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0" r:id="rId3"/>
    <p:sldId id="267" r:id="rId4"/>
    <p:sldId id="274" r:id="rId5"/>
    <p:sldId id="292" r:id="rId6"/>
    <p:sldId id="300" r:id="rId7"/>
    <p:sldId id="289" r:id="rId8"/>
    <p:sldId id="285" r:id="rId9"/>
    <p:sldId id="286" r:id="rId10"/>
    <p:sldId id="305" r:id="rId11"/>
    <p:sldId id="291" r:id="rId12"/>
    <p:sldId id="296" r:id="rId13"/>
    <p:sldId id="306" r:id="rId14"/>
    <p:sldId id="297" r:id="rId15"/>
    <p:sldId id="299" r:id="rId16"/>
    <p:sldId id="294" r:id="rId17"/>
    <p:sldId id="298" r:id="rId18"/>
    <p:sldId id="303" r:id="rId19"/>
    <p:sldId id="301" r:id="rId20"/>
    <p:sldId id="293" r:id="rId21"/>
    <p:sldId id="273" r:id="rId22"/>
    <p:sldId id="271" r:id="rId23"/>
    <p:sldId id="284" r:id="rId24"/>
    <p:sldId id="288" r:id="rId25"/>
    <p:sldId id="307" r:id="rId26"/>
    <p:sldId id="295" r:id="rId27"/>
    <p:sldId id="287" r:id="rId28"/>
    <p:sldId id="281" r:id="rId29"/>
    <p:sldId id="282" r:id="rId30"/>
  </p:sldIdLst>
  <p:sldSz cx="10080625" cy="7559675"/>
  <p:notesSz cx="7559675" cy="10691813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94660"/>
  </p:normalViewPr>
  <p:slideViewPr>
    <p:cSldViewPr>
      <p:cViewPr varScale="1">
        <p:scale>
          <a:sx n="50" d="100"/>
          <a:sy n="50" d="100"/>
        </p:scale>
        <p:origin x="42" y="58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>
            <a:lvl1pPr eaLnBrk="1" fontAlgn="auto" hangingPunct="0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/>
          </a:p>
        </p:txBody>
      </p:sp>
      <p:sp>
        <p:nvSpPr>
          <p:cNvPr id="3" name="Zástupný symbol dátumu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>
            <a:lvl1pPr algn="r" eaLnBrk="1" fontAlgn="auto" hangingPunct="0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/>
          </a:p>
        </p:txBody>
      </p:sp>
      <p:sp>
        <p:nvSpPr>
          <p:cNvPr id="4" name="Zástupný symbol päty 3"/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>
            <a:lvl1pPr eaLnBrk="1" fontAlgn="auto" hangingPunct="0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/>
          </a:p>
        </p:txBody>
      </p:sp>
      <p:sp>
        <p:nvSpPr>
          <p:cNvPr id="5" name="Zástupný symbol čísla snímky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numCol="1" anchor="b" anchorCtr="0" compatLnSpc="1">
            <a:prstTxWarp prst="textNoShape">
              <a:avLst/>
            </a:prstTxWarp>
          </a:bodyPr>
          <a:lstStyle>
            <a:lvl1pPr algn="r" eaLnBrk="1" hangingPunct="0"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61A95F-1702-46E6-9197-42CA3ABC57DF}" type="slidenum">
              <a:rPr lang="sk-SK"/>
              <a:pPr>
                <a:defRPr/>
              </a:pPr>
              <a:t>‹#›</a:t>
            </a:fld>
            <a:endParaRPr lang="sk-SK" dirty="0"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7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obrazu snímky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sk-SK" noProof="0"/>
          </a:p>
        </p:txBody>
      </p:sp>
      <p:sp>
        <p:nvSpPr>
          <p:cNvPr id="4" name="Zástupný symbol hlavičky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dátumu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75D8B4FB-41BE-4B1A-A8E5-EC0DF882F83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53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lang="sk-SK" sz="2000" kern="1200">
        <a:solidFill>
          <a:srgbClr val="000000"/>
        </a:solidFill>
        <a:latin typeface="Arial" pitchFamily="18"/>
        <a:cs typeface="Tahoma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5123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4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8195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0243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7651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8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9699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1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6867" name="Zástupný symbol poznámok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cs-CZ"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9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3CD7C-3956-4C24-8B8D-D4EEE70EFB5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68640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995C-5A40-4292-B162-83AE077FB552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97549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A2678-3045-4473-B190-62790083C7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60941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888A4-36D0-4E0D-8F03-3B8F55FD8C8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32969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A0128-D7EA-4AB0-9756-C20C8C9F6DD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72571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D5B2-31C0-443F-BBD0-F003A3FB77C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73917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8DA7-6A57-4EE4-B956-7C17624EDB8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06284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8878-CDBE-418C-86DF-DB52F2C74D2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41076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12D42-027A-4323-8B27-7F2A146C3D82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2567223"/>
      </p:ext>
    </p:extLst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23C03-5D31-4EA9-B79B-3188C8B40ECB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37398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sk-SK" noProof="0" dirty="0"/>
          </a:p>
        </p:txBody>
      </p:sp>
      <p:sp>
        <p:nvSpPr>
          <p:cNvPr id="4" name="Zástupný symbol textu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12B44-1AEE-408A-AF2D-1D7F53DB5E4F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20058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cs-CZ" altLang="sk-SK" smtClean="0"/>
          </a:p>
        </p:txBody>
      </p:sp>
      <p:sp>
        <p:nvSpPr>
          <p:cNvPr id="1027" name="Zástupný symbol textu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72562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k-SK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7912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72091675-C037-4B05-9B78-ADFC37EFF1C6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lang="sk-SK" sz="4400" kern="1200">
          <a:solidFill>
            <a:srgbClr val="000000"/>
          </a:solidFill>
          <a:latin typeface="Arial" pitchFamily="18"/>
          <a:cs typeface="Tahoma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SzPct val="45000"/>
        <a:buFont typeface="StarSymbol"/>
        <a:buChar char="●"/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9pPr>
    </p:titleStyle>
    <p:bodyStyle>
      <a:lvl1pPr marL="431800" indent="-323850" algn="l" rtl="0" eaLnBrk="0" fontAlgn="base" hangingPunct="0">
        <a:spcBef>
          <a:spcPct val="0"/>
        </a:spcBef>
        <a:spcAft>
          <a:spcPts val="1413"/>
        </a:spcAft>
        <a:buSzPct val="45000"/>
        <a:buFont typeface="StarSymbol"/>
        <a:buChar char="●"/>
        <a:defRPr lang="sk-SK" sz="32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1pPr>
      <a:lvl2pPr marL="863600" lvl="1" indent="-323850" algn="l" rtl="0" eaLnBrk="0" fontAlgn="base" hangingPunct="0">
        <a:spcBef>
          <a:spcPct val="0"/>
        </a:spcBef>
        <a:spcAft>
          <a:spcPts val="1138"/>
        </a:spcAft>
        <a:buSzPct val="45000"/>
        <a:buFont typeface="StarSymbol"/>
        <a:buChar char="●"/>
        <a:defRPr lang="sk-SK" sz="28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2pPr>
      <a:lvl3pPr marL="1295400" lvl="2" indent="-287338" algn="l" rtl="0" eaLnBrk="0" fontAlgn="base" hangingPunct="0">
        <a:spcBef>
          <a:spcPct val="0"/>
        </a:spcBef>
        <a:spcAft>
          <a:spcPts val="850"/>
        </a:spcAft>
        <a:buSzPct val="75000"/>
        <a:buFont typeface="StarSymbol"/>
        <a:buChar char="–"/>
        <a:defRPr lang="sk-SK" sz="24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3pPr>
      <a:lvl4pPr marL="1727200" lvl="3" indent="-215900" algn="l" rtl="0" eaLnBrk="0" fontAlgn="base" hangingPunct="0">
        <a:spcBef>
          <a:spcPct val="0"/>
        </a:spcBef>
        <a:spcAft>
          <a:spcPts val="563"/>
        </a:spcAft>
        <a:buSzPct val="45000"/>
        <a:buFont typeface="StarSymbol"/>
        <a:buChar char="●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4pPr>
      <a:lvl5pPr marL="2159000" lvl="4" indent="-215900" algn="l" rtl="0" eaLnBrk="0" fontAlgn="base" hangingPunct="0">
        <a:spcBef>
          <a:spcPct val="0"/>
        </a:spcBef>
        <a:spcAft>
          <a:spcPts val="288"/>
        </a:spcAft>
        <a:buSzPct val="75000"/>
        <a:buFont typeface="StarSymbol"/>
        <a:buChar char="–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5pPr>
      <a:lvl6pPr marL="2616200" indent="-215900" algn="l" rtl="0" eaLnBrk="0" fontAlgn="base">
        <a:spcBef>
          <a:spcPct val="0"/>
        </a:spcBef>
        <a:spcAft>
          <a:spcPts val="288"/>
        </a:spcAft>
        <a:buSzPct val="75000"/>
        <a:buFont typeface="StarSymbol"/>
        <a:buChar char="–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6pPr>
      <a:lvl7pPr marL="3073400" indent="-215900" algn="l" rtl="0" eaLnBrk="0" fontAlgn="base">
        <a:spcBef>
          <a:spcPct val="0"/>
        </a:spcBef>
        <a:spcAft>
          <a:spcPts val="288"/>
        </a:spcAft>
        <a:buSzPct val="75000"/>
        <a:buFont typeface="StarSymbol"/>
        <a:buChar char="–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7pPr>
      <a:lvl8pPr marL="3530600" indent="-215900" algn="l" rtl="0" eaLnBrk="0" fontAlgn="base">
        <a:spcBef>
          <a:spcPct val="0"/>
        </a:spcBef>
        <a:spcAft>
          <a:spcPts val="288"/>
        </a:spcAft>
        <a:buSzPct val="75000"/>
        <a:buFont typeface="StarSymbol"/>
        <a:buChar char="–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8pPr>
      <a:lvl9pPr marL="3987800" indent="-215900" algn="l" rtl="0" eaLnBrk="0" fontAlgn="base">
        <a:spcBef>
          <a:spcPct val="0"/>
        </a:spcBef>
        <a:spcAft>
          <a:spcPts val="288"/>
        </a:spcAft>
        <a:buSzPct val="75000"/>
        <a:buFont typeface="StarSymbol"/>
        <a:buChar char="–"/>
        <a:defRPr lang="sk-SK" sz="2000" kern="1200">
          <a:solidFill>
            <a:srgbClr val="000000"/>
          </a:solidFill>
          <a:latin typeface="Arial" pitchFamily="18"/>
          <a:ea typeface="Lucida Sans Unicode" pitchFamily="2"/>
          <a:cs typeface="Tahoma" pitchFamily="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 txBox="1">
            <a:spLocks noGrp="1"/>
          </p:cNvSpPr>
          <p:nvPr>
            <p:ph type="title" idx="4294967295"/>
          </p:nvPr>
        </p:nvSpPr>
        <p:spPr>
          <a:xfrm>
            <a:off x="1584325" y="1068388"/>
            <a:ext cx="6910388" cy="2782887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sz="8800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ČÍSLA MNOŽINY</a:t>
            </a:r>
          </a:p>
        </p:txBody>
      </p:sp>
      <p:sp>
        <p:nvSpPr>
          <p:cNvPr id="4099" name="Nadpis 2"/>
          <p:cNvSpPr txBox="1">
            <a:spLocks noChangeArrowheads="1"/>
          </p:cNvSpPr>
          <p:nvPr/>
        </p:nvSpPr>
        <p:spPr bwMode="auto">
          <a:xfrm>
            <a:off x="4680272" y="4643932"/>
            <a:ext cx="4930453" cy="234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algn="ctr" eaLnBrk="1">
              <a:spcAft>
                <a:spcPct val="0"/>
              </a:spcAft>
              <a:buSzTx/>
              <a:buFontTx/>
              <a:buNone/>
            </a:pPr>
            <a:r>
              <a:rPr lang="sk-SK" altLang="sk-SK" sz="2000" b="1" dirty="0">
                <a:solidFill>
                  <a:srgbClr val="FFFF00"/>
                </a:solidFill>
              </a:rPr>
              <a:t>spracovala</a:t>
            </a:r>
            <a:r>
              <a:rPr lang="sk-SK" altLang="sk-SK" sz="2000" dirty="0">
                <a:solidFill>
                  <a:srgbClr val="FFFF00"/>
                </a:solidFill>
              </a:rPr>
              <a:t>	</a:t>
            </a:r>
          </a:p>
          <a:p>
            <a:pPr algn="ctr" eaLnBrk="1">
              <a:spcAft>
                <a:spcPct val="0"/>
              </a:spcAft>
              <a:buSzTx/>
              <a:buFontTx/>
              <a:buNone/>
            </a:pPr>
            <a:r>
              <a:rPr lang="sk-SK" altLang="sk-SK" sz="2800" b="1" dirty="0">
                <a:solidFill>
                  <a:srgbClr val="FFFF00"/>
                </a:solidFill>
              </a:rPr>
              <a:t>Mgr. Anna </a:t>
            </a:r>
            <a:r>
              <a:rPr lang="sk-SK" altLang="sk-SK" sz="2800" b="1" dirty="0" err="1">
                <a:solidFill>
                  <a:srgbClr val="FFFF00"/>
                </a:solidFill>
              </a:rPr>
              <a:t>Černinská</a:t>
            </a:r>
            <a:endParaRPr lang="sk-SK" altLang="sk-SK" sz="2800" b="1" dirty="0">
              <a:solidFill>
                <a:srgbClr val="FFFF00"/>
              </a:solidFill>
            </a:endParaRPr>
          </a:p>
          <a:p>
            <a:pPr algn="ctr" eaLnBrk="1">
              <a:spcAft>
                <a:spcPct val="0"/>
              </a:spcAft>
              <a:buSzTx/>
              <a:buFontTx/>
              <a:buNone/>
            </a:pPr>
            <a:r>
              <a:rPr lang="sk-SK" altLang="sk-SK" sz="2000" b="1" dirty="0">
                <a:solidFill>
                  <a:srgbClr val="FFFF00"/>
                </a:solidFill>
              </a:rPr>
              <a:t>SOŠE </a:t>
            </a:r>
            <a:r>
              <a:rPr lang="sk-SK" altLang="sk-SK" sz="2000" b="1" dirty="0" err="1">
                <a:solidFill>
                  <a:srgbClr val="FFFF00"/>
                </a:solidFill>
              </a:rPr>
              <a:t>Lipt</a:t>
            </a:r>
            <a:r>
              <a:rPr lang="sk-SK" altLang="sk-SK" sz="2000" b="1" dirty="0">
                <a:solidFill>
                  <a:srgbClr val="FFFF00"/>
                </a:solidFill>
              </a:rPr>
              <a:t>. Hrádok</a:t>
            </a:r>
          </a:p>
          <a:p>
            <a:pPr algn="ctr" eaLnBrk="1">
              <a:spcAft>
                <a:spcPct val="0"/>
              </a:spcAft>
              <a:buSzTx/>
              <a:buFontTx/>
              <a:buNone/>
            </a:pPr>
            <a:endParaRPr lang="sk-SK" altLang="sk-SK" sz="2000" b="1" dirty="0">
              <a:solidFill>
                <a:srgbClr val="FFFF00"/>
              </a:solidFill>
            </a:endParaRPr>
          </a:p>
          <a:p>
            <a:pPr algn="ctr" eaLnBrk="1">
              <a:spcAft>
                <a:spcPct val="0"/>
              </a:spcAft>
              <a:buSzTx/>
              <a:buFontTx/>
              <a:buNone/>
            </a:pPr>
            <a:r>
              <a:rPr lang="sk-SK" altLang="sk-SK" sz="2000" b="1" dirty="0">
                <a:solidFill>
                  <a:srgbClr val="FFFF00"/>
                </a:solidFill>
              </a:rPr>
              <a:t>podľa zadaní externej časti maturity</a:t>
            </a:r>
          </a:p>
          <a:p>
            <a:pPr algn="ctr" eaLnBrk="1">
              <a:spcAft>
                <a:spcPct val="0"/>
              </a:spcAft>
              <a:buSzTx/>
              <a:buFontTx/>
              <a:buNone/>
            </a:pPr>
            <a:r>
              <a:rPr lang="sk-SK" altLang="sk-SK" sz="2000" b="1" dirty="0">
                <a:solidFill>
                  <a:srgbClr val="FFFF00"/>
                </a:solidFill>
              </a:rPr>
              <a:t>v r. 2006 - </a:t>
            </a:r>
            <a:r>
              <a:rPr lang="sk-SK" altLang="sk-SK" sz="2000" b="1" dirty="0" smtClean="0">
                <a:solidFill>
                  <a:srgbClr val="FFFF00"/>
                </a:solidFill>
              </a:rPr>
              <a:t>2018</a:t>
            </a:r>
            <a:endParaRPr lang="sk-SK" altLang="sk-SK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deliteľ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E 2017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135938" y="6372225"/>
            <a:ext cx="1239837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2450</a:t>
            </a:r>
          </a:p>
        </p:txBody>
      </p:sp>
      <p:sp>
        <p:nvSpPr>
          <p:cNvPr id="16388" name="Obdĺžnik 4"/>
          <p:cNvSpPr>
            <a:spLocks noChangeArrowheads="1"/>
          </p:cNvSpPr>
          <p:nvPr/>
        </p:nvSpPr>
        <p:spPr bwMode="auto">
          <a:xfrm>
            <a:off x="287338" y="1763713"/>
            <a:ext cx="9288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400" b="1">
                <a:solidFill>
                  <a:srgbClr val="FFFFFF"/>
                </a:solidFill>
              </a:rPr>
              <a:t>Súčet dvoch prirodzených čísel je 105, ich najväčší spoločný deliteľ je 35. Určte súčin týchto dvoch prirodzených čísel.</a:t>
            </a:r>
            <a:endParaRPr lang="sk-SK" altLang="sk-SK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 txBox="1">
            <a:spLocks noGrp="1"/>
          </p:cNvSpPr>
          <p:nvPr>
            <p:ph type="title"/>
          </p:nvPr>
        </p:nvSpPr>
        <p:spPr>
          <a:xfrm>
            <a:off x="503238" y="250825"/>
            <a:ext cx="9072562" cy="952500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tri čísla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2010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7411" name="Podnadpis 2"/>
          <p:cNvSpPr txBox="1">
            <a:spLocks/>
          </p:cNvSpPr>
          <p:nvPr/>
        </p:nvSpPr>
        <p:spPr bwMode="auto">
          <a:xfrm>
            <a:off x="287338" y="1331913"/>
            <a:ext cx="92884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400" b="1">
                <a:solidFill>
                  <a:srgbClr val="FFFFFF"/>
                </a:solidFill>
              </a:rPr>
              <a:t>Existujú tri prirodzené čísla n (n</a:t>
            </a:r>
            <a:r>
              <a:rPr lang="sk-SK" altLang="sk-SK" sz="2400" b="1">
                <a:solidFill>
                  <a:srgbClr val="FFFFFF"/>
                </a:solidFill>
                <a:sym typeface="Symbol" panose="05050102010706020507" pitchFamily="18" charset="2"/>
              </a:rPr>
              <a:t>1), pre ktoré platí: Ak číslom n vydelíme čísla 37 a 47, dostaneme rovnaký zvyšok. Pri každom z hľadaných čísel n môže byť zvyšok iný. Určte súčet týchto troch čísel.</a:t>
            </a:r>
          </a:p>
          <a:p>
            <a:pPr eaLnBrk="1">
              <a:buFont typeface="StarSymbol"/>
              <a:buNone/>
            </a:pPr>
            <a:endParaRPr lang="sk-SK" altLang="sk-SK" sz="2400" b="1">
              <a:solidFill>
                <a:srgbClr val="FFFFFF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569325" y="6372225"/>
            <a:ext cx="77470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467824" y="3887869"/>
            <a:ext cx="180000" cy="180000"/>
          </a:xfrm>
          <a:custGeom>
            <a:avLst/>
            <a:gdLst>
              <a:gd name="T0" fmla="*/ 0 w 6120000"/>
              <a:gd name="T1" fmla="*/ 0 h 612000"/>
              <a:gd name="T2" fmla="*/ 0 w 6120000"/>
              <a:gd name="T3" fmla="*/ 299966 h 612000"/>
              <a:gd name="T4" fmla="*/ 0 w 6120000"/>
              <a:gd name="T5" fmla="*/ 599933 h 612000"/>
              <a:gd name="T6" fmla="*/ 0 w 6120000"/>
              <a:gd name="T7" fmla="*/ 299966 h 6120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9877 w 6120000"/>
              <a:gd name="T13" fmla="*/ 29876 h 612000"/>
              <a:gd name="T14" fmla="*/ 6090102 w 6120000"/>
              <a:gd name="T15" fmla="*/ 582124 h 61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0000" h="612000">
                <a:moveTo>
                  <a:pt x="102000" y="0"/>
                </a:moveTo>
                <a:lnTo>
                  <a:pt x="101999" y="0"/>
                </a:lnTo>
                <a:cubicBezTo>
                  <a:pt x="45666" y="0"/>
                  <a:pt x="0" y="45666"/>
                  <a:pt x="0" y="101999"/>
                </a:cubicBezTo>
                <a:lnTo>
                  <a:pt x="0" y="510000"/>
                </a:lnTo>
                <a:cubicBezTo>
                  <a:pt x="0" y="566333"/>
                  <a:pt x="45666" y="611999"/>
                  <a:pt x="101999" y="612000"/>
                </a:cubicBezTo>
                <a:lnTo>
                  <a:pt x="6018000" y="612000"/>
                </a:lnTo>
                <a:cubicBezTo>
                  <a:pt x="6074333" y="611999"/>
                  <a:pt x="6120000" y="566333"/>
                  <a:pt x="6120000" y="510000"/>
                </a:cubicBezTo>
                <a:lnTo>
                  <a:pt x="6120000" y="102000"/>
                </a:lnTo>
                <a:cubicBezTo>
                  <a:pt x="6120000" y="45666"/>
                  <a:pt x="6074333" y="0"/>
                  <a:pt x="6018000" y="0"/>
                </a:cubicBezTo>
                <a:lnTo>
                  <a:pt x="10200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FF3333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sk-SK"/>
          </a:p>
        </p:txBody>
      </p:sp>
      <p:sp>
        <p:nvSpPr>
          <p:cNvPr id="18435" name="Text Box 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993775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Druhá mocnina *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2014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8436" name="Podnadpis 2"/>
          <p:cNvSpPr txBox="1">
            <a:spLocks/>
          </p:cNvSpPr>
          <p:nvPr/>
        </p:nvSpPr>
        <p:spPr bwMode="auto">
          <a:xfrm>
            <a:off x="457200" y="1403350"/>
            <a:ext cx="9372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Určte počet všetkých dvojciferných čísel, ktorých druhá mocnina sa končí číslicou 6.</a:t>
            </a:r>
          </a:p>
        </p:txBody>
      </p:sp>
      <p:sp>
        <p:nvSpPr>
          <p:cNvPr id="2" name="BlokTextu 4"/>
          <p:cNvSpPr txBox="1">
            <a:spLocks noChangeArrowheads="1"/>
          </p:cNvSpPr>
          <p:nvPr/>
        </p:nvSpPr>
        <p:spPr bwMode="auto">
          <a:xfrm>
            <a:off x="685800" y="2843213"/>
            <a:ext cx="12192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 marL="457200" indent="-457200"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</a:rPr>
              <a:t>  20 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</a:rPr>
              <a:t>  18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</a:rPr>
              <a:t>  15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</a:rPr>
              <a:t>  10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</a:rPr>
              <a:t> 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741363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mocnina *			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E 2017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9459" name="Obdĺžnik 2"/>
          <p:cNvSpPr>
            <a:spLocks noChangeArrowheads="1"/>
          </p:cNvSpPr>
          <p:nvPr/>
        </p:nvSpPr>
        <p:spPr bwMode="auto">
          <a:xfrm>
            <a:off x="503238" y="1331913"/>
            <a:ext cx="660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000" b="1">
                <a:solidFill>
                  <a:srgbClr val="FFFFFF"/>
                </a:solidFill>
              </a:rPr>
              <a:t>Určte cifru, ktorou sa končí číslo 7 </a:t>
            </a:r>
            <a:r>
              <a:rPr lang="sk-SK" altLang="sk-SK" sz="2000" b="1" baseline="30000">
                <a:solidFill>
                  <a:srgbClr val="FFFFFF"/>
                </a:solidFill>
              </a:rPr>
              <a:t>234</a:t>
            </a:r>
            <a:r>
              <a:rPr lang="sk-SK" altLang="sk-SK" sz="2000" b="1">
                <a:solidFill>
                  <a:srgbClr val="FFFFFF"/>
                </a:solidFill>
              </a:rPr>
              <a:t> po umocnení.</a:t>
            </a:r>
            <a:endParaRPr lang="sk-SK" altLang="sk-SK" sz="2000"/>
          </a:p>
        </p:txBody>
      </p:sp>
      <p:sp>
        <p:nvSpPr>
          <p:cNvPr id="4" name="Voľná forma 4"/>
          <p:cNvSpPr>
            <a:spLocks/>
          </p:cNvSpPr>
          <p:nvPr/>
        </p:nvSpPr>
        <p:spPr bwMode="auto">
          <a:xfrm>
            <a:off x="433388" y="2375701"/>
            <a:ext cx="180000" cy="180000"/>
          </a:xfrm>
          <a:custGeom>
            <a:avLst/>
            <a:gdLst>
              <a:gd name="T0" fmla="*/ 0 w 6120000"/>
              <a:gd name="T1" fmla="*/ 0 h 612000"/>
              <a:gd name="T2" fmla="*/ 0 w 6120000"/>
              <a:gd name="T3" fmla="*/ 299965 h 612000"/>
              <a:gd name="T4" fmla="*/ 0 w 6120000"/>
              <a:gd name="T5" fmla="*/ 599931 h 612000"/>
              <a:gd name="T6" fmla="*/ 0 w 6120000"/>
              <a:gd name="T7" fmla="*/ 299965 h 6120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9877 w 6120000"/>
              <a:gd name="T13" fmla="*/ 29876 h 612000"/>
              <a:gd name="T14" fmla="*/ 6090102 w 6120000"/>
              <a:gd name="T15" fmla="*/ 582124 h 61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0000" h="612000">
                <a:moveTo>
                  <a:pt x="102000" y="0"/>
                </a:moveTo>
                <a:lnTo>
                  <a:pt x="101999" y="0"/>
                </a:lnTo>
                <a:cubicBezTo>
                  <a:pt x="45666" y="0"/>
                  <a:pt x="0" y="45666"/>
                  <a:pt x="0" y="101999"/>
                </a:cubicBezTo>
                <a:lnTo>
                  <a:pt x="0" y="510000"/>
                </a:lnTo>
                <a:cubicBezTo>
                  <a:pt x="0" y="566333"/>
                  <a:pt x="45666" y="611999"/>
                  <a:pt x="101999" y="612000"/>
                </a:cubicBezTo>
                <a:lnTo>
                  <a:pt x="6018000" y="612000"/>
                </a:lnTo>
                <a:cubicBezTo>
                  <a:pt x="6074333" y="611999"/>
                  <a:pt x="6120000" y="566333"/>
                  <a:pt x="6120000" y="510000"/>
                </a:cubicBezTo>
                <a:lnTo>
                  <a:pt x="6120000" y="102000"/>
                </a:lnTo>
                <a:cubicBezTo>
                  <a:pt x="6120000" y="45666"/>
                  <a:pt x="6074333" y="0"/>
                  <a:pt x="6018000" y="0"/>
                </a:cubicBezTo>
                <a:lnTo>
                  <a:pt x="10200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FF3333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609600" y="2019300"/>
            <a:ext cx="1219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 marL="457200" indent="-457200"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>
                <a:solidFill>
                  <a:srgbClr val="FFFF00"/>
                </a:solidFill>
              </a:rPr>
              <a:t>  9 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>
                <a:solidFill>
                  <a:srgbClr val="FFFF00"/>
                </a:solidFill>
              </a:rPr>
              <a:t>  7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>
                <a:solidFill>
                  <a:srgbClr val="FFFF00"/>
                </a:solidFill>
              </a:rPr>
              <a:t>  4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>
                <a:solidFill>
                  <a:srgbClr val="FFFF00"/>
                </a:solidFill>
              </a:rPr>
              <a:t>  3</a:t>
            </a:r>
          </a:p>
          <a:p>
            <a:pPr eaLnBrk="1">
              <a:lnSpc>
                <a:spcPct val="200000"/>
              </a:lnSpc>
              <a:spcAft>
                <a:spcPct val="0"/>
              </a:spcAft>
              <a:buSzTx/>
              <a:buFontTx/>
              <a:buAutoNum type="alphaUcParenBoth"/>
            </a:pPr>
            <a:r>
              <a:rPr lang="sk-SK" altLang="sk-SK" sz="2200" b="1">
                <a:solidFill>
                  <a:srgbClr val="FFFF00"/>
                </a:solidFill>
              </a:rPr>
              <a:t>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Dvojciferné číslo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2015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0483" name="Podnadpis 2"/>
          <p:cNvSpPr txBox="1">
            <a:spLocks/>
          </p:cNvSpPr>
          <p:nvPr/>
        </p:nvSpPr>
        <p:spPr bwMode="auto">
          <a:xfrm>
            <a:off x="457200" y="1403350"/>
            <a:ext cx="93726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>
              <a:spcAft>
                <a:spcPct val="0"/>
              </a:spcAft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 dvojcifernom čísle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je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 .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 čísla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sme pridaním ďalšej cifry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alebo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vytvorili niekoľko trojciferných čísel. Trojciferné číslo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je deliteľné číslom 7 , číslo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je deliteľné číslom 4 a číslo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ABA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je deliteľné číslom 3 . Nájdite pôvodné dvojciferné číslo </a:t>
            </a:r>
            <a:r>
              <a:rPr lang="sk-SK" altLang="sk-SK" sz="2400" b="1" i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sk-SK" altLang="sk-SK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569325" y="6372225"/>
            <a:ext cx="77470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96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841375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televízny film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2016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219200"/>
            <a:ext cx="8991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sk-SK" sz="2200" b="1">
                <a:solidFill>
                  <a:schemeClr val="bg1"/>
                </a:solidFill>
              </a:rPr>
              <a:t>Istý televízny kanál vysiela filmy bez reklamných prerušení. Na informačnej stránke</a:t>
            </a:r>
            <a:r>
              <a:rPr lang="sk-SK" altLang="sk-SK" sz="2200" b="1">
                <a:solidFill>
                  <a:schemeClr val="bg1"/>
                </a:solidFill>
              </a:rPr>
              <a:t> </a:t>
            </a:r>
            <a:r>
              <a:rPr lang="cs-CZ" altLang="sk-SK" sz="2200" b="1">
                <a:solidFill>
                  <a:schemeClr val="bg1"/>
                </a:solidFill>
              </a:rPr>
              <a:t>televízie môžeme získať o vysielanom filme tieto informácie: začiatok filmu, koniec</a:t>
            </a:r>
            <a:r>
              <a:rPr lang="sk-SK" altLang="sk-SK" sz="2200" b="1">
                <a:solidFill>
                  <a:schemeClr val="bg1"/>
                </a:solidFill>
              </a:rPr>
              <a:t> </a:t>
            </a:r>
            <a:r>
              <a:rPr lang="cs-CZ" altLang="sk-SK" sz="2200" b="1">
                <a:solidFill>
                  <a:schemeClr val="bg1"/>
                </a:solidFill>
              </a:rPr>
              <a:t>filmu, aká časť filmu už bola odvysielaná. Vypočítajte, koľko minút bude ešte trvať film,</a:t>
            </a:r>
            <a:r>
              <a:rPr lang="sk-SK" altLang="sk-SK" sz="2200" b="1">
                <a:solidFill>
                  <a:schemeClr val="bg1"/>
                </a:solidFill>
              </a:rPr>
              <a:t> </a:t>
            </a:r>
            <a:r>
              <a:rPr lang="cs-CZ" altLang="sk-SK" sz="2200" b="1">
                <a:solidFill>
                  <a:schemeClr val="bg1"/>
                </a:solidFill>
              </a:rPr>
              <a:t>ak vidíme tieto informácie:</a:t>
            </a:r>
          </a:p>
          <a:p>
            <a:pPr>
              <a:lnSpc>
                <a:spcPct val="150000"/>
              </a:lnSpc>
            </a:pPr>
            <a:r>
              <a:rPr lang="cs-CZ" altLang="sk-SK" sz="2200" b="1">
                <a:solidFill>
                  <a:schemeClr val="bg1"/>
                </a:solidFill>
              </a:rPr>
              <a:t>Začiatok filmu: 20 : 10</a:t>
            </a:r>
          </a:p>
          <a:p>
            <a:pPr>
              <a:lnSpc>
                <a:spcPct val="150000"/>
              </a:lnSpc>
            </a:pPr>
            <a:r>
              <a:rPr lang="cs-CZ" altLang="sk-SK" sz="2200" b="1">
                <a:solidFill>
                  <a:schemeClr val="bg1"/>
                </a:solidFill>
              </a:rPr>
              <a:t>Koniec filmu: 21 : 31</a:t>
            </a:r>
          </a:p>
          <a:p>
            <a:pPr>
              <a:lnSpc>
                <a:spcPct val="150000"/>
              </a:lnSpc>
            </a:pPr>
            <a:r>
              <a:rPr lang="cs-CZ" altLang="sk-SK" sz="2200" b="1">
                <a:solidFill>
                  <a:schemeClr val="bg1"/>
                </a:solidFill>
              </a:rPr>
              <a:t>Odvysielaná časť:</a:t>
            </a:r>
          </a:p>
        </p:txBody>
      </p:sp>
      <p:grpSp>
        <p:nvGrpSpPr>
          <p:cNvPr id="21508" name="Group 26"/>
          <p:cNvGrpSpPr>
            <a:grpSpLocks/>
          </p:cNvGrpSpPr>
          <p:nvPr/>
        </p:nvGrpSpPr>
        <p:grpSpPr bwMode="auto">
          <a:xfrm>
            <a:off x="728663" y="4624388"/>
            <a:ext cx="6357937" cy="252412"/>
            <a:chOff x="459" y="2913"/>
            <a:chExt cx="4005" cy="159"/>
          </a:xfrm>
        </p:grpSpPr>
        <p:grpSp>
          <p:nvGrpSpPr>
            <p:cNvPr id="21510" name="Group 25"/>
            <p:cNvGrpSpPr>
              <a:grpSpLocks/>
            </p:cNvGrpSpPr>
            <p:nvPr/>
          </p:nvGrpSpPr>
          <p:grpSpPr bwMode="auto">
            <a:xfrm>
              <a:off x="3552" y="2913"/>
              <a:ext cx="912" cy="159"/>
              <a:chOff x="3552" y="2913"/>
              <a:chExt cx="912" cy="159"/>
            </a:xfrm>
          </p:grpSpPr>
          <p:sp>
            <p:nvSpPr>
              <p:cNvPr id="21519" name="Rectangle 16"/>
              <p:cNvSpPr>
                <a:spLocks noChangeArrowheads="1"/>
              </p:cNvSpPr>
              <p:nvPr/>
            </p:nvSpPr>
            <p:spPr bwMode="auto">
              <a:xfrm>
                <a:off x="3552" y="2913"/>
                <a:ext cx="453" cy="15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20" name="Rectangle 17"/>
              <p:cNvSpPr>
                <a:spLocks noChangeArrowheads="1"/>
              </p:cNvSpPr>
              <p:nvPr/>
            </p:nvSpPr>
            <p:spPr bwMode="auto">
              <a:xfrm>
                <a:off x="4011" y="2913"/>
                <a:ext cx="453" cy="15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</p:grpSp>
        <p:grpSp>
          <p:nvGrpSpPr>
            <p:cNvPr id="21511" name="Group 24"/>
            <p:cNvGrpSpPr>
              <a:grpSpLocks/>
            </p:cNvGrpSpPr>
            <p:nvPr/>
          </p:nvGrpSpPr>
          <p:grpSpPr bwMode="auto">
            <a:xfrm>
              <a:off x="459" y="2913"/>
              <a:ext cx="3093" cy="159"/>
              <a:chOff x="459" y="2913"/>
              <a:chExt cx="3093" cy="159"/>
            </a:xfrm>
          </p:grpSpPr>
          <p:sp>
            <p:nvSpPr>
              <p:cNvPr id="21512" name="Rectangle 13"/>
              <p:cNvSpPr>
                <a:spLocks noChangeArrowheads="1"/>
              </p:cNvSpPr>
              <p:nvPr/>
            </p:nvSpPr>
            <p:spPr bwMode="auto">
              <a:xfrm>
                <a:off x="2208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3" name="Rectangle 14"/>
              <p:cNvSpPr>
                <a:spLocks noChangeArrowheads="1"/>
              </p:cNvSpPr>
              <p:nvPr/>
            </p:nvSpPr>
            <p:spPr bwMode="auto">
              <a:xfrm>
                <a:off x="2667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4" name="Rectangle 15"/>
              <p:cNvSpPr>
                <a:spLocks noChangeArrowheads="1"/>
              </p:cNvSpPr>
              <p:nvPr/>
            </p:nvSpPr>
            <p:spPr bwMode="auto">
              <a:xfrm>
                <a:off x="3099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5" name="Rectangle 18"/>
              <p:cNvSpPr>
                <a:spLocks noChangeArrowheads="1"/>
              </p:cNvSpPr>
              <p:nvPr/>
            </p:nvSpPr>
            <p:spPr bwMode="auto">
              <a:xfrm>
                <a:off x="1755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1323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7" name="Rectangle 20"/>
              <p:cNvSpPr>
                <a:spLocks noChangeArrowheads="1"/>
              </p:cNvSpPr>
              <p:nvPr/>
            </p:nvSpPr>
            <p:spPr bwMode="auto">
              <a:xfrm>
                <a:off x="891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21518" name="Rectangle 21"/>
              <p:cNvSpPr>
                <a:spLocks noChangeArrowheads="1"/>
              </p:cNvSpPr>
              <p:nvPr/>
            </p:nvSpPr>
            <p:spPr bwMode="auto">
              <a:xfrm>
                <a:off x="459" y="2913"/>
                <a:ext cx="453" cy="159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sk-SK" altLang="sk-SK"/>
              </a:p>
            </p:txBody>
          </p:sp>
        </p:grpSp>
      </p:grp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569325" y="6372225"/>
            <a:ext cx="7747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30350" algn="l"/>
                <a:tab pos="306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r>
              <a:rPr lang="sk-SK" altLang="sk-SK" sz="3200" b="1" dirty="0">
                <a:solidFill>
                  <a:srgbClr val="FF00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album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 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2014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7891" name="Podnadpis 2"/>
          <p:cNvSpPr txBox="1">
            <a:spLocks/>
          </p:cNvSpPr>
          <p:nvPr/>
        </p:nvSpPr>
        <p:spPr bwMode="auto">
          <a:xfrm>
            <a:off x="304800" y="1416050"/>
            <a:ext cx="91979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V rodinnom albume je 77 fotografií, na ktorých sú dvojičky Adam alebo Jana. Obe dvojičky sú spolu na 30 fotografiách. Fotografií, na ktorých je len Jana, je o 5 viac ako fotografií, na ktorých je len Adam. Na koľkých fotografiách albumu je len Jana?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569325" y="6372225"/>
            <a:ext cx="639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spcAft>
                <a:spcPct val="0"/>
              </a:spcAft>
              <a:buSzTx/>
              <a:buFontTx/>
              <a:buNone/>
            </a:pPr>
            <a:r>
              <a:rPr lang="sk-SK" altLang="sk-SK" b="1" dirty="0">
                <a:solidFill>
                  <a:srgbClr val="FF0000"/>
                </a:solidFill>
              </a:rPr>
              <a:t>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814388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Známky z matematiky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2015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1438" y="1042988"/>
            <a:ext cx="98647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Trieda má 30 žiakov. Na konci školského roka mali piati žiaci triedy jednotku z matematiky </a:t>
            </a:r>
            <a:r>
              <a:rPr lang="pl-PL" sz="2400" b="1" dirty="0">
                <a:solidFill>
                  <a:schemeClr val="bg1"/>
                </a:solidFill>
                <a:latin typeface="+mn-lt"/>
              </a:rPr>
              <a:t>a nikto z tohto predmetu neprepadol. 18 žiakov triedy malo z matematiky od jednotky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horšiu, ale od štvorky lepšiu známku. 16 žiakov triedy malo z matematiky horšiu známku ako dvojku. Koľko žiakov triedy malo na konci školského roka z matematiky trojku?</a:t>
            </a:r>
          </a:p>
          <a:p>
            <a:pPr algn="just" eaLnBrk="1" hangingPunct="1"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Pri riešení môžete využiť Vennov diagram.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9161463" y="6889750"/>
            <a:ext cx="77470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9</a:t>
            </a:r>
          </a:p>
        </p:txBody>
      </p:sp>
      <p:grpSp>
        <p:nvGrpSpPr>
          <p:cNvPr id="22533" name="Skupina 9"/>
          <p:cNvGrpSpPr>
            <a:grpSpLocks/>
          </p:cNvGrpSpPr>
          <p:nvPr/>
        </p:nvGrpSpPr>
        <p:grpSpPr bwMode="auto">
          <a:xfrm>
            <a:off x="863600" y="3708400"/>
            <a:ext cx="2881313" cy="2879725"/>
            <a:chOff x="1440232" y="3347789"/>
            <a:chExt cx="2880000" cy="2880000"/>
          </a:xfrm>
        </p:grpSpPr>
        <p:grpSp>
          <p:nvGrpSpPr>
            <p:cNvPr id="22534" name="Skupina 7"/>
            <p:cNvGrpSpPr>
              <a:grpSpLocks/>
            </p:cNvGrpSpPr>
            <p:nvPr/>
          </p:nvGrpSpPr>
          <p:grpSpPr bwMode="auto">
            <a:xfrm>
              <a:off x="1727944" y="3779837"/>
              <a:ext cx="2232248" cy="2160080"/>
              <a:chOff x="1727944" y="3779837"/>
              <a:chExt cx="2232248" cy="2160080"/>
            </a:xfrm>
          </p:grpSpPr>
          <p:sp>
            <p:nvSpPr>
              <p:cNvPr id="5" name="Ovál 4"/>
              <p:cNvSpPr>
                <a:spLocks noChangeAspect="1"/>
              </p:cNvSpPr>
              <p:nvPr/>
            </p:nvSpPr>
            <p:spPr>
              <a:xfrm>
                <a:off x="1727439" y="3779630"/>
                <a:ext cx="1440793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6" name="Ovál 5"/>
              <p:cNvSpPr>
                <a:spLocks noChangeAspect="1"/>
              </p:cNvSpPr>
              <p:nvPr/>
            </p:nvSpPr>
            <p:spPr>
              <a:xfrm>
                <a:off x="2519240" y="3779630"/>
                <a:ext cx="1440793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7" name="Ovál 6"/>
              <p:cNvSpPr>
                <a:spLocks noChangeAspect="1"/>
              </p:cNvSpPr>
              <p:nvPr/>
            </p:nvSpPr>
            <p:spPr>
              <a:xfrm>
                <a:off x="2159042" y="4500424"/>
                <a:ext cx="1440793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</p:grpSp>
        <p:sp>
          <p:nvSpPr>
            <p:cNvPr id="9" name="Obdĺžnik 8"/>
            <p:cNvSpPr/>
            <p:nvPr/>
          </p:nvSpPr>
          <p:spPr>
            <a:xfrm>
              <a:off x="1440232" y="3347789"/>
              <a:ext cx="2880000" cy="28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sk-SK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925513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Prieskum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E 2017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grpSp>
        <p:nvGrpSpPr>
          <p:cNvPr id="23555" name="Skupina 9"/>
          <p:cNvGrpSpPr>
            <a:grpSpLocks/>
          </p:cNvGrpSpPr>
          <p:nvPr/>
        </p:nvGrpSpPr>
        <p:grpSpPr bwMode="auto">
          <a:xfrm>
            <a:off x="719138" y="2987675"/>
            <a:ext cx="2881312" cy="2879725"/>
            <a:chOff x="1440232" y="3347789"/>
            <a:chExt cx="2880000" cy="2880000"/>
          </a:xfrm>
        </p:grpSpPr>
        <p:grpSp>
          <p:nvGrpSpPr>
            <p:cNvPr id="23558" name="Skupina 7"/>
            <p:cNvGrpSpPr>
              <a:grpSpLocks/>
            </p:cNvGrpSpPr>
            <p:nvPr/>
          </p:nvGrpSpPr>
          <p:grpSpPr bwMode="auto">
            <a:xfrm>
              <a:off x="1727944" y="3779837"/>
              <a:ext cx="2232248" cy="2160080"/>
              <a:chOff x="1727944" y="3779837"/>
              <a:chExt cx="2232248" cy="2160080"/>
            </a:xfrm>
          </p:grpSpPr>
          <p:sp>
            <p:nvSpPr>
              <p:cNvPr id="6" name="Ovál 5"/>
              <p:cNvSpPr>
                <a:spLocks noChangeAspect="1"/>
              </p:cNvSpPr>
              <p:nvPr/>
            </p:nvSpPr>
            <p:spPr>
              <a:xfrm>
                <a:off x="1727438" y="3779630"/>
                <a:ext cx="1440794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7" name="Ovál 6"/>
              <p:cNvSpPr>
                <a:spLocks noChangeAspect="1"/>
              </p:cNvSpPr>
              <p:nvPr/>
            </p:nvSpPr>
            <p:spPr>
              <a:xfrm>
                <a:off x="2519240" y="3779630"/>
                <a:ext cx="1440794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8" name="Ovál 7"/>
              <p:cNvSpPr>
                <a:spLocks noChangeAspect="1"/>
              </p:cNvSpPr>
              <p:nvPr/>
            </p:nvSpPr>
            <p:spPr>
              <a:xfrm>
                <a:off x="2159042" y="4500424"/>
                <a:ext cx="1440794" cy="144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</p:grpSp>
        <p:sp>
          <p:nvSpPr>
            <p:cNvPr id="5" name="Obdĺžnik 4"/>
            <p:cNvSpPr/>
            <p:nvPr/>
          </p:nvSpPr>
          <p:spPr>
            <a:xfrm>
              <a:off x="1440232" y="3347789"/>
              <a:ext cx="2880000" cy="28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sk-SK" dirty="0"/>
            </a:p>
          </p:txBody>
        </p:sp>
      </p:grpSp>
      <p:sp>
        <p:nvSpPr>
          <p:cNvPr id="23556" name="Obdĺžnik 8"/>
          <p:cNvSpPr>
            <a:spLocks noChangeArrowheads="1"/>
          </p:cNvSpPr>
          <p:nvPr/>
        </p:nvSpPr>
        <p:spPr bwMode="auto">
          <a:xfrm>
            <a:off x="360363" y="1131888"/>
            <a:ext cx="9575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000" b="1">
                <a:solidFill>
                  <a:schemeClr val="bg1"/>
                </a:solidFill>
              </a:rPr>
              <a:t>V prieskume sa opýtali 100 ľudí, z akého zdroja získavajú informácie. Dostali nasledovný výsledok: z televízie 39 ľudí, z internetu 27, z novín 36, z televízie a internetu 8, z internetu a novín 10, z televízie a novín 17, zo všetkých troch uvedených zdrojov súčasne 6 ľudí. Koľkí z účastníkov prieskumu získavajú informácie z iných zdrojov, teda nie z televízie, internetu a novín?</a:t>
            </a:r>
            <a:endParaRPr lang="sk-SK" altLang="sk-SK" sz="2000"/>
          </a:p>
        </p:txBody>
      </p:sp>
      <p:sp>
        <p:nvSpPr>
          <p:cNvPr id="10" name="BlokTextu 9"/>
          <p:cNvSpPr txBox="1"/>
          <p:nvPr/>
        </p:nvSpPr>
        <p:spPr>
          <a:xfrm>
            <a:off x="9161463" y="6889750"/>
            <a:ext cx="77470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688975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Cudzie jazyky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2016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600" y="1143000"/>
            <a:ext cx="44196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V škole ka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dý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iak študuje aspo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ň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 jeden cudzí jazyk zo skupiny: anglický, nemecký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a ruský. Percentuálne rozlo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enie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iakov vidíme na Vennovom diagrame. Len nemecký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jazyk študuje 56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iakov. Ko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ko </a:t>
            </a:r>
            <a:r>
              <a:rPr lang="sk-SK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ž</a:t>
            </a:r>
            <a:r>
              <a:rPr lang="cs-CZ" altLang="sk-SK" sz="2400" b="1">
                <a:solidFill>
                  <a:schemeClr val="bg1"/>
                </a:solidFill>
                <a:latin typeface="Calibri" panose="020F0502020204030204" pitchFamily="34" charset="0"/>
              </a:rPr>
              <a:t>iakov študuje anglický jazyk?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387725" y="280828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sk-SK" altLang="sk-SK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3" t="21706" r="31631" b="44559"/>
          <a:stretch>
            <a:fillRect/>
          </a:stretch>
        </p:blipFill>
        <p:spPr bwMode="auto">
          <a:xfrm>
            <a:off x="4724400" y="990600"/>
            <a:ext cx="5181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Voľná forma 3"/>
          <p:cNvSpPr/>
          <p:nvPr/>
        </p:nvSpPr>
        <p:spPr>
          <a:xfrm>
            <a:off x="304800" y="5652045"/>
            <a:ext cx="179388" cy="1793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0000"/>
          </a:solidFill>
          <a:ln w="9363">
            <a:solidFill>
              <a:srgbClr val="FF3333"/>
            </a:solidFill>
            <a:prstDash val="solid"/>
            <a:round/>
          </a:ln>
        </p:spPr>
        <p:txBody>
          <a:bodyPr wrap="none" lIns="90004" tIns="46798" rIns="90004" bIns="46798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kern="0" dirty="0">
              <a:solidFill>
                <a:srgbClr val="000000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465138" y="3952875"/>
            <a:ext cx="1439862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200000"/>
              </a:lnSpc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  72 </a:t>
            </a:r>
          </a:p>
          <a:p>
            <a:pPr eaLnBrk="1">
              <a:lnSpc>
                <a:spcPct val="200000"/>
              </a:lnSpc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  96</a:t>
            </a:r>
          </a:p>
          <a:p>
            <a:pPr eaLnBrk="1">
              <a:lnSpc>
                <a:spcPct val="200000"/>
              </a:lnSpc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  112</a:t>
            </a:r>
          </a:p>
          <a:p>
            <a:pPr eaLnBrk="1">
              <a:lnSpc>
                <a:spcPct val="200000"/>
              </a:lnSpc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  100</a:t>
            </a:r>
          </a:p>
          <a:p>
            <a:pPr eaLnBrk="1">
              <a:lnSpc>
                <a:spcPct val="200000"/>
              </a:lnSpc>
              <a:buFontTx/>
              <a:buAutoNum type="alphaUcParenBoth"/>
            </a:pPr>
            <a:r>
              <a:rPr lang="sk-SK" altLang="sk-SK" sz="2200" b="1" dirty="0">
                <a:solidFill>
                  <a:srgbClr val="FFFF00"/>
                </a:solidFill>
                <a:ea typeface="Lucida Sans Unicode" panose="020B0602030504020204" pitchFamily="34" charset="0"/>
                <a:cs typeface="Tahoma" panose="020B0604030504040204" pitchFamily="34" charset="0"/>
              </a:rPr>
              <a:t> 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 txBox="1">
            <a:spLocks noGrp="1"/>
          </p:cNvSpPr>
          <p:nvPr>
            <p:ph type="title"/>
          </p:nvPr>
        </p:nvSpPr>
        <p:spPr>
          <a:xfrm>
            <a:off x="503238" y="539750"/>
            <a:ext cx="9072562" cy="1023938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Rozdiel množín *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2011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6147" name="Podnadpis 2"/>
          <p:cNvSpPr txBox="1">
            <a:spLocks/>
          </p:cNvSpPr>
          <p:nvPr/>
        </p:nvSpPr>
        <p:spPr bwMode="auto">
          <a:xfrm>
            <a:off x="863600" y="1476375"/>
            <a:ext cx="835342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Dané sú množiny  A = </a:t>
            </a: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xZ; x</a:t>
            </a:r>
            <a:r>
              <a:rPr lang="sk-SK" altLang="sk-SK" sz="2200" b="1" baseline="30000">
                <a:solidFill>
                  <a:srgbClr val="FFFFFF"/>
                </a:solidFill>
                <a:sym typeface="Symbol" panose="05050102010706020507" pitchFamily="18" charset="2"/>
              </a:rPr>
              <a:t>2</a:t>
            </a: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17</a:t>
            </a:r>
            <a:r>
              <a:rPr lang="sk-SK" altLang="sk-SK" sz="2200" b="1">
                <a:solidFill>
                  <a:srgbClr val="FFFFFF"/>
                </a:solidFill>
              </a:rPr>
              <a:t> a B = </a:t>
            </a: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-16; -5; -3; 0; 8; 18.</a:t>
            </a:r>
          </a:p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Koľko prvkov má množina B – A?</a:t>
            </a:r>
          </a:p>
        </p:txBody>
      </p:sp>
      <p:sp>
        <p:nvSpPr>
          <p:cNvPr id="5" name="Voľná forma 4"/>
          <p:cNvSpPr/>
          <p:nvPr/>
        </p:nvSpPr>
        <p:spPr>
          <a:xfrm>
            <a:off x="682873" y="4356100"/>
            <a:ext cx="180975" cy="18097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0000"/>
          </a:solidFill>
          <a:ln w="9363">
            <a:solidFill>
              <a:srgbClr val="FF3333"/>
            </a:solidFill>
            <a:prstDash val="solid"/>
            <a:round/>
          </a:ln>
        </p:spPr>
        <p:txBody>
          <a:bodyPr wrap="none" lIns="90004" tIns="46798" rIns="90004" bIns="46798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kern="0" dirty="0">
              <a:solidFill>
                <a:srgbClr val="000000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63848" y="2750343"/>
            <a:ext cx="1079500" cy="3333750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0 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1 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2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3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 txBox="1">
            <a:spLocks noGrp="1"/>
          </p:cNvSpPr>
          <p:nvPr>
            <p:ph type="title"/>
          </p:nvPr>
        </p:nvSpPr>
        <p:spPr>
          <a:xfrm>
            <a:off x="503238" y="539750"/>
            <a:ext cx="9072562" cy="1023938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mocniny *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2010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5603" name="Podnadpis 2"/>
          <p:cNvSpPr txBox="1">
            <a:spLocks/>
          </p:cNvSpPr>
          <p:nvPr/>
        </p:nvSpPr>
        <p:spPr bwMode="auto">
          <a:xfrm>
            <a:off x="457200" y="1403350"/>
            <a:ext cx="9372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Koľko je medzi prirodzenými číslami od 10 do 100 000 všetkých tých, ktoré sú druhou mocninou prirodzeného čísla?</a:t>
            </a:r>
          </a:p>
        </p:txBody>
      </p:sp>
      <p:sp>
        <p:nvSpPr>
          <p:cNvPr id="4" name="Voľná forma 3"/>
          <p:cNvSpPr/>
          <p:nvPr/>
        </p:nvSpPr>
        <p:spPr>
          <a:xfrm>
            <a:off x="609600" y="3816350"/>
            <a:ext cx="179388" cy="179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0000"/>
          </a:solidFill>
          <a:ln w="9363">
            <a:solidFill>
              <a:srgbClr val="FF3333"/>
            </a:solidFill>
            <a:prstDash val="solid"/>
            <a:round/>
          </a:ln>
        </p:spPr>
        <p:txBody>
          <a:bodyPr wrap="none" lIns="90004" tIns="46798" rIns="90004" bIns="46798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kern="0" dirty="0">
              <a:solidFill>
                <a:srgbClr val="000000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52475" y="2843213"/>
            <a:ext cx="1439863" cy="343852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 312 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 313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 314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 315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 316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 txBox="1">
            <a:spLocks noGrp="1"/>
          </p:cNvSpPr>
          <p:nvPr>
            <p:ph type="title" idx="4294967295"/>
          </p:nvPr>
        </p:nvSpPr>
        <p:spPr>
          <a:xfrm>
            <a:off x="431800" y="539750"/>
            <a:ext cx="9070975" cy="912813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NSN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2008</a:t>
            </a:r>
          </a:p>
        </p:txBody>
      </p:sp>
      <p:sp>
        <p:nvSpPr>
          <p:cNvPr id="26627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936625" y="1273175"/>
            <a:ext cx="8062913" cy="1427163"/>
          </a:xfrm>
        </p:spPr>
        <p:txBody>
          <a:bodyPr anchor="ctr"/>
          <a:lstStyle/>
          <a:p>
            <a:pPr marL="0" indent="0" eaLnBrk="1">
              <a:buFont typeface="StarSymbol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Najmenší spoločný násobok neznámeho prirodzeného čísla a čísla 24 je 72. Zistite toto prirodzené číslo, ak viete, že je väčšie ako 20 a menšie ako 60.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712200" y="6372225"/>
            <a:ext cx="790575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72562" cy="912813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NSD	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2009</a:t>
            </a:r>
          </a:p>
        </p:txBody>
      </p:sp>
      <p:sp>
        <p:nvSpPr>
          <p:cNvPr id="28675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792163" y="1258888"/>
            <a:ext cx="8423275" cy="1152525"/>
          </a:xfrm>
        </p:spPr>
        <p:txBody>
          <a:bodyPr anchor="ctr"/>
          <a:lstStyle/>
          <a:p>
            <a:pPr marL="0" indent="0" eaLnBrk="1">
              <a:buFont typeface="StarSymbol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Súčet dvoch rôznych prirodzených čísel je 180, ich najväčší spoločný deliteľ  je 45. Určte väčšie z týchto čísel.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683625" y="6689725"/>
            <a:ext cx="1036638" cy="546100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135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zaokrúhlenie</a:t>
            </a:r>
            <a:r>
              <a:rPr altLang="sk-SK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0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2013</a:t>
            </a:r>
            <a:endParaRPr altLang="sk-SK" sz="3600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0723" name="Podnadpis 3"/>
          <p:cNvSpPr txBox="1">
            <a:spLocks/>
          </p:cNvSpPr>
          <p:nvPr/>
        </p:nvSpPr>
        <p:spPr bwMode="auto">
          <a:xfrm>
            <a:off x="228600" y="1403350"/>
            <a:ext cx="98520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spcAft>
                <a:spcPct val="0"/>
              </a:spcAft>
              <a:buFont typeface="StarSymbol"/>
              <a:buNone/>
            </a:pPr>
            <a:r>
              <a:rPr lang="sk-SK" altLang="sk-SK" sz="2200" b="1" dirty="0">
                <a:solidFill>
                  <a:srgbClr val="FFFFFF"/>
                </a:solidFill>
              </a:rPr>
              <a:t>Presná hodnota čísla 17!  je 355 687 428 096 000. Hodnota čísla 17!  zobrazená pri výpočte na kalkulačke je </a:t>
            </a:r>
            <a:r>
              <a:rPr lang="sk-SK" altLang="sk-SK" sz="2200" b="1" dirty="0" smtClean="0">
                <a:solidFill>
                  <a:srgbClr val="FFFFFF"/>
                </a:solidFill>
              </a:rPr>
              <a:t>3,556874281.10</a:t>
            </a:r>
            <a:r>
              <a:rPr lang="sk-SK" altLang="sk-SK" sz="2200" b="1" baseline="30000" dirty="0" smtClean="0">
                <a:solidFill>
                  <a:srgbClr val="FFFFFF"/>
                </a:solidFill>
              </a:rPr>
              <a:t>14</a:t>
            </a:r>
            <a:r>
              <a:rPr lang="sk-SK" altLang="sk-SK" sz="2200" b="1" dirty="0">
                <a:solidFill>
                  <a:srgbClr val="FFFFFF"/>
                </a:solidFill>
              </a:rPr>
              <a:t>. Vypočítajte rozdiel hodnoty čísla 17! zobrazenej na kalkulačke a presnej hodnoty </a:t>
            </a:r>
          </a:p>
          <a:p>
            <a:pPr eaLnBrk="1">
              <a:spcAft>
                <a:spcPct val="0"/>
              </a:spcAft>
              <a:buFont typeface="StarSymbol"/>
              <a:buNone/>
            </a:pPr>
            <a:r>
              <a:rPr lang="sk-SK" altLang="sk-SK" sz="2200" b="1" dirty="0">
                <a:solidFill>
                  <a:srgbClr val="FFFFFF"/>
                </a:solidFill>
              </a:rPr>
              <a:t>čísla 17!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208963" y="6300788"/>
            <a:ext cx="1150937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4000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výmena cifier</a:t>
            </a:r>
            <a:r>
              <a:rPr altLang="sk-SK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0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2012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1747" name="Podnadpis 3"/>
          <p:cNvSpPr txBox="1">
            <a:spLocks/>
          </p:cNvSpPr>
          <p:nvPr/>
        </p:nvSpPr>
        <p:spPr bwMode="auto">
          <a:xfrm>
            <a:off x="863600" y="1547813"/>
            <a:ext cx="85661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V trojcifernom čísle je počet desiatok o štyri väčší ako počet jednotiek. Ak v tomto čísle vymeníme posledné dve cifry a toto číslo sčítame s pôvodným číslom, dostaneme súčet 310. Určte pôvodné trojciferné číslo.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208963" y="6300788"/>
            <a:ext cx="1150937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173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957263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deliteľnosť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 </a:t>
            </a: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15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2017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2771" name="Obdĺžnik 2"/>
          <p:cNvSpPr>
            <a:spLocks noChangeArrowheads="1"/>
          </p:cNvSpPr>
          <p:nvPr/>
        </p:nvSpPr>
        <p:spPr bwMode="auto">
          <a:xfrm>
            <a:off x="503238" y="1403350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400" b="1">
                <a:solidFill>
                  <a:schemeClr val="bg1"/>
                </a:solidFill>
              </a:rPr>
              <a:t>Nájdite najmenšie päťciferné číslo tvaru </a:t>
            </a:r>
            <a:r>
              <a:rPr lang="sk-SK" altLang="sk-SK" sz="2800" b="1">
                <a:solidFill>
                  <a:schemeClr val="bg1"/>
                </a:solidFill>
              </a:rPr>
              <a:t>A432B</a:t>
            </a:r>
            <a:r>
              <a:rPr lang="sk-SK" altLang="sk-SK" sz="2400" b="1">
                <a:solidFill>
                  <a:schemeClr val="bg1"/>
                </a:solidFill>
              </a:rPr>
              <a:t>, ktoré je deliteľné </a:t>
            </a:r>
            <a:r>
              <a:rPr lang="sk-SK" altLang="sk-SK" sz="2800" b="1">
                <a:solidFill>
                  <a:schemeClr val="bg1"/>
                </a:solidFill>
              </a:rPr>
              <a:t>15</a:t>
            </a:r>
            <a:r>
              <a:rPr lang="sk-SK" altLang="sk-SK" sz="24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920633" y="6300788"/>
            <a:ext cx="1439268" cy="562733"/>
          </a:xfrm>
          <a:prstGeom prst="rect">
            <a:avLst/>
          </a:prstGeom>
          <a:noFill/>
          <a:ln>
            <a:noFill/>
          </a:ln>
        </p:spPr>
        <p:txBody>
          <a:bodyPr wrap="square"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 smtClean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14325</a:t>
            </a:r>
            <a:endParaRPr lang="sk-SK" sz="3200" b="1" kern="0" dirty="0">
              <a:solidFill>
                <a:srgbClr val="FF0000"/>
              </a:solidFill>
              <a:latin typeface="Arial" pitchFamily="18"/>
              <a:ea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deliteľnosť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 				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2014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3795" name="Podnadpis 3"/>
          <p:cNvSpPr txBox="1">
            <a:spLocks/>
          </p:cNvSpPr>
          <p:nvPr/>
        </p:nvSpPr>
        <p:spPr bwMode="auto">
          <a:xfrm>
            <a:off x="304800" y="1403350"/>
            <a:ext cx="90678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Nahraďte vo štvorcifernom čísle A 37B písmená A a B číslicami tak, aby z čísla A 37B vzniklo najväčšie číslo deliteľné číslom 12. Zistite a zapíšte do odpoveďového hárka toto štvorciferné číslo.</a:t>
            </a:r>
          </a:p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(Ak je číslo deliteľné číslom 3 a zároveň číslom 4, tak je deliteľné aj číslom 12.)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686800" y="6738938"/>
            <a:ext cx="1219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tabLst>
                <a:tab pos="1530350" algn="l"/>
                <a:tab pos="306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spcAft>
                <a:spcPct val="0"/>
              </a:spcAft>
              <a:buSzTx/>
              <a:buFontTx/>
              <a:buNone/>
            </a:pPr>
            <a:r>
              <a:rPr lang="sk-SK" altLang="sk-SK" b="1" dirty="0">
                <a:solidFill>
                  <a:srgbClr val="FF0000"/>
                </a:solidFill>
              </a:rPr>
              <a:t>9372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deliteľnosť 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2012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34819" name="Podnadpis 3"/>
          <p:cNvSpPr txBox="1">
            <a:spLocks/>
          </p:cNvSpPr>
          <p:nvPr/>
        </p:nvSpPr>
        <p:spPr bwMode="auto">
          <a:xfrm>
            <a:off x="863600" y="1187450"/>
            <a:ext cx="84963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Pavol si zapísal na papier šesťciferné telefónne číslo. Zistil, že je deliteľné bez zvyšku číslami 3, 4 a 5. Po týždni telefónne číslo potreboval, ale nevedel po sebe prečítať posledné dve cifry. Nájdite nečitateľné dvojciferné číslo AB zo zapísaného telefónneho čísla 714 5AB.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569325" y="6372225"/>
            <a:ext cx="639763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466725"/>
            <a:ext cx="9072562" cy="841375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deliteľnosť 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2008</a:t>
            </a:r>
          </a:p>
        </p:txBody>
      </p:sp>
      <p:sp>
        <p:nvSpPr>
          <p:cNvPr id="3584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936625" y="1187450"/>
            <a:ext cx="8566150" cy="1425575"/>
          </a:xfrm>
        </p:spPr>
        <p:txBody>
          <a:bodyPr anchor="ctr"/>
          <a:lstStyle/>
          <a:p>
            <a:pPr marL="0" indent="0" eaLnBrk="1">
              <a:buFont typeface="StarSymbol"/>
              <a:buNone/>
              <a:tabLst>
                <a:tab pos="1530350" algn="l"/>
                <a:tab pos="3060700" algn="l"/>
              </a:tabLst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Koľkými spôsobmi môžeme v čísle 51 748 592 541 942 škrtnúť dve číslice tak, aby vzniklo 12 - ciferné číslo deliteľné dvanástimi?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569325" y="6372225"/>
            <a:ext cx="639763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/>
          <p:nvPr/>
        </p:nvSpPr>
        <p:spPr>
          <a:xfrm>
            <a:off x="539750" y="1565275"/>
            <a:ext cx="9070975" cy="3571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4000" b="1" kern="0" dirty="0">
                <a:solidFill>
                  <a:srgbClr val="FFFF00"/>
                </a:solidFill>
                <a:latin typeface="Arial" pitchFamily="18"/>
                <a:cs typeface="Tahoma" pitchFamily="2"/>
              </a:rPr>
              <a:t>Veľa šťastia pri riešení úloh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4000" b="1" kern="0" dirty="0">
              <a:solidFill>
                <a:srgbClr val="FFFF00"/>
              </a:solidFill>
              <a:latin typeface="Arial" pitchFamily="18"/>
              <a:cs typeface="Tahoma" pitchFamily="2"/>
            </a:endParaRPr>
          </a:p>
          <a:p>
            <a:pPr algn="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kern="0" dirty="0">
                <a:solidFill>
                  <a:srgbClr val="FFFF00"/>
                </a:solidFill>
                <a:latin typeface="Arial" pitchFamily="18"/>
                <a:cs typeface="Tahoma" pitchFamily="2"/>
              </a:rPr>
              <a:t>	</a:t>
            </a:r>
          </a:p>
          <a:p>
            <a:pPr algn="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4000" b="1" kern="0" dirty="0">
                <a:solidFill>
                  <a:srgbClr val="FFFF00"/>
                </a:solidFill>
                <a:latin typeface="Arial" pitchFamily="18"/>
                <a:cs typeface="Tahoma" pitchFamily="2"/>
              </a:rPr>
              <a:t> </a:t>
            </a:r>
            <a:r>
              <a:rPr lang="sk-SK" sz="2800" b="1" kern="0" dirty="0">
                <a:solidFill>
                  <a:srgbClr val="FFFF00"/>
                </a:solidFill>
                <a:latin typeface="Arial" pitchFamily="18"/>
                <a:cs typeface="Tahoma" pitchFamily="2"/>
              </a:rPr>
              <a:t>Anna Černinská</a:t>
            </a:r>
            <a:endParaRPr lang="sk-SK" sz="4000" b="1" kern="0" dirty="0">
              <a:solidFill>
                <a:srgbClr val="FFFF00"/>
              </a:solidFill>
              <a:latin typeface="Arial" pitchFamily="18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72562" cy="912813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množiny	</a:t>
            </a:r>
            <a:r>
              <a:rPr altLang="sk-SK" smtClean="0">
                <a:latin typeface="Arial" panose="020B0604020202020204" pitchFamily="34" charset="0"/>
                <a:cs typeface="Tahoma" panose="020B0604030504040204" pitchFamily="34" charset="0"/>
              </a:rPr>
              <a:t>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2008</a:t>
            </a:r>
          </a:p>
        </p:txBody>
      </p:sp>
      <p:sp>
        <p:nvSpPr>
          <p:cNvPr id="7171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936625" y="1187450"/>
            <a:ext cx="8566150" cy="1965325"/>
          </a:xfrm>
        </p:spPr>
        <p:txBody>
          <a:bodyPr anchor="ctr"/>
          <a:lstStyle/>
          <a:p>
            <a:pPr marL="0" indent="0" eaLnBrk="1">
              <a:buFont typeface="StarSymbol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Množina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B – A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 má dvakrát menej prvkov ako množina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A – B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 </a:t>
            </a:r>
          </a:p>
          <a:p>
            <a:pPr marL="0" indent="0" eaLnBrk="1">
              <a:buFont typeface="StarSymbol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a štyrikrát menej prvkov ako množina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A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Tahoma" panose="020B0604030504040204" pitchFamily="34" charset="0"/>
              </a:rPr>
              <a:t>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B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. Koľkokrát viacej</a:t>
            </a:r>
          </a:p>
          <a:p>
            <a:pPr marL="0" indent="0" eaLnBrk="1">
              <a:buFont typeface="StarSymbol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prvkov má množina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A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ako množina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B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424863" y="6300788"/>
            <a:ext cx="1036637" cy="546100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tabLst>
                <a:tab pos="1530358" algn="l"/>
                <a:tab pos="3060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1,2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466725"/>
            <a:ext cx="9072562" cy="914400"/>
          </a:xfrm>
        </p:spPr>
        <p:txBody>
          <a:bodyPr/>
          <a:lstStyle/>
          <a:p>
            <a:pPr eaLnBrk="1"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intervaly</a:t>
            </a:r>
            <a:r>
              <a:rPr altLang="sk-SK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2006</a:t>
            </a:r>
            <a:r>
              <a:rPr altLang="sk-SK" sz="1200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/>
            </a:r>
            <a:br>
              <a:rPr altLang="sk-SK" sz="1200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</a:br>
            <a:endParaRPr altLang="sk-SK" sz="1200" b="1" smtClean="0">
              <a:solidFill>
                <a:srgbClr val="FFFF00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9219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719138" y="1187450"/>
            <a:ext cx="8567737" cy="1389063"/>
          </a:xfrm>
        </p:spPr>
        <p:txBody>
          <a:bodyPr anchor="ctr"/>
          <a:lstStyle/>
          <a:p>
            <a:pPr marL="0" indent="0" eaLnBrk="1">
              <a:buFont typeface="StarSymbol"/>
              <a:buNone/>
              <a:tabLst>
                <a:tab pos="1530350" algn="l"/>
                <a:tab pos="3060700" algn="l"/>
              </a:tabLst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Nájdite najmenšie celé číslo, ktoré je z množiny (A-B)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C, kde A,B,C sú intervaly A =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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2;6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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, B =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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1;4), C =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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3;5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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.</a:t>
            </a:r>
          </a:p>
          <a:p>
            <a:pPr marL="0" indent="0" eaLnBrk="1">
              <a:buFont typeface="StarSymbol"/>
              <a:buNone/>
              <a:tabLst>
                <a:tab pos="1530350" algn="l"/>
                <a:tab pos="3060700" algn="l"/>
              </a:tabLst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Poznámka: Symbol A-B označuje rozdiel množín A a B.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856663" y="6372225"/>
            <a:ext cx="519112" cy="546100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 txBox="1">
            <a:spLocks noGrp="1"/>
          </p:cNvSpPr>
          <p:nvPr>
            <p:ph type="title"/>
          </p:nvPr>
        </p:nvSpPr>
        <p:spPr>
          <a:xfrm>
            <a:off x="503238" y="611188"/>
            <a:ext cx="9072562" cy="952500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otváracie hodiny *</a:t>
            </a:r>
            <a:r>
              <a:rPr altLang="sk-SK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2010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1267" name="Podnadpis 2"/>
          <p:cNvSpPr txBox="1">
            <a:spLocks/>
          </p:cNvSpPr>
          <p:nvPr/>
        </p:nvSpPr>
        <p:spPr bwMode="auto">
          <a:xfrm>
            <a:off x="1079500" y="1547813"/>
            <a:ext cx="684053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Otváracie hodiny prvého obchodu sú 9:00 – 12:00 a 13:00 – 16:00, druhého obchodu 8:00 – 14:30 a tretieho obchodu 8:30 – 12:30 a 14:00 – 16:00. Aký dlhý čas sú otvorené všetky tri obchody súčasne?</a:t>
            </a:r>
          </a:p>
        </p:txBody>
      </p:sp>
      <p:sp>
        <p:nvSpPr>
          <p:cNvPr id="4" name="Voľná forma 3"/>
          <p:cNvSpPr/>
          <p:nvPr/>
        </p:nvSpPr>
        <p:spPr>
          <a:xfrm>
            <a:off x="1546225" y="3419475"/>
            <a:ext cx="180975" cy="18097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0000"/>
          </a:solidFill>
          <a:ln w="9363">
            <a:solidFill>
              <a:srgbClr val="FF3333"/>
            </a:solidFill>
            <a:prstDash val="solid"/>
            <a:round/>
          </a:ln>
        </p:spPr>
        <p:txBody>
          <a:bodyPr wrap="none" lIns="90004" tIns="46798" rIns="90004" bIns="46798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kern="0" dirty="0">
              <a:solidFill>
                <a:srgbClr val="000000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728788" y="3068638"/>
            <a:ext cx="2879725" cy="3333750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210 minút 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480 minút 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450 minút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330 minút</a:t>
            </a:r>
          </a:p>
          <a:p>
            <a:pPr marL="457200" indent="-457200" eaLnBrk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lphaUcParenBoth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200" b="1" kern="0" dirty="0">
                <a:solidFill>
                  <a:srgbClr val="FFFF00"/>
                </a:solidFill>
                <a:latin typeface="Arial" pitchFamily="18"/>
                <a:ea typeface="Lucida Sans Unicode" pitchFamily="2"/>
                <a:cs typeface="Tahoma" pitchFamily="2"/>
              </a:rPr>
              <a:t> 180 minút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2562" cy="765175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00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koláč</a:t>
            </a: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2016</a:t>
            </a:r>
            <a:endParaRPr lang="cs-CZ" altLang="sk-SK" sz="2200" b="1" smtClean="0">
              <a:solidFill>
                <a:srgbClr val="FFFFFF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1219200"/>
            <a:ext cx="6096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sk-SK" sz="2200" b="1">
                <a:solidFill>
                  <a:srgbClr val="FFFFFF"/>
                </a:solidFill>
                <a:cs typeface="Lucida Sans Unicode" panose="020B0602030504020204" pitchFamily="34" charset="0"/>
              </a:rPr>
              <a:t>Babička upiekla koláč v štvorcovom plechu. Chcela ho rozrezať na rovnaké štvorcové</a:t>
            </a:r>
            <a:r>
              <a:rPr lang="sk-SK" altLang="sk-SK" sz="2200" b="1">
                <a:solidFill>
                  <a:srgbClr val="FFFFFF"/>
                </a:solidFill>
                <a:cs typeface="Lucida Sans Unicode" panose="020B0602030504020204" pitchFamily="34" charset="0"/>
              </a:rPr>
              <a:t> </a:t>
            </a:r>
            <a:r>
              <a:rPr lang="cs-CZ" altLang="sk-SK" sz="2200" b="1">
                <a:solidFill>
                  <a:srgbClr val="FFFFFF"/>
                </a:solidFill>
                <a:cs typeface="Lucida Sans Unicode" panose="020B0602030504020204" pitchFamily="34" charset="0"/>
              </a:rPr>
              <a:t>kúsky. Minimálne na koľko častí ho musela rozrezať, ak chcela, aby bol počet</a:t>
            </a:r>
            <a:r>
              <a:rPr lang="sk-SK" altLang="sk-SK" sz="2200" b="1">
                <a:solidFill>
                  <a:srgbClr val="FFFFFF"/>
                </a:solidFill>
                <a:cs typeface="Lucida Sans Unicode" panose="020B0602030504020204" pitchFamily="34" charset="0"/>
              </a:rPr>
              <a:t> </a:t>
            </a:r>
            <a:r>
              <a:rPr lang="cs-CZ" altLang="sk-SK" sz="2200" b="1">
                <a:solidFill>
                  <a:srgbClr val="FFFFFF"/>
                </a:solidFill>
                <a:cs typeface="Lucida Sans Unicode" panose="020B0602030504020204" pitchFamily="34" charset="0"/>
              </a:rPr>
              <a:t>vnútorných štvorčekov väčší ako počet okrajových štvorčekov?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783013" y="27178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sk-SK" altLang="sk-SK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9" t="37697" r="28572" b="25250"/>
          <a:stretch>
            <a:fillRect/>
          </a:stretch>
        </p:blipFill>
        <p:spPr bwMode="auto">
          <a:xfrm>
            <a:off x="6934200" y="1403813"/>
            <a:ext cx="255802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988425" y="6662738"/>
            <a:ext cx="841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>
                <a:solidFill>
                  <a:srgbClr val="FF0000"/>
                </a:solidFill>
              </a:rPr>
              <a:t>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 txBox="1">
            <a:spLocks noGrp="1"/>
          </p:cNvSpPr>
          <p:nvPr>
            <p:ph type="title"/>
          </p:nvPr>
        </p:nvSpPr>
        <p:spPr>
          <a:xfrm>
            <a:off x="503238" y="684213"/>
            <a:ext cx="9072562" cy="879475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súčet cifier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2011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3315" name="Podnadpis 2"/>
          <p:cNvSpPr txBox="1">
            <a:spLocks/>
          </p:cNvSpPr>
          <p:nvPr/>
        </p:nvSpPr>
        <p:spPr bwMode="auto">
          <a:xfrm>
            <a:off x="936625" y="1619250"/>
            <a:ext cx="806291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Určte dvojciferné prirodzené číslo deliteľné deviatimi,  ktoré je štyrikrát väčšie ako súčet jeho cifier.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353425" y="6372225"/>
            <a:ext cx="102235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 txBox="1">
            <a:spLocks noGrp="1"/>
          </p:cNvSpPr>
          <p:nvPr>
            <p:ph type="title"/>
          </p:nvPr>
        </p:nvSpPr>
        <p:spPr>
          <a:xfrm>
            <a:off x="503238" y="539750"/>
            <a:ext cx="9072562" cy="1023938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súčin cifier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2013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Podnadpis 2"/>
          <p:cNvSpPr txBox="1">
            <a:spLocks/>
          </p:cNvSpPr>
          <p:nvPr/>
        </p:nvSpPr>
        <p:spPr bwMode="auto">
          <a:xfrm>
            <a:off x="936625" y="1619250"/>
            <a:ext cx="806291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Určte najmenšie prirodzené číslo, ktorého súčin cifier je 240.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8353425" y="6372225"/>
            <a:ext cx="1022350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568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 txBox="1">
            <a:spLocks noGrp="1"/>
          </p:cNvSpPr>
          <p:nvPr>
            <p:ph type="title"/>
          </p:nvPr>
        </p:nvSpPr>
        <p:spPr>
          <a:xfrm>
            <a:off x="503238" y="611188"/>
            <a:ext cx="9072562" cy="952500"/>
          </a:xfrm>
        </p:spPr>
        <p:txBody>
          <a:bodyPr/>
          <a:lstStyle/>
          <a:p>
            <a:pPr>
              <a:buFont typeface="StarSymbol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pomer  čísel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Tahoma" panose="020B0604030504040204" pitchFamily="34" charset="0"/>
              </a:rPr>
              <a:t>2013</a:t>
            </a:r>
            <a:endParaRPr altLang="sk-SK" smtClean="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5363" name="Podnadpis 2"/>
          <p:cNvSpPr txBox="1">
            <a:spLocks/>
          </p:cNvSpPr>
          <p:nvPr/>
        </p:nvSpPr>
        <p:spPr bwMode="auto">
          <a:xfrm>
            <a:off x="936625" y="1619250"/>
            <a:ext cx="806291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ts val="1413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  <a:lvl2pPr marL="742950" indent="-285750">
              <a:spcAft>
                <a:spcPts val="1138"/>
              </a:spcAft>
              <a:buSzPct val="45000"/>
              <a:buFont typeface="StarSymbol"/>
              <a:buChar char="●"/>
              <a:defRPr sz="28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850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3pPr>
            <a:lvl4pPr marL="1600200" indent="-228600">
              <a:spcAft>
                <a:spcPts val="563"/>
              </a:spcAft>
              <a:buSzPct val="45000"/>
              <a:buFont typeface="StarSymbol"/>
              <a:buChar char="●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4pPr>
            <a:lvl5pPr marL="2057400" indent="-228600"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88"/>
              </a:spcAft>
              <a:buSzPct val="75000"/>
              <a:buFont typeface="StarSymbol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defRPr>
            </a:lvl9pPr>
          </a:lstStyle>
          <a:p>
            <a:pPr eaLnBrk="1">
              <a:buFont typeface="StarSymbol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Tri kladné čísla sú v pomere 2 : 3 : 4. Súčet čísel je 99. Určte súčin týchto troch čísel.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48600" y="6372225"/>
            <a:ext cx="1527175" cy="561975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3200" b="1" kern="0" dirty="0">
                <a:solidFill>
                  <a:srgbClr val="FF0000"/>
                </a:solidFill>
                <a:latin typeface="Arial" pitchFamily="18"/>
                <a:ea typeface="Times New Roman" pitchFamily="18"/>
                <a:cs typeface="Times New Roman" pitchFamily="18"/>
              </a:rPr>
              <a:t>31944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Východzi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1017</Words>
  <Application>Microsoft Office PowerPoint</Application>
  <PresentationFormat>Vlastná</PresentationFormat>
  <Paragraphs>126</Paragraphs>
  <Slides>29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7" baseType="lpstr">
      <vt:lpstr>Arial</vt:lpstr>
      <vt:lpstr>Calibri</vt:lpstr>
      <vt:lpstr>Lucida Sans Unicode</vt:lpstr>
      <vt:lpstr>StarSymbol</vt:lpstr>
      <vt:lpstr>Symbol</vt:lpstr>
      <vt:lpstr>Tahoma</vt:lpstr>
      <vt:lpstr>Times New Roman</vt:lpstr>
      <vt:lpstr>Východzie</vt:lpstr>
      <vt:lpstr>ČÍSLA MNOŽINY</vt:lpstr>
      <vt:lpstr>Rozdiel množín *     2011</vt:lpstr>
      <vt:lpstr>množiny       2008</vt:lpstr>
      <vt:lpstr>intervaly       2006 </vt:lpstr>
      <vt:lpstr>otváracie hodiny *   2010</vt:lpstr>
      <vt:lpstr>koláč       2016</vt:lpstr>
      <vt:lpstr>súčet cifier     2011</vt:lpstr>
      <vt:lpstr>súčin cifier     2013</vt:lpstr>
      <vt:lpstr>pomer  čísel     2013</vt:lpstr>
      <vt:lpstr>deliteľ       E 2017</vt:lpstr>
      <vt:lpstr>tri čísla     2010</vt:lpstr>
      <vt:lpstr>Druhá mocnina *     2014</vt:lpstr>
      <vt:lpstr>mocnina *      E 2017</vt:lpstr>
      <vt:lpstr>Dvojciferné číslo     2015</vt:lpstr>
      <vt:lpstr>televízny film      2016</vt:lpstr>
      <vt:lpstr>album       2014</vt:lpstr>
      <vt:lpstr>Známky z matematiky   2015</vt:lpstr>
      <vt:lpstr>Prieskum      E 2017</vt:lpstr>
      <vt:lpstr>Cudzie jazyky     2016</vt:lpstr>
      <vt:lpstr>mocniny *      2010</vt:lpstr>
      <vt:lpstr>NSN       2008</vt:lpstr>
      <vt:lpstr>NSD        2009</vt:lpstr>
      <vt:lpstr>zaokrúhlenie     2013</vt:lpstr>
      <vt:lpstr>výmena cifier     2012</vt:lpstr>
      <vt:lpstr>deliteľnosť 15     2017</vt:lpstr>
      <vt:lpstr>deliteľnosť       2014</vt:lpstr>
      <vt:lpstr>deliteľnosť       2012</vt:lpstr>
      <vt:lpstr>deliteľnosť       2008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MATEMATIKY</dc:title>
  <dc:creator>Anna ČERNINSKÁ</dc:creator>
  <cp:lastModifiedBy>ucitel</cp:lastModifiedBy>
  <cp:revision>133</cp:revision>
  <dcterms:created xsi:type="dcterms:W3CDTF">2009-07-12T23:06:48Z</dcterms:created>
  <dcterms:modified xsi:type="dcterms:W3CDTF">2018-10-15T08:40:20Z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ácia 1">
    <vt:lpwstr/>
  </property>
  <property fmtid="{D5CDD505-2E9C-101B-9397-08002B2CF9AE}" pid="3" name="Informácia 2">
    <vt:lpwstr/>
  </property>
  <property fmtid="{D5CDD505-2E9C-101B-9397-08002B2CF9AE}" pid="4" name="Informácia 3">
    <vt:lpwstr/>
  </property>
  <property fmtid="{D5CDD505-2E9C-101B-9397-08002B2CF9AE}" pid="5" name="Informácia 4">
    <vt:lpwstr/>
  </property>
</Properties>
</file>