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23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16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49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02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36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30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245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6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435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259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124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6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425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80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24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710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56C8-A150-47A3-9BC7-A9D63309CFF8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7D0525-B2DE-41E8-A2AC-0D7AC1B948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83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EKVIVALENTNÉ ÚPRAVY </a:t>
            </a:r>
            <a:br>
              <a:rPr lang="sk-SK" dirty="0" smtClean="0"/>
            </a:br>
            <a:r>
              <a:rPr lang="sk-SK" dirty="0" smtClean="0"/>
              <a:t>ROVNÍC </a:t>
            </a:r>
            <a:r>
              <a:rPr lang="sk-SK" dirty="0" smtClean="0"/>
              <a:t>A NEROVNÍC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8035244" cy="1126283"/>
          </a:xfrm>
        </p:spPr>
        <p:txBody>
          <a:bodyPr/>
          <a:lstStyle/>
          <a:p>
            <a:pPr algn="r"/>
            <a:r>
              <a:rPr lang="sk-SK" dirty="0" smtClean="0"/>
              <a:t>RNDr. M. Jenisová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9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27915" y="605638"/>
            <a:ext cx="8897111" cy="1527962"/>
          </a:xfrm>
        </p:spPr>
        <p:txBody>
          <a:bodyPr>
            <a:normAutofit fontScale="90000"/>
          </a:bodyPr>
          <a:lstStyle/>
          <a:p>
            <a:r>
              <a:rPr lang="sk-SK" dirty="0"/>
              <a:t>P</a:t>
            </a:r>
            <a:r>
              <a:rPr lang="sk-SK" dirty="0" smtClean="0"/>
              <a:t>oužitím </a:t>
            </a:r>
            <a:r>
              <a:rPr lang="sk-SK" dirty="0" smtClean="0"/>
              <a:t>EUR dostaneme rovnicu </a:t>
            </a:r>
            <a:br>
              <a:rPr lang="sk-SK" dirty="0" smtClean="0"/>
            </a:br>
            <a:r>
              <a:rPr lang="sk-SK" dirty="0" smtClean="0"/>
              <a:t>s rovnakými koreňmi ako má predchádzajúca rovnica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58109" y="2133600"/>
            <a:ext cx="9938327" cy="4313382"/>
          </a:xfrm>
        </p:spPr>
        <p:txBody>
          <a:bodyPr>
            <a:noAutofit/>
          </a:bodyPr>
          <a:lstStyle/>
          <a:p>
            <a:r>
              <a:rPr lang="sk-SK" sz="2400" dirty="0" smtClean="0"/>
              <a:t>EUR 1: výmena strán rovnice</a:t>
            </a:r>
          </a:p>
          <a:p>
            <a:pPr algn="just"/>
            <a:r>
              <a:rPr lang="sk-SK" sz="2400" dirty="0" smtClean="0"/>
              <a:t>EUR 2: nahradenie ľubovoľnej strany rovnice výrazom, ktorý sa mu rovná </a:t>
            </a:r>
            <a:endParaRPr lang="sk-SK" sz="2400" dirty="0"/>
          </a:p>
          <a:p>
            <a:pPr algn="just"/>
            <a:r>
              <a:rPr lang="sk-SK" sz="2400" dirty="0" smtClean="0"/>
              <a:t>EUR </a:t>
            </a:r>
            <a:r>
              <a:rPr lang="sk-SK" sz="2400" dirty="0" smtClean="0"/>
              <a:t>3: pripočítanie (odpočítanie) </a:t>
            </a:r>
            <a:r>
              <a:rPr lang="sk-SK" sz="2400" dirty="0" smtClean="0"/>
              <a:t>čísla alebo výrazu </a:t>
            </a:r>
            <a:r>
              <a:rPr lang="sk-SK" sz="2400" dirty="0" smtClean="0"/>
              <a:t>k obom stranám rovnice</a:t>
            </a:r>
          </a:p>
          <a:p>
            <a:r>
              <a:rPr lang="sk-SK" sz="2400" dirty="0" smtClean="0"/>
              <a:t>EUR 4: vynásobenie (vydelenie) číslom rôznym od nuly oboch strán </a:t>
            </a:r>
            <a:r>
              <a:rPr lang="sk-SK" sz="2400" dirty="0" smtClean="0"/>
              <a:t>rovnice</a:t>
            </a:r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164463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27915" y="605638"/>
            <a:ext cx="8897111" cy="1527962"/>
          </a:xfrm>
        </p:spPr>
        <p:txBody>
          <a:bodyPr>
            <a:normAutofit fontScale="90000"/>
          </a:bodyPr>
          <a:lstStyle/>
          <a:p>
            <a:r>
              <a:rPr lang="sk-SK" dirty="0"/>
              <a:t>P</a:t>
            </a:r>
            <a:r>
              <a:rPr lang="sk-SK" dirty="0" smtClean="0"/>
              <a:t>oužitím EUN </a:t>
            </a:r>
            <a:r>
              <a:rPr lang="sk-SK" dirty="0" smtClean="0"/>
              <a:t>dostaneme </a:t>
            </a:r>
            <a:r>
              <a:rPr lang="sk-SK" dirty="0" smtClean="0"/>
              <a:t>NEROVNICU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s rovnakými koreňmi ako má predchádzajúca </a:t>
            </a:r>
            <a:r>
              <a:rPr lang="sk-SK" dirty="0" smtClean="0"/>
              <a:t>nerovnica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58109" y="2133600"/>
            <a:ext cx="9938327" cy="4313382"/>
          </a:xfrm>
        </p:spPr>
        <p:txBody>
          <a:bodyPr>
            <a:noAutofit/>
          </a:bodyPr>
          <a:lstStyle/>
          <a:p>
            <a:r>
              <a:rPr lang="sk-SK" sz="2400" dirty="0" smtClean="0"/>
              <a:t>EUN </a:t>
            </a:r>
            <a:r>
              <a:rPr lang="sk-SK" sz="2400" dirty="0" smtClean="0"/>
              <a:t>1: výmena strán </a:t>
            </a:r>
            <a:r>
              <a:rPr lang="sk-SK" sz="2400" dirty="0" smtClean="0"/>
              <a:t>nerovnice </a:t>
            </a:r>
            <a:r>
              <a:rPr lang="sk-SK" sz="2400" dirty="0" smtClean="0">
                <a:solidFill>
                  <a:srgbClr val="FF0000"/>
                </a:solidFill>
              </a:rPr>
              <a:t>a súčasné obrátenie znaku nerovnosti</a:t>
            </a:r>
            <a:endParaRPr lang="sk-SK" sz="2400" dirty="0" smtClean="0">
              <a:solidFill>
                <a:srgbClr val="FF0000"/>
              </a:solidFill>
            </a:endParaRPr>
          </a:p>
          <a:p>
            <a:pPr algn="just"/>
            <a:r>
              <a:rPr lang="sk-SK" sz="2400" dirty="0" smtClean="0"/>
              <a:t>EUN </a:t>
            </a:r>
            <a:r>
              <a:rPr lang="sk-SK" sz="2400" dirty="0" smtClean="0"/>
              <a:t>2: nahradenie ľubovoľnej strany </a:t>
            </a:r>
            <a:r>
              <a:rPr lang="sk-SK" sz="2400" dirty="0" smtClean="0"/>
              <a:t>nerovnice </a:t>
            </a:r>
            <a:r>
              <a:rPr lang="sk-SK" sz="2400" dirty="0" smtClean="0"/>
              <a:t>výrazom, ktorý sa mu rovná </a:t>
            </a:r>
            <a:endParaRPr lang="sk-SK" sz="2400" dirty="0"/>
          </a:p>
          <a:p>
            <a:pPr algn="just"/>
            <a:r>
              <a:rPr lang="sk-SK" sz="2400" dirty="0" smtClean="0"/>
              <a:t>EUN </a:t>
            </a:r>
            <a:r>
              <a:rPr lang="sk-SK" sz="2400" dirty="0" smtClean="0"/>
              <a:t>3: pripočítanie (odpočítanie) </a:t>
            </a:r>
            <a:r>
              <a:rPr lang="sk-SK" sz="2400" dirty="0" smtClean="0"/>
              <a:t>čísla alebo výrazu </a:t>
            </a:r>
            <a:r>
              <a:rPr lang="sk-SK" sz="2400" dirty="0" smtClean="0"/>
              <a:t>k obom stranám </a:t>
            </a:r>
            <a:r>
              <a:rPr lang="sk-SK" sz="2400" dirty="0" smtClean="0"/>
              <a:t>nerovnice</a:t>
            </a:r>
            <a:endParaRPr lang="sk-SK" sz="2400" dirty="0" smtClean="0"/>
          </a:p>
          <a:p>
            <a:r>
              <a:rPr lang="sk-SK" sz="2400" dirty="0" smtClean="0">
                <a:solidFill>
                  <a:srgbClr val="FF0000"/>
                </a:solidFill>
              </a:rPr>
              <a:t>EUN </a:t>
            </a:r>
            <a:r>
              <a:rPr lang="sk-SK" sz="2400" dirty="0" smtClean="0">
                <a:solidFill>
                  <a:srgbClr val="FF0000"/>
                </a:solidFill>
              </a:rPr>
              <a:t>4: vynásobenie (vydelenie) </a:t>
            </a:r>
            <a:r>
              <a:rPr lang="sk-SK" sz="2400" dirty="0" smtClean="0">
                <a:solidFill>
                  <a:srgbClr val="FF0000"/>
                </a:solidFill>
              </a:rPr>
              <a:t>oboch strán nerovnice tým istým kladným číslom</a:t>
            </a:r>
          </a:p>
          <a:p>
            <a:r>
              <a:rPr lang="sk-SK" sz="2400" dirty="0">
                <a:solidFill>
                  <a:srgbClr val="FF0000"/>
                </a:solidFill>
              </a:rPr>
              <a:t>EUN </a:t>
            </a:r>
            <a:r>
              <a:rPr lang="sk-SK" sz="2400" dirty="0" smtClean="0">
                <a:solidFill>
                  <a:srgbClr val="FF0000"/>
                </a:solidFill>
              </a:rPr>
              <a:t>5: </a:t>
            </a:r>
            <a:r>
              <a:rPr lang="sk-SK" sz="2400" dirty="0">
                <a:solidFill>
                  <a:srgbClr val="FF0000"/>
                </a:solidFill>
              </a:rPr>
              <a:t>vynásobenie (vydelenie) oboch strán nerovnice tým istým </a:t>
            </a:r>
            <a:r>
              <a:rPr lang="sk-SK" sz="2400" dirty="0" smtClean="0">
                <a:solidFill>
                  <a:srgbClr val="FF0000"/>
                </a:solidFill>
              </a:rPr>
              <a:t>záporným číslom a súčasné obrátenie znaku nerovnosti</a:t>
            </a:r>
            <a:endParaRPr lang="sk-SK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0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2413721" y="803564"/>
                <a:ext cx="8915400" cy="50245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dirty="0" smtClean="0">
                    <a:solidFill>
                      <a:srgbClr val="C00000"/>
                    </a:solidFill>
                  </a:rPr>
                  <a:t>Pr 1.:</a:t>
                </a:r>
              </a:p>
              <a:p>
                <a:pPr marL="0" indent="0">
                  <a:buNone/>
                </a:pPr>
                <a:r>
                  <a:rPr lang="sk-SK" dirty="0" smtClean="0"/>
                  <a:t>riešte rovnicu: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b="1" dirty="0" smtClean="0"/>
                  <a:t>najprv určíme definičný obor </a:t>
                </a:r>
                <a:r>
                  <a:rPr lang="sk-SK" dirty="0" smtClean="0"/>
                  <a:t>: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odstránime zátvorky 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EUR 2 </a:t>
                </a:r>
                <a:r>
                  <a:rPr lang="sk-SK" dirty="0" smtClean="0"/>
                  <a:t>:                    		</a:t>
                </a:r>
                <a:r>
                  <a:rPr lang="sk-SK" dirty="0"/>
                  <a:t> 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dirty="0" smtClean="0"/>
                  <a:t>odpočítame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b="0" dirty="0" smtClean="0"/>
                  <a:t> od oboch strán rovnice </a:t>
                </a:r>
                <a:r>
                  <a:rPr lang="sk-SK" b="0" dirty="0" smtClean="0">
                    <a:solidFill>
                      <a:srgbClr val="FF0000"/>
                    </a:solidFill>
                  </a:rPr>
                  <a:t>EUR 5 </a:t>
                </a:r>
                <a:r>
                  <a:rPr lang="sk-SK" b="0" dirty="0" smtClean="0"/>
                  <a:t>: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+2=−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sk-SK" b="0" dirty="0" smtClean="0"/>
              </a:p>
              <a:p>
                <a:pPr marL="0" indent="0">
                  <a:buNone/>
                </a:pPr>
                <a:r>
                  <a:rPr lang="sk-SK" b="0" dirty="0" smtClean="0"/>
                  <a:t>pripočítame k obom stranám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FF0000"/>
                        </a:solidFill>
                      </a:rPr>
                      <m:t>EUR</m:t>
                    </m:r>
                    <m:r>
                      <m:rPr>
                        <m:nor/>
                      </m:rPr>
                      <a:rPr lang="sk-SK" dirty="0">
                        <a:solidFill>
                          <a:srgbClr val="FF0000"/>
                        </a:solidFill>
                      </a:rPr>
                      <m:t> 5 </m:t>
                    </m:r>
                  </m:oMath>
                </a14:m>
                <a:r>
                  <a:rPr lang="sk-SK" b="0" dirty="0" smtClean="0"/>
                  <a:t>:                        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+1=−6</m:t>
                    </m:r>
                  </m:oMath>
                </a14:m>
                <a:r>
                  <a:rPr lang="sk-SK" dirty="0"/>
                  <a:t>   </a:t>
                </a:r>
                <a:r>
                  <a:rPr lang="sk-SK" b="0" dirty="0" smtClean="0"/>
                  <a:t>                               </a:t>
                </a:r>
              </a:p>
              <a:p>
                <a:pPr marL="0" indent="0">
                  <a:buNone/>
                </a:pPr>
                <a:r>
                  <a:rPr lang="sk-SK" b="0" dirty="0" smtClean="0"/>
                  <a:t>odpočítame od oboch strán 1 </a:t>
                </a:r>
                <a:r>
                  <a:rPr lang="sk-SK" b="0" dirty="0" smtClean="0">
                    <a:solidFill>
                      <a:srgbClr val="FF0000"/>
                    </a:solidFill>
                  </a:rPr>
                  <a:t>EUR 3 :                 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endParaRPr lang="sk-SK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dirty="0"/>
                  <a:t>vydelíme </a:t>
                </a:r>
                <a:r>
                  <a:rPr lang="sk-SK" dirty="0" smtClean="0"/>
                  <a:t>obe strany 3 </a:t>
                </a:r>
                <a:r>
                  <a:rPr lang="sk-SK" dirty="0">
                    <a:solidFill>
                      <a:srgbClr val="FF0000"/>
                    </a:solidFill>
                  </a:rPr>
                  <a:t>EUR 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4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: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 </a:t>
                </a:r>
                <a:r>
                  <a:rPr lang="sk-SK" dirty="0"/>
                  <a:t>	</a:t>
                </a:r>
                <a:r>
                  <a:rPr lang="sk-SK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b="1" dirty="0" smtClean="0"/>
                  <a:t>množina koreňov rovnice </a:t>
                </a:r>
                <a:r>
                  <a:rPr lang="sk-SK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721" y="803564"/>
                <a:ext cx="8915400" cy="5024531"/>
              </a:xfrm>
              <a:blipFill>
                <a:blip r:embed="rId2"/>
                <a:stretch>
                  <a:fillRect l="-616" t="-728" b="-376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31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</TotalTime>
  <Words>139</Words>
  <Application>Microsoft Office PowerPoint</Application>
  <PresentationFormat>Širokouhlá</PresentationFormat>
  <Paragraphs>26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Dym</vt:lpstr>
      <vt:lpstr>EKVIVALENTNÉ ÚPRAVY  ROVNÍC A NEROVNÍC</vt:lpstr>
      <vt:lpstr>Použitím EUR dostaneme rovnicu  s rovnakými koreňmi ako má predchádzajúca rovnica</vt:lpstr>
      <vt:lpstr>Použitím EUN dostaneme NEROVNICU  s rovnakými koreňmi ako má predchádzajúca nerovnica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EKVIVALENTNÉ ÚPRAVY  ROVNÍC</dc:title>
  <dc:creator>Mirka Jenisova</dc:creator>
  <cp:lastModifiedBy>Dušan Andraško</cp:lastModifiedBy>
  <cp:revision>35</cp:revision>
  <dcterms:created xsi:type="dcterms:W3CDTF">2020-03-16T10:55:48Z</dcterms:created>
  <dcterms:modified xsi:type="dcterms:W3CDTF">2021-03-01T05:36:34Z</dcterms:modified>
</cp:coreProperties>
</file>