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4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82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56C8-A150-47A3-9BC7-A9D63309CFF8}" type="datetimeFigureOut">
              <a:rPr lang="sk-SK" smtClean="0"/>
              <a:t>15.3.2021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87D0525-B2DE-41E8-A2AC-0D7AC1B948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233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56C8-A150-47A3-9BC7-A9D63309CFF8}" type="datetimeFigureOut">
              <a:rPr lang="sk-SK" smtClean="0"/>
              <a:t>15.3.2021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7D0525-B2DE-41E8-A2AC-0D7AC1B948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16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56C8-A150-47A3-9BC7-A9D63309CFF8}" type="datetimeFigureOut">
              <a:rPr lang="sk-SK" smtClean="0"/>
              <a:t>15.3.2021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7D0525-B2DE-41E8-A2AC-0D7AC1B948CC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0493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56C8-A150-47A3-9BC7-A9D63309CFF8}" type="datetimeFigureOut">
              <a:rPr lang="sk-SK" smtClean="0"/>
              <a:t>15.3.2021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7D0525-B2DE-41E8-A2AC-0D7AC1B948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29021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56C8-A150-47A3-9BC7-A9D63309CFF8}" type="datetimeFigureOut">
              <a:rPr lang="sk-SK" smtClean="0"/>
              <a:t>15.3.2021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7D0525-B2DE-41E8-A2AC-0D7AC1B948CC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4367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56C8-A150-47A3-9BC7-A9D63309CFF8}" type="datetimeFigureOut">
              <a:rPr lang="sk-SK" smtClean="0"/>
              <a:t>15.3.2021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7D0525-B2DE-41E8-A2AC-0D7AC1B948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6308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56C8-A150-47A3-9BC7-A9D63309CFF8}" type="datetimeFigureOut">
              <a:rPr lang="sk-SK" smtClean="0"/>
              <a:t>15.3.2021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0525-B2DE-41E8-A2AC-0D7AC1B948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9245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56C8-A150-47A3-9BC7-A9D63309CFF8}" type="datetimeFigureOut">
              <a:rPr lang="sk-SK" smtClean="0"/>
              <a:t>15.3.2021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0525-B2DE-41E8-A2AC-0D7AC1B948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8672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56C8-A150-47A3-9BC7-A9D63309CFF8}" type="datetimeFigureOut">
              <a:rPr lang="sk-SK" smtClean="0"/>
              <a:t>15.3.2021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0525-B2DE-41E8-A2AC-0D7AC1B948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435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56C8-A150-47A3-9BC7-A9D63309CFF8}" type="datetimeFigureOut">
              <a:rPr lang="sk-SK" smtClean="0"/>
              <a:t>15.3.2021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7D0525-B2DE-41E8-A2AC-0D7AC1B948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3259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56C8-A150-47A3-9BC7-A9D63309CFF8}" type="datetimeFigureOut">
              <a:rPr lang="sk-SK" smtClean="0"/>
              <a:t>15.3.2021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87D0525-B2DE-41E8-A2AC-0D7AC1B948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124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56C8-A150-47A3-9BC7-A9D63309CFF8}" type="datetimeFigureOut">
              <a:rPr lang="sk-SK" smtClean="0"/>
              <a:t>15.3.2021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87D0525-B2DE-41E8-A2AC-0D7AC1B948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569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56C8-A150-47A3-9BC7-A9D63309CFF8}" type="datetimeFigureOut">
              <a:rPr lang="sk-SK" smtClean="0"/>
              <a:t>15.3.2021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0525-B2DE-41E8-A2AC-0D7AC1B948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2425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56C8-A150-47A3-9BC7-A9D63309CFF8}" type="datetimeFigureOut">
              <a:rPr lang="sk-SK" smtClean="0"/>
              <a:t>15.3.2021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0525-B2DE-41E8-A2AC-0D7AC1B948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480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56C8-A150-47A3-9BC7-A9D63309CFF8}" type="datetimeFigureOut">
              <a:rPr lang="sk-SK" smtClean="0"/>
              <a:t>15.3.2021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0525-B2DE-41E8-A2AC-0D7AC1B948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3124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56C8-A150-47A3-9BC7-A9D63309CFF8}" type="datetimeFigureOut">
              <a:rPr lang="sk-SK" smtClean="0"/>
              <a:t>15.3.2021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7D0525-B2DE-41E8-A2AC-0D7AC1B948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8710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C56C8-A150-47A3-9BC7-A9D63309CFF8}" type="datetimeFigureOut">
              <a:rPr lang="sk-SK" smtClean="0"/>
              <a:t>15.3.2021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87D0525-B2DE-41E8-A2AC-0D7AC1B948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983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DÔSLEDKOVÉ ÚPRAVY </a:t>
            </a:r>
            <a:br>
              <a:rPr lang="sk-SK" dirty="0" smtClean="0"/>
            </a:br>
            <a:r>
              <a:rPr lang="sk-SK" dirty="0" smtClean="0"/>
              <a:t>ROVNÍC </a:t>
            </a:r>
            <a:r>
              <a:rPr lang="sk-SK" dirty="0"/>
              <a:t>(</a:t>
            </a:r>
            <a:r>
              <a:rPr lang="sk-SK" dirty="0" smtClean="0"/>
              <a:t>DUR)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267473" cy="1126283"/>
          </a:xfrm>
        </p:spPr>
        <p:txBody>
          <a:bodyPr/>
          <a:lstStyle/>
          <a:p>
            <a:pPr algn="r"/>
            <a:r>
              <a:rPr lang="sk-SK" dirty="0" smtClean="0"/>
              <a:t>RNDr. M. Jenisová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9727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1833"/>
          </a:xfrm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Obory rovníc</a:t>
            </a:r>
            <a:endParaRPr lang="sk-SK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756228"/>
                <a:ext cx="8915400" cy="476649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sk-SK" b="1" dirty="0" smtClean="0"/>
                  <a:t>O ... Obor </a:t>
                </a:r>
                <a:r>
                  <a:rPr lang="sk-SK" b="1" dirty="0"/>
                  <a:t>premennej rovnice:</a:t>
                </a:r>
                <a:endParaRPr lang="sk-SK" dirty="0"/>
              </a:p>
              <a:p>
                <a:pPr lvl="1"/>
                <a:r>
                  <a:rPr lang="sk-SK" sz="1800" dirty="0" smtClean="0"/>
                  <a:t>množina </a:t>
                </a:r>
                <a:r>
                  <a:rPr lang="sk-SK" sz="1800" dirty="0"/>
                  <a:t>čísel, v ktorej danú rovnicu riešime</a:t>
                </a:r>
              </a:p>
              <a:p>
                <a:pPr marL="0" indent="0">
                  <a:buNone/>
                </a:pPr>
                <a:r>
                  <a:rPr lang="sk-SK" b="1" dirty="0"/>
                  <a:t>D </a:t>
                </a:r>
                <a:r>
                  <a:rPr lang="sk-SK" b="1" dirty="0" smtClean="0"/>
                  <a:t>... Definičný </a:t>
                </a:r>
                <a:r>
                  <a:rPr lang="sk-SK" b="1" dirty="0"/>
                  <a:t>obor rovnice:</a:t>
                </a:r>
                <a:endParaRPr lang="sk-SK" dirty="0"/>
              </a:p>
              <a:p>
                <a:pPr lvl="1"/>
                <a:r>
                  <a:rPr lang="sk-SK" sz="1800" dirty="0" smtClean="0"/>
                  <a:t>podmnožina </a:t>
                </a:r>
                <a:r>
                  <a:rPr lang="sk-SK" sz="1800" dirty="0"/>
                  <a:t>oboru premennej x Є O, pre ktoré je rovnica (nerovnica) definovaná, určujeme ho určením podmienok</a:t>
                </a:r>
              </a:p>
              <a:p>
                <a:pPr marL="0" indent="0">
                  <a:buNone/>
                </a:pPr>
                <a:r>
                  <a:rPr lang="sk-SK" b="1" dirty="0" smtClean="0"/>
                  <a:t>P=K ... Obor </a:t>
                </a:r>
                <a:r>
                  <a:rPr lang="sk-SK" b="1" dirty="0"/>
                  <a:t>pravdivosti (koreňov) rovnice:</a:t>
                </a:r>
                <a:endParaRPr lang="sk-SK" dirty="0"/>
              </a:p>
              <a:p>
                <a:pPr lvl="1"/>
                <a:r>
                  <a:rPr lang="sk-SK" sz="1800" dirty="0" smtClean="0"/>
                  <a:t>podmnožina </a:t>
                </a:r>
                <a:r>
                  <a:rPr lang="sk-SK" sz="1800" dirty="0"/>
                  <a:t>definičného oboru x Є D, pre ktoré sa rovnica (nerovnica) stáva pravdivým výrokom. Je to množina všetkých koreňov </a:t>
                </a:r>
                <a:r>
                  <a:rPr lang="sk-SK" sz="1800" dirty="0" smtClean="0"/>
                  <a:t>rovnice</a:t>
                </a:r>
              </a:p>
              <a:p>
                <a:pPr lvl="1"/>
                <a:endParaRPr lang="sk-SK" sz="1800" dirty="0" smtClean="0"/>
              </a:p>
              <a:p>
                <a:pPr marL="0" lvl="1" indent="0">
                  <a:buNone/>
                </a:pPr>
                <a:r>
                  <a:rPr lang="sk-SK" sz="1800" b="1" dirty="0" smtClean="0"/>
                  <a:t>Pr.: </a:t>
                </a:r>
                <a:r>
                  <a:rPr lang="sk-SK" sz="1800" dirty="0" smtClean="0"/>
                  <a:t>Riešte rovnicu v R: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k-SK" sz="2400" dirty="0" smtClean="0"/>
              </a:p>
              <a:p>
                <a:pPr marL="0" lvl="1" indent="0">
                  <a:buNone/>
                </a:pPr>
                <a:r>
                  <a:rPr lang="sk-SK" sz="2400" dirty="0"/>
                  <a:t>	</a:t>
                </a:r>
                <a:r>
                  <a:rPr lang="sk-SK" sz="2400" dirty="0" smtClean="0"/>
                  <a:t>O = R			D = R - {0}		K = {1}</a:t>
                </a:r>
              </a:p>
            </p:txBody>
          </p:sp>
        </mc:Choice>
        <mc:Fallback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756228"/>
                <a:ext cx="8915400" cy="4766491"/>
              </a:xfrm>
              <a:blipFill>
                <a:blip r:embed="rId2"/>
                <a:stretch>
                  <a:fillRect l="-616" t="-63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29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89211" y="550219"/>
            <a:ext cx="9057843" cy="2414654"/>
          </a:xfrm>
        </p:spPr>
        <p:txBody>
          <a:bodyPr>
            <a:normAutofit/>
          </a:bodyPr>
          <a:lstStyle/>
          <a:p>
            <a:r>
              <a:rPr lang="sk-SK" sz="3400" b="1" dirty="0" smtClean="0">
                <a:solidFill>
                  <a:srgbClr val="FF0000"/>
                </a:solidFill>
              </a:rPr>
              <a:t>Dôsledkové úpravy rovníc </a:t>
            </a:r>
            <a:r>
              <a:rPr lang="sk-SK" sz="3400" dirty="0" smtClean="0"/>
              <a:t>sú také, ktorými </a:t>
            </a:r>
            <a:r>
              <a:rPr lang="sk-SK" sz="3400" b="1" dirty="0" smtClean="0"/>
              <a:t>môžeme</a:t>
            </a:r>
            <a:r>
              <a:rPr lang="sk-SK" sz="3400" dirty="0" smtClean="0"/>
              <a:t> </a:t>
            </a:r>
            <a:r>
              <a:rPr lang="sk-SK" sz="3400" dirty="0" smtClean="0"/>
              <a:t>zmeniť počet koreňov </a:t>
            </a:r>
            <a:r>
              <a:rPr lang="sk-SK" sz="3400" dirty="0" smtClean="0"/>
              <a:t>rovnice</a:t>
            </a:r>
            <a:r>
              <a:rPr lang="sk-SK" sz="3400" dirty="0" smtClean="0"/>
              <a:t>,</a:t>
            </a:r>
            <a:br>
              <a:rPr lang="sk-SK" sz="3400" dirty="0" smtClean="0"/>
            </a:br>
            <a:r>
              <a:rPr lang="sk-SK" sz="3400" dirty="0" smtClean="0"/>
              <a:t>preto je nutnou súčasťou riešenia </a:t>
            </a:r>
            <a:r>
              <a:rPr lang="sk-SK" sz="3400" b="1" dirty="0" smtClean="0"/>
              <a:t>skúška</a:t>
            </a:r>
            <a:br>
              <a:rPr lang="sk-SK" sz="3400" b="1" dirty="0" smtClean="0"/>
            </a:br>
            <a:r>
              <a:rPr lang="sk-SK" sz="3400" dirty="0" smtClean="0"/>
              <a:t>(dôsledok úpravy</a:t>
            </a:r>
            <a:r>
              <a:rPr lang="sk-SK" sz="3400" dirty="0" smtClean="0"/>
              <a:t>).</a:t>
            </a:r>
            <a:endParaRPr lang="sk-SK" sz="3400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2355273" y="2964873"/>
            <a:ext cx="9615054" cy="3479470"/>
          </a:xfrm>
        </p:spPr>
        <p:txBody>
          <a:bodyPr>
            <a:normAutofit fontScale="92500" lnSpcReduction="10000"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DUR 1 : Vynásobenie (vydelenie) oboch strán rovnice neznámym výrazom</a:t>
            </a:r>
          </a:p>
          <a:p>
            <a:pPr lvl="1"/>
            <a:r>
              <a:rPr lang="sk-SK" sz="2600" b="1" dirty="0" smtClean="0"/>
              <a:t>Pozn</a:t>
            </a:r>
            <a:r>
              <a:rPr lang="sk-SK" sz="2600" dirty="0" smtClean="0"/>
              <a:t>. Výraz by mohol nadobúdať nulové hodnoty a nulou nemôžeme deliť (nezmysel) ani násobiť (vynuluje obe strany rovnice).</a:t>
            </a:r>
          </a:p>
          <a:p>
            <a:r>
              <a:rPr lang="sk-SK" sz="2800" b="1" dirty="0" smtClean="0">
                <a:solidFill>
                  <a:srgbClr val="FF0000"/>
                </a:solidFill>
              </a:rPr>
              <a:t>DUR 2 : Umocnenie oboch strán rovnice na druhú (párnym mocniteľom)</a:t>
            </a:r>
          </a:p>
          <a:p>
            <a:pPr lvl="1"/>
            <a:r>
              <a:rPr lang="sk-SK" sz="2600" b="1" dirty="0"/>
              <a:t>Pozn</a:t>
            </a:r>
            <a:r>
              <a:rPr lang="sk-SK" sz="2600" dirty="0"/>
              <a:t>. </a:t>
            </a:r>
            <a:r>
              <a:rPr lang="sk-SK" sz="2600" dirty="0" smtClean="0"/>
              <a:t>Úprava by mohla zmeniť záporný výraz na kladný.</a:t>
            </a:r>
            <a:endParaRPr lang="sk-SK" sz="2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7137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2589211" y="609599"/>
                <a:ext cx="8873116" cy="608148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sk-SK" b="1" dirty="0" smtClean="0">
                    <a:solidFill>
                      <a:srgbClr val="C00000"/>
                    </a:solidFill>
                  </a:rPr>
                  <a:t>Pr 1. : </a:t>
                </a:r>
                <a:r>
                  <a:rPr lang="sk-SK" b="1" dirty="0" smtClean="0"/>
                  <a:t>Riešte </a:t>
                </a:r>
                <a:r>
                  <a:rPr lang="sk-SK" b="1" dirty="0"/>
                  <a:t>rovnicu:</a:t>
                </a:r>
                <a14:m>
                  <m:oMath xmlns:m="http://schemas.openxmlformats.org/officeDocument/2006/math">
                    <m:r>
                      <a:rPr lang="sk-SK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b="1" i="0" smtClean="0">
                        <a:latin typeface="Cambria Math" panose="02040503050406030204" pitchFamily="18" charset="0"/>
                      </a:rPr>
                      <m:t>   </m:t>
                    </m:r>
                    <m:rad>
                      <m:radPr>
                        <m:degHide m:val="on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sk-SK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sk-SK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rad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:r>
                  <a:rPr lang="sk-SK" dirty="0" smtClean="0"/>
                  <a:t>Určíme podmienky:  P.: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sk-SK" b="1" dirty="0" smtClean="0"/>
                  <a:t>  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−3</m:t>
                    </m:r>
                  </m:oMath>
                </a14:m>
                <a:endParaRPr lang="sk-SK" b="1" dirty="0" smtClean="0"/>
              </a:p>
              <a:p>
                <a:pPr marL="0" indent="0">
                  <a:buNone/>
                </a:pPr>
                <a:r>
                  <a:rPr lang="sk-SK" b="1" dirty="0"/>
                  <a:t>	</a:t>
                </a:r>
                <a:r>
                  <a:rPr lang="sk-SK" b="1" dirty="0" smtClean="0"/>
                  <a:t>				</a:t>
                </a:r>
                <a:r>
                  <a:rPr lang="sk-SK" dirty="0" smtClean="0"/>
                  <a:t>ale to platí vždy, preto podmienku nepíšeme!</a:t>
                </a:r>
              </a:p>
              <a:p>
                <a:pPr marL="0" indent="0">
                  <a:buNone/>
                </a:pPr>
                <a:r>
                  <a:rPr lang="sk-SK" dirty="0" smtClean="0"/>
                  <a:t>Ďalej určíme definičný obor rovnice </a:t>
                </a:r>
                <a:r>
                  <a:rPr lang="sk-SK" dirty="0"/>
                  <a:t>: 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:r>
                  <a:rPr lang="sk-SK" dirty="0" smtClean="0"/>
                  <a:t>umocníme </a:t>
                </a:r>
                <a:r>
                  <a:rPr lang="sk-SK" b="1" dirty="0">
                    <a:solidFill>
                      <a:srgbClr val="FF0000"/>
                    </a:solidFill>
                  </a:rPr>
                  <a:t>D</a:t>
                </a:r>
                <a:r>
                  <a:rPr lang="sk-SK" b="1" dirty="0" smtClean="0">
                    <a:solidFill>
                      <a:srgbClr val="FF0000"/>
                    </a:solidFill>
                  </a:rPr>
                  <a:t>UR </a:t>
                </a:r>
                <a:r>
                  <a:rPr lang="sk-SK" b="1" dirty="0">
                    <a:solidFill>
                      <a:srgbClr val="FF0000"/>
                    </a:solidFill>
                  </a:rPr>
                  <a:t>2 </a:t>
                </a:r>
                <a:r>
                  <a:rPr lang="sk-SK" dirty="0"/>
                  <a:t>:                    		            </a:t>
                </a:r>
                <a:r>
                  <a:rPr lang="sk-SK" dirty="0" smtClean="0"/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sk-SK" dirty="0" smtClean="0"/>
                  <a:t>     odpočítame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k-SK" dirty="0"/>
                  <a:t> od oboch strán rovnice </a:t>
                </a:r>
                <a:r>
                  <a:rPr lang="sk-SK" dirty="0">
                    <a:solidFill>
                      <a:srgbClr val="FF0000"/>
                    </a:solidFill>
                  </a:rPr>
                  <a:t>EUR 5 </a:t>
                </a:r>
                <a:r>
                  <a:rPr lang="sk-SK" dirty="0"/>
                  <a:t>:            </a:t>
                </a:r>
                <a14:m>
                  <m:oMath xmlns:m="http://schemas.openxmlformats.org/officeDocument/2006/math">
                    <m:r>
                      <a:rPr lang="sk-SK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sk-SK" b="0" dirty="0" smtClean="0"/>
              </a:p>
              <a:p>
                <a:pPr marL="0" indent="0">
                  <a:buNone/>
                </a:pPr>
                <a:r>
                  <a:rPr lang="sk-SK" dirty="0"/>
                  <a:t>pripočítame k obom stranám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sk-SK" dirty="0">
                        <a:solidFill>
                          <a:srgbClr val="FF0000"/>
                        </a:solidFill>
                      </a:rPr>
                      <m:t>EUR</m:t>
                    </m:r>
                    <m:r>
                      <m:rPr>
                        <m:nor/>
                      </m:rPr>
                      <a:rPr lang="sk-SK" dirty="0">
                        <a:solidFill>
                          <a:srgbClr val="FF0000"/>
                        </a:solidFill>
                      </a:rPr>
                      <m:t> 5 </m:t>
                    </m:r>
                  </m:oMath>
                </a14:m>
                <a:r>
                  <a:rPr lang="sk-SK" dirty="0"/>
                  <a:t>:                           </a:t>
                </a:r>
                <a14:m>
                  <m:oMath xmlns:m="http://schemas.openxmlformats.org/officeDocument/2006/math"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sk-SK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sk-SK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sk-SK" dirty="0"/>
                  <a:t>vydelíme obe strany </a:t>
                </a:r>
                <a:r>
                  <a:rPr lang="sk-SK" dirty="0" smtClean="0"/>
                  <a:t>-2 </a:t>
                </a:r>
                <a:r>
                  <a:rPr lang="sk-SK" dirty="0">
                    <a:solidFill>
                      <a:srgbClr val="FF0000"/>
                    </a:solidFill>
                  </a:rPr>
                  <a:t>EUR 4 </a:t>
                </a:r>
                <a:r>
                  <a:rPr lang="sk-SK" dirty="0">
                    <a:solidFill>
                      <a:schemeClr val="tx1"/>
                    </a:solidFill>
                  </a:rPr>
                  <a:t>:</a:t>
                </a:r>
                <a:r>
                  <a:rPr lang="sk-SK" dirty="0">
                    <a:solidFill>
                      <a:srgbClr val="FF0000"/>
                    </a:solidFill>
                  </a:rPr>
                  <a:t>  </a:t>
                </a:r>
                <a:r>
                  <a:rPr lang="sk-SK" dirty="0"/>
                  <a:t>	                                  </a:t>
                </a:r>
                <a14:m>
                  <m:oMath xmlns:m="http://schemas.openxmlformats.org/officeDocument/2006/math">
                    <m:r>
                      <a:rPr lang="sk-SK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sk-SK" dirty="0"/>
              </a:p>
              <a:p>
                <a:pPr marL="0" indent="0">
                  <a:buNone/>
                </a:pPr>
                <a:r>
                  <a:rPr lang="sk-SK" dirty="0" smtClean="0"/>
                  <a:t>vymeníme strany rovnice </a:t>
                </a:r>
                <a:r>
                  <a:rPr lang="sk-SK" dirty="0">
                    <a:solidFill>
                      <a:srgbClr val="FF0000"/>
                    </a:solidFill>
                  </a:rPr>
                  <a:t>EUR </a:t>
                </a:r>
                <a:r>
                  <a:rPr lang="sk-SK" dirty="0" smtClean="0">
                    <a:solidFill>
                      <a:srgbClr val="FF0000"/>
                    </a:solidFill>
                  </a:rPr>
                  <a:t>1 </a:t>
                </a:r>
                <a:r>
                  <a:rPr lang="sk-SK" dirty="0" smtClean="0">
                    <a:solidFill>
                      <a:schemeClr val="tx1"/>
                    </a:solidFill>
                  </a:rPr>
                  <a:t>:                                      </a:t>
                </a:r>
                <a14:m>
                  <m:oMath xmlns:m="http://schemas.openxmlformats.org/officeDocument/2006/math"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sk-SK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sk-SK" b="1" dirty="0" smtClean="0">
                    <a:solidFill>
                      <a:srgbClr val="FF0000"/>
                    </a:solidFill>
                  </a:rPr>
                  <a:t>SKÚŠKA:  </a:t>
                </a:r>
                <a:r>
                  <a:rPr lang="sk-SK" b="1" i="1" dirty="0" smtClean="0">
                    <a:solidFill>
                      <a:schemeClr val="tx1"/>
                    </a:solidFill>
                  </a:rPr>
                  <a:t>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k-SK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sk-SK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sk-SK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sk-SK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sk-SK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k-SK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sk-SK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  <m:sup>
                            <m:r>
                              <a:rPr lang="sk-SK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sk-SK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sk-SK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sk-SK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sk-SK" dirty="0" smtClean="0">
                    <a:solidFill>
                      <a:srgbClr val="FF000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sk-SK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sk-SK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r>
                      <a:rPr lang="sk-SK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sk-SK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)=−</m:t>
                    </m:r>
                    <m:r>
                      <a:rPr lang="sk-SK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sk-SK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sk-SK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sk-SK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sk-SK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sk-SK" b="1" i="1" dirty="0" smtClean="0">
                    <a:solidFill>
                      <a:schemeClr val="tx1"/>
                    </a:solidFill>
                  </a:rPr>
                  <a:t>                        Ľ </a:t>
                </a:r>
                <a14:m>
                  <m:oMath xmlns:m="http://schemas.openxmlformats.org/officeDocument/2006/math">
                    <m:r>
                      <a:rPr lang="sk-SK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sk-SK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endParaRPr lang="sk-SK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sk-SK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sk-SK" b="1" dirty="0" smtClean="0"/>
                  <a:t>Skúška nevychádza, preto množina </a:t>
                </a:r>
                <a:r>
                  <a:rPr lang="sk-SK" b="1" dirty="0"/>
                  <a:t>koreňov rovnice </a:t>
                </a:r>
                <a:r>
                  <a:rPr lang="sk-SK" dirty="0"/>
                  <a:t>       </a:t>
                </a:r>
                <a:r>
                  <a:rPr lang="sk-SK" dirty="0" smtClean="0"/>
                  <a:t>             </a:t>
                </a:r>
                <a14:m>
                  <m:oMath xmlns:m="http://schemas.openxmlformats.org/officeDocument/2006/math">
                    <m:r>
                      <a:rPr lang="sk-SK" b="1" i="1" u="sng">
                        <a:latin typeface="Cambria Math" panose="02040503050406030204" pitchFamily="18" charset="0"/>
                      </a:rPr>
                      <m:t>𝑲</m:t>
                    </m:r>
                    <m:r>
                      <a:rPr lang="sk-SK" b="1" i="1" u="sng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sk-SK" b="1" u="sng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1" y="609599"/>
                <a:ext cx="8873116" cy="6081487"/>
              </a:xfrm>
              <a:blipFill>
                <a:blip r:embed="rId2"/>
                <a:stretch>
                  <a:fillRect l="-619" t="-50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08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2192046" y="498762"/>
                <a:ext cx="9048608" cy="63592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sk-SK" b="1" dirty="0" smtClean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 2. : </a:t>
                </a:r>
                <a:r>
                  <a:rPr lang="sk-SK" b="1" dirty="0" smtClean="0"/>
                  <a:t>Riešte </a:t>
                </a:r>
                <a:r>
                  <a:rPr lang="sk-SK" b="1" dirty="0"/>
                  <a:t>rovnicu:</a:t>
                </a:r>
                <a14:m>
                  <m:oMath xmlns:m="http://schemas.openxmlformats.org/officeDocument/2006/math">
                    <m:r>
                      <a:rPr lang="sk-SK" sz="2400" b="1">
                        <a:latin typeface="Cambria Math" panose="02040503050406030204" pitchFamily="18" charset="0"/>
                      </a:rPr>
                      <m:t>       </m:t>
                    </m:r>
                    <m:f>
                      <m:fPr>
                        <m:ctrlPr>
                          <a:rPr lang="sk-SK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sk-SK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sk-SK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sk-SK" sz="2400" dirty="0"/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:r>
                  <a:rPr lang="sk-SK" dirty="0" smtClean="0"/>
                  <a:t>Určíme </a:t>
                </a:r>
                <a:r>
                  <a:rPr lang="sk-SK" dirty="0"/>
                  <a:t>podmienky:  P.:</a:t>
                </a:r>
                <a14:m>
                  <m:oMath xmlns:m="http://schemas.openxmlformats.org/officeDocument/2006/math">
                    <m:r>
                      <a:rPr lang="sk-S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−1≠0</m:t>
                    </m:r>
                  </m:oMath>
                </a14:m>
                <a:r>
                  <a:rPr lang="sk-SK" dirty="0" smtClean="0"/>
                  <a:t>   =&gt;    P.: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endParaRPr lang="sk-SK" dirty="0"/>
              </a:p>
              <a:p>
                <a:pPr marL="0" indent="0">
                  <a:buNone/>
                </a:pPr>
                <a:r>
                  <a:rPr lang="sk-SK" dirty="0" smtClean="0"/>
                  <a:t>potom </a:t>
                </a:r>
                <a:r>
                  <a:rPr lang="sk-SK" dirty="0"/>
                  <a:t>určíme definičný obor : 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−{1}</m:t>
                    </m:r>
                  </m:oMath>
                </a14:m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:r>
                  <a:rPr lang="sk-SK" dirty="0" smtClean="0"/>
                  <a:t>vynásobíme výrazom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sk-SK" b="1" dirty="0" smtClean="0">
                    <a:solidFill>
                      <a:srgbClr val="FF0000"/>
                    </a:solidFill>
                  </a:rPr>
                  <a:t> DUR 1 </a:t>
                </a:r>
                <a:r>
                  <a:rPr lang="sk-SK" dirty="0"/>
                  <a:t>:    </a:t>
                </a:r>
                <a14:m>
                  <m:oMath xmlns:m="http://schemas.openxmlformats.org/officeDocument/2006/math">
                    <m:r>
                      <a:rPr lang="sk-SK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sk-SK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sz="2400" i="1">
                        <a:latin typeface="Cambria Math" panose="02040503050406030204" pitchFamily="18" charset="0"/>
                      </a:rPr>
                      <m:t>+1+</m:t>
                    </m:r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+1=</m:t>
                    </m:r>
                    <m:f>
                      <m:fPr>
                        <m:ctrlPr>
                          <a:rPr lang="sk-SK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  <m:d>
                          <m:d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sk-SK" sz="2400" dirty="0" smtClean="0"/>
                  <a:t>  </a:t>
                </a:r>
              </a:p>
              <a:p>
                <a:pPr marL="0" indent="0">
                  <a:buNone/>
                </a:pPr>
                <a:r>
                  <a:rPr lang="sk-SK" dirty="0" smtClean="0"/>
                  <a:t>vynásobíme 2 </a:t>
                </a:r>
                <a:r>
                  <a:rPr lang="sk-SK" dirty="0" smtClean="0">
                    <a:solidFill>
                      <a:srgbClr val="FF0000"/>
                    </a:solidFill>
                  </a:rPr>
                  <a:t>EUR 4 </a:t>
                </a:r>
                <a:r>
                  <a:rPr lang="sk-SK" dirty="0"/>
                  <a:t>:                 </a:t>
                </a:r>
                <a:r>
                  <a:rPr lang="sk-SK" dirty="0" smtClean="0"/>
                  <a:t>         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sk-SK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sz="2400" i="1">
                        <a:latin typeface="Cambria Math" panose="02040503050406030204" pitchFamily="18" charset="0"/>
                      </a:rPr>
                      <m:t>+2+2</m:t>
                    </m:r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+2=11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sk-SK" sz="2400" dirty="0" smtClean="0"/>
              </a:p>
              <a:p>
                <a:pPr marL="0" indent="0">
                  <a:buNone/>
                </a:pPr>
                <a:r>
                  <a:rPr lang="sk-SK" dirty="0" smtClean="0"/>
                  <a:t>upravíme obe strany rovnice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sk-SK" dirty="0">
                        <a:solidFill>
                          <a:srgbClr val="FF0000"/>
                        </a:solidFill>
                      </a:rPr>
                      <m:t>EUR</m:t>
                    </m:r>
                    <m:r>
                      <m:rPr>
                        <m:nor/>
                      </m:rPr>
                      <a:rPr lang="sk-SK" dirty="0">
                        <a:solidFill>
                          <a:srgbClr val="FF0000"/>
                        </a:solidFill>
                      </a:rPr>
                      <m:t> 2 </m:t>
                    </m:r>
                  </m:oMath>
                </a14:m>
                <a:r>
                  <a:rPr lang="sk-SK" dirty="0"/>
                  <a:t>:                      </a:t>
                </a:r>
                <a14:m>
                  <m:oMath xmlns:m="http://schemas.openxmlformats.org/officeDocument/2006/math">
                    <m:r>
                      <a:rPr lang="sk-SK" sz="2200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sk-SK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sz="2200" i="1" dirty="0">
                        <a:latin typeface="Cambria Math" panose="02040503050406030204" pitchFamily="18" charset="0"/>
                      </a:rPr>
                      <m:t>+4=11</m:t>
                    </m:r>
                    <m:r>
                      <a:rPr lang="sk-SK" sz="22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sz="2200" b="0" i="1" dirty="0" smtClean="0">
                        <a:latin typeface="Cambria Math" panose="02040503050406030204" pitchFamily="18" charset="0"/>
                      </a:rPr>
                      <m:t>−11</m:t>
                    </m:r>
                  </m:oMath>
                </a14:m>
                <a:endParaRPr lang="sk-SK" sz="2200" dirty="0"/>
              </a:p>
              <a:p>
                <a:pPr marL="0" indent="0">
                  <a:buNone/>
                </a:pPr>
                <a:r>
                  <a:rPr lang="sk-SK" dirty="0" smtClean="0"/>
                  <a:t>doriešime rovnicu</a:t>
                </a:r>
                <a:r>
                  <a:rPr lang="sk-SK" dirty="0" smtClean="0">
                    <a:solidFill>
                      <a:srgbClr val="FF0000"/>
                    </a:solidFill>
                  </a:rPr>
                  <a:t>                                                                 </a:t>
                </a:r>
                <a14:m>
                  <m:oMath xmlns:m="http://schemas.openxmlformats.org/officeDocument/2006/math">
                    <m:r>
                      <a:rPr lang="sk-SK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sk-SK" sz="22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sk-SK" sz="2400" b="1" dirty="0" smtClean="0">
                    <a:solidFill>
                      <a:srgbClr val="FF0000"/>
                    </a:solidFill>
                  </a:rPr>
                  <a:t>SKÚŠKA:  </a:t>
                </a:r>
                <a:r>
                  <a:rPr lang="sk-SK" sz="2400" b="1" i="1" dirty="0" smtClean="0">
                    <a:solidFill>
                      <a:schemeClr val="tx1"/>
                    </a:solidFill>
                  </a:rPr>
                  <a:t>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k-SK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sk-SK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sk-SK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. </m:t>
                        </m:r>
                        <m:r>
                          <a:rPr lang="sk-SK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sk-SK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sk-SK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sk-SK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sk-SK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sk-SK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sk-SK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sk-SK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sk-SK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sk-SK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num>
                      <m:den>
                        <m:r>
                          <a:rPr lang="sk-SK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sk-SK" sz="24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sk-SK" sz="2400" dirty="0">
                    <a:solidFill>
                      <a:srgbClr val="FF000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sk-SK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sk-SK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sk-SK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sk-SK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num>
                      <m:den>
                        <m:r>
                          <a:rPr lang="sk-SK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sk-SK" sz="2400" b="1" dirty="0">
                    <a:solidFill>
                      <a:srgbClr val="FF0000"/>
                    </a:solidFill>
                  </a:rPr>
                  <a:t> </a:t>
                </a:r>
                <a:endParaRPr lang="sk-SK" sz="2400" b="1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sk-SK" sz="2400" b="1" i="1" dirty="0" smtClean="0">
                    <a:solidFill>
                      <a:schemeClr val="tx1"/>
                    </a:solidFill>
                  </a:rPr>
                  <a:t>                      Ľ </a:t>
                </a:r>
                <a:r>
                  <a:rPr lang="sk-SK" sz="2400" i="1" dirty="0" smtClean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sk-SK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endParaRPr lang="sk-SK" b="1" dirty="0" smtClean="0"/>
              </a:p>
              <a:p>
                <a:pPr marL="0" indent="0">
                  <a:buNone/>
                </a:pPr>
                <a:r>
                  <a:rPr lang="sk-SK" dirty="0" smtClean="0"/>
                  <a:t>Podmienka vychádza a výsledok patrí do </a:t>
                </a:r>
                <a:r>
                  <a:rPr lang="sk-SK" dirty="0" err="1" smtClean="0"/>
                  <a:t>Def</a:t>
                </a:r>
                <a:r>
                  <a:rPr lang="sk-SK" dirty="0" smtClean="0"/>
                  <a:t>. oboru, preto         </a:t>
                </a:r>
                <a14:m>
                  <m:oMath xmlns:m="http://schemas.openxmlformats.org/officeDocument/2006/math">
                    <m:r>
                      <a:rPr lang="sk-SK" sz="2200" b="1" i="1" u="sng">
                        <a:latin typeface="Cambria Math" panose="02040503050406030204" pitchFamily="18" charset="0"/>
                      </a:rPr>
                      <m:t>𝑲</m:t>
                    </m:r>
                    <m:r>
                      <a:rPr lang="sk-SK" sz="2200" b="1" i="1" u="sng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sk-SK" sz="2200" b="1" i="1" u="sng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200" b="1" i="1" u="sng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</m:oMath>
                </a14:m>
                <a:endParaRPr lang="sk-SK" sz="2200" b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2046" y="498762"/>
                <a:ext cx="9048608" cy="6359238"/>
              </a:xfrm>
              <a:blipFill>
                <a:blip r:embed="rId2"/>
                <a:stretch>
                  <a:fillRect l="-107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Kedy sa dôsledkové úpravy stávajú ekvivalentnými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sz="3200" b="1" dirty="0" smtClean="0">
                <a:solidFill>
                  <a:srgbClr val="FF0000"/>
                </a:solidFill>
              </a:rPr>
              <a:t>ak pri umocnení mám istotu, že obe strany rovnice sú kladné, stáva sa táto úprava ekvivalentnou </a:t>
            </a:r>
          </a:p>
          <a:p>
            <a:pPr algn="just"/>
            <a:r>
              <a:rPr lang="sk-SK" sz="3200" b="1" dirty="0" smtClean="0">
                <a:solidFill>
                  <a:srgbClr val="FF0000"/>
                </a:solidFill>
              </a:rPr>
              <a:t>ak pri násobení výrazom mám istotu, že výraz je nenulový, stáva s táto úprava ekvivalentnou </a:t>
            </a:r>
            <a:r>
              <a:rPr lang="sk-SK" sz="2600" dirty="0" smtClean="0">
                <a:solidFill>
                  <a:schemeClr val="tx1"/>
                </a:solidFill>
              </a:rPr>
              <a:t>(v </a:t>
            </a:r>
            <a:r>
              <a:rPr lang="sk-SK" sz="2600" dirty="0" err="1" smtClean="0">
                <a:solidFill>
                  <a:schemeClr val="tx1"/>
                </a:solidFill>
              </a:rPr>
              <a:t>pr</a:t>
            </a:r>
            <a:r>
              <a:rPr lang="sk-SK" sz="2600" dirty="0" smtClean="0">
                <a:solidFill>
                  <a:schemeClr val="tx1"/>
                </a:solidFill>
              </a:rPr>
              <a:t>. 2 mi definičný obor dáva istotu, že výraz je nenulový, čiže nemusím robiť skúšku , úprava je ekvivalentná)</a:t>
            </a:r>
            <a:endParaRPr lang="sk-SK" sz="2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37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ym">
  <a:themeElements>
    <a:clrScheme name="Dym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y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m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529</TotalTime>
  <Words>668</Words>
  <Application>Microsoft Office PowerPoint</Application>
  <PresentationFormat>Širokouhlá</PresentationFormat>
  <Paragraphs>48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1" baseType="lpstr">
      <vt:lpstr>Arial</vt:lpstr>
      <vt:lpstr>Cambria Math</vt:lpstr>
      <vt:lpstr>Century Gothic</vt:lpstr>
      <vt:lpstr>Wingdings 3</vt:lpstr>
      <vt:lpstr>Dym</vt:lpstr>
      <vt:lpstr>DÔSLEDKOVÉ ÚPRAVY  ROVNÍC (DUR)</vt:lpstr>
      <vt:lpstr>Obory rovníc</vt:lpstr>
      <vt:lpstr>Dôsledkové úpravy rovníc sú také, ktorými môžeme zmeniť počet koreňov rovnice, preto je nutnou súčasťou riešenia skúška (dôsledok úpravy).</vt:lpstr>
      <vt:lpstr>Prezentácia programu PowerPoint</vt:lpstr>
      <vt:lpstr>Prezentácia programu PowerPoint</vt:lpstr>
      <vt:lpstr>Kedy sa dôsledkové úpravy stávajú ekvivalentnými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EKVIVALENTNÉ ÚPRAVY  ROVNÍC</dc:title>
  <dc:creator>Mirka Jenisova</dc:creator>
  <cp:lastModifiedBy>Dušan Andraško</cp:lastModifiedBy>
  <cp:revision>45</cp:revision>
  <dcterms:created xsi:type="dcterms:W3CDTF">2020-03-16T10:55:48Z</dcterms:created>
  <dcterms:modified xsi:type="dcterms:W3CDTF">2021-03-15T05:05:33Z</dcterms:modified>
</cp:coreProperties>
</file>