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2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3979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4E29F3F-345E-4B19-A212-6849FCFD0A1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8416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BABD2-D29B-4C1C-A81A-F4CDC72ED19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940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BA88-0C28-4135-A7C4-44F9130A15F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636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973E8-3783-4B7F-AD8C-5926A2A7D0D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402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42B26E7-D211-46E9-BCFA-B16FFAEEE7C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0990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54EDB-B969-4A41-9360-290F4A82169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337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4E6F5-AB6D-4E3A-81B1-3A032CD5BEB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420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2854-BA88-465F-9863-C3D9996E34C4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866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4BAAC-1D97-436F-BC69-447C607B815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0811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98213-6480-4396-BB30-265BBFEFD2F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665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321BDF26-64BF-4B60-8C24-A5E05A4AC08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083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B0C5FBE6-2F7A-43C0-A8C0-412A287697EB}" type="slidenum">
              <a:rPr lang="sk-SK" altLang="sk-SK"/>
              <a:pPr/>
              <a:t>‹#›</a:t>
            </a:fld>
            <a:endParaRPr lang="sk-SK" altLang="sk-SK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287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4800" dirty="0"/>
              <a:t>Sústavy </a:t>
            </a:r>
            <a:r>
              <a:rPr lang="sk-SK" sz="4800" dirty="0" smtClean="0"/>
              <a:t>dvoch lineárnych </a:t>
            </a:r>
            <a:r>
              <a:rPr lang="sk-SK" sz="4800" dirty="0"/>
              <a:t>rovníc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1725" y="6092825"/>
            <a:ext cx="1544638" cy="481013"/>
          </a:xfrm>
        </p:spPr>
        <p:txBody>
          <a:bodyPr/>
          <a:lstStyle/>
          <a:p>
            <a:pPr marR="0">
              <a:lnSpc>
                <a:spcPct val="80000"/>
              </a:lnSpc>
            </a:pPr>
            <a:r>
              <a:rPr lang="sk-SK" altLang="sk-SK" sz="1400" dirty="0" smtClean="0"/>
              <a:t>Martin </a:t>
            </a:r>
            <a:r>
              <a:rPr lang="sk-SK" altLang="sk-SK" sz="1400" dirty="0" err="1" smtClean="0"/>
              <a:t>Adamec</a:t>
            </a:r>
            <a:endParaRPr lang="sk-SK" altLang="sk-SK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dirty="0" smtClean="0"/>
              <a:t>3./Porovnávacia (komparačná) metóda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000" b="1" dirty="0" smtClean="0"/>
              <a:t>Príklad : </a:t>
            </a:r>
            <a:r>
              <a:rPr lang="sk-SK" altLang="sk-SK" sz="20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000" dirty="0" smtClean="0"/>
              <a:t>Riešte sústavu rovníc s neznámymi 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, 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∈ R.</a:t>
            </a:r>
            <a:r>
              <a:rPr lang="sk-SK" altLang="sk-SK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altLang="sk-SK" sz="2000" dirty="0" smtClean="0"/>
              <a:t>	2x- 3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altLang="sk-SK" sz="2000" i="1" dirty="0" smtClean="0"/>
              <a:t>	x</a:t>
            </a:r>
            <a:r>
              <a:rPr lang="sk-SK" altLang="sk-SK" sz="2000" dirty="0" smtClean="0"/>
              <a:t> - 2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=1</a:t>
            </a:r>
            <a:endParaRPr lang="sk-SK" altLang="sk-SK" sz="2000" b="1" u="sng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000" b="1" u="sng" dirty="0" smtClean="0"/>
              <a:t>Riešenie: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sk-SK" altLang="sk-SK" sz="2000" dirty="0" smtClean="0"/>
              <a:t>2x-3y=5</a:t>
            </a:r>
            <a:br>
              <a:rPr lang="sk-SK" altLang="sk-SK" sz="2000" dirty="0" smtClean="0"/>
            </a:br>
            <a:r>
              <a:rPr lang="sk-SK" altLang="sk-SK" sz="2000" dirty="0" smtClean="0"/>
              <a:t>x=5/2+3/2y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sk-SK" altLang="sk-SK" sz="2000" dirty="0" smtClean="0"/>
              <a:t>x-2y=1</a:t>
            </a:r>
            <a:br>
              <a:rPr lang="sk-SK" altLang="sk-SK" sz="2000" dirty="0" smtClean="0"/>
            </a:br>
            <a:r>
              <a:rPr lang="sk-SK" altLang="sk-SK" sz="2000" dirty="0" smtClean="0"/>
              <a:t>x=1+2y</a:t>
            </a:r>
          </a:p>
          <a:p>
            <a:pPr marL="609600" indent="-609600">
              <a:lnSpc>
                <a:spcPct val="90000"/>
              </a:lnSpc>
            </a:pPr>
            <a:r>
              <a:rPr lang="sk-SK" altLang="sk-SK" sz="2000" dirty="0" smtClean="0"/>
              <a:t>5/2+3/2y=1+2y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000" dirty="0" smtClean="0"/>
              <a:t>	</a:t>
            </a:r>
            <a:r>
              <a:rPr lang="sk-SK" altLang="sk-SK" sz="2000" u="sng" dirty="0" smtClean="0"/>
              <a:t>y=3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000" dirty="0" smtClean="0"/>
              <a:t>	</a:t>
            </a:r>
            <a:r>
              <a:rPr lang="sk-SK" altLang="sk-SK" sz="2000" u="sng" dirty="0" smtClean="0"/>
              <a:t>x=7</a:t>
            </a:r>
            <a:endParaRPr lang="sk-SK" alt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sk-SK" altLang="sk-SK" smtClean="0"/>
          </a:p>
          <a:p>
            <a:endParaRPr lang="sk-SK" altLang="sk-SK" smtClean="0"/>
          </a:p>
          <a:p>
            <a:pPr algn="ctr">
              <a:buFont typeface="Wingdings" panose="05000000000000000000" pitchFamily="2" charset="2"/>
              <a:buNone/>
            </a:pPr>
            <a:r>
              <a:rPr lang="sk-SK" altLang="sk-SK" sz="4400" smtClean="0"/>
              <a:t>Ďakujem za pozornosť!</a:t>
            </a:r>
            <a:r>
              <a:rPr lang="sk-SK" altLang="sk-SK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4000" dirty="0" smtClean="0"/>
              <a:t>Sústava 2 </a:t>
            </a:r>
            <a:r>
              <a:rPr lang="sk-SK" sz="4000" dirty="0"/>
              <a:t>lineárnych rovníc s </a:t>
            </a:r>
            <a:r>
              <a:rPr lang="sk-SK" sz="4000" dirty="0" smtClean="0"/>
              <a:t>2 </a:t>
            </a:r>
            <a:r>
              <a:rPr lang="sk-SK" sz="4000" dirty="0"/>
              <a:t>neznámymi </a:t>
            </a:r>
          </a:p>
        </p:txBody>
      </p:sp>
      <p:sp>
        <p:nvSpPr>
          <p:cNvPr id="2" name="Obdĺžnik 1"/>
          <p:cNvSpPr/>
          <p:nvPr/>
        </p:nvSpPr>
        <p:spPr>
          <a:xfrm>
            <a:off x="2411760" y="2348880"/>
            <a:ext cx="4572000" cy="3211135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k-SK" sz="3200" dirty="0" smtClean="0"/>
              <a:t>...je zápis tvaru:</a:t>
            </a:r>
          </a:p>
          <a:p>
            <a:pPr marL="0" indent="0">
              <a:buNone/>
            </a:pPr>
            <a:r>
              <a:rPr lang="sk-SK" sz="3200" dirty="0" smtClean="0"/>
              <a:t>       </a:t>
            </a: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a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1</a:t>
            </a: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x + b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1</a:t>
            </a: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y = c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1</a:t>
            </a:r>
          </a:p>
          <a:p>
            <a:pPr marL="0" indent="0">
              <a:buNone/>
            </a:pP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       a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2</a:t>
            </a: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x + b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2</a:t>
            </a:r>
            <a:r>
              <a:rPr lang="sk-SK" sz="3200" dirty="0" smtClean="0">
                <a:ln>
                  <a:solidFill>
                    <a:srgbClr val="FF0000"/>
                  </a:solidFill>
                </a:ln>
              </a:rPr>
              <a:t>y = c</a:t>
            </a:r>
            <a:r>
              <a:rPr lang="sk-SK" sz="3200" baseline="-25000" dirty="0" smtClean="0">
                <a:ln>
                  <a:solidFill>
                    <a:srgbClr val="FF0000"/>
                  </a:solidFill>
                </a:ln>
              </a:rPr>
              <a:t>2</a:t>
            </a:r>
          </a:p>
          <a:p>
            <a:pPr marL="0" indent="0">
              <a:buNone/>
            </a:pPr>
            <a:endParaRPr lang="sk-SK" sz="3200" baseline="-25000" dirty="0" smtClean="0"/>
          </a:p>
          <a:p>
            <a:pPr marL="0" indent="0">
              <a:buNone/>
            </a:pPr>
            <a:endParaRPr lang="sk-SK" sz="3200" baseline="-25000" dirty="0" smtClean="0"/>
          </a:p>
          <a:p>
            <a:pPr marL="0" indent="0">
              <a:buNone/>
            </a:pPr>
            <a:r>
              <a:rPr lang="sk-SK" sz="3200" dirty="0" smtClean="0"/>
              <a:t>a</a:t>
            </a:r>
            <a:r>
              <a:rPr lang="sk-SK" sz="3200" baseline="-25000" dirty="0" smtClean="0"/>
              <a:t>1 </a:t>
            </a:r>
            <a:r>
              <a:rPr lang="sk-SK" sz="3200" dirty="0" smtClean="0"/>
              <a:t>a</a:t>
            </a:r>
            <a:r>
              <a:rPr lang="sk-SK" sz="3200" baseline="-25000" dirty="0" smtClean="0"/>
              <a:t>2 </a:t>
            </a:r>
            <a:r>
              <a:rPr lang="sk-SK" sz="3200" dirty="0" smtClean="0"/>
              <a:t>b</a:t>
            </a:r>
            <a:r>
              <a:rPr lang="sk-SK" sz="3200" baseline="-25000" dirty="0" smtClean="0"/>
              <a:t>1 </a:t>
            </a:r>
            <a:r>
              <a:rPr lang="sk-SK" sz="3200" dirty="0" smtClean="0"/>
              <a:t>b</a:t>
            </a:r>
            <a:r>
              <a:rPr lang="sk-SK" sz="3200" baseline="-25000" dirty="0" smtClean="0"/>
              <a:t>2  </a:t>
            </a:r>
            <a:r>
              <a:rPr lang="sk-SK" sz="3200" dirty="0" smtClean="0"/>
              <a:t>c</a:t>
            </a:r>
            <a:r>
              <a:rPr lang="sk-SK" sz="3200" baseline="-25000" dirty="0" smtClean="0"/>
              <a:t>1 </a:t>
            </a:r>
            <a:r>
              <a:rPr lang="sk-SK" sz="3200" dirty="0" smtClean="0"/>
              <a:t>c</a:t>
            </a:r>
            <a:r>
              <a:rPr lang="sk-SK" sz="3200" baseline="-25000" dirty="0" smtClean="0"/>
              <a:t>2 </a:t>
            </a:r>
            <a:r>
              <a:rPr lang="pl-P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∈ R</a:t>
            </a:r>
          </a:p>
          <a:p>
            <a:pPr marL="0" indent="0">
              <a:buNone/>
            </a:pPr>
            <a:r>
              <a:rPr lang="sk-SK" sz="3200" dirty="0" smtClean="0"/>
              <a:t>x, y – neznáme </a:t>
            </a:r>
            <a:endParaRPr lang="sk-SK" sz="32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347864" y="4005064"/>
            <a:ext cx="266429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4000" dirty="0"/>
              <a:t>Riešenie 2 </a:t>
            </a:r>
            <a:r>
              <a:rPr lang="sk-SK" sz="4000" dirty="0" smtClean="0"/>
              <a:t>lineárnych </a:t>
            </a:r>
            <a:r>
              <a:rPr lang="sk-SK" sz="4000" dirty="0" err="1"/>
              <a:t>rovíc</a:t>
            </a:r>
            <a:r>
              <a:rPr lang="sk-SK" sz="4000" dirty="0"/>
              <a:t> s 2 neznámymi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46849" y="2924944"/>
            <a:ext cx="8229600" cy="286198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Metódy riešenia (najbežnejšie):</a:t>
            </a:r>
          </a:p>
          <a:p>
            <a:pPr algn="ctr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r>
              <a:rPr lang="sk-SK" altLang="sk-SK" dirty="0" err="1" smtClean="0"/>
              <a:t>Dosadzovacia</a:t>
            </a:r>
            <a:r>
              <a:rPr lang="sk-SK" altLang="sk-SK" dirty="0" smtClean="0"/>
              <a:t> (substitučná) </a:t>
            </a:r>
          </a:p>
          <a:p>
            <a:r>
              <a:rPr lang="sk-SK" altLang="sk-SK" dirty="0" smtClean="0"/>
              <a:t>Sčítacia (adičná) </a:t>
            </a:r>
          </a:p>
          <a:p>
            <a:r>
              <a:rPr lang="sk-SK" altLang="sk-SK" dirty="0" smtClean="0"/>
              <a:t>Porovnávacia (komparačná)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dirty="0" smtClean="0"/>
              <a:t>1./</a:t>
            </a:r>
            <a:r>
              <a:rPr lang="sk-SK" altLang="sk-SK" sz="4000" dirty="0" err="1" smtClean="0"/>
              <a:t>Dosadzovacia</a:t>
            </a:r>
            <a:r>
              <a:rPr lang="sk-SK" altLang="sk-SK" sz="4000" dirty="0" smtClean="0"/>
              <a:t> (substitučná) metóda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890962"/>
          </a:xfrm>
        </p:spPr>
        <p:txBody>
          <a:bodyPr/>
          <a:lstStyle/>
          <a:p>
            <a:r>
              <a:rPr lang="sk-SK" altLang="sk-SK" dirty="0" smtClean="0"/>
              <a:t>Vyjadrenie neznámej z jednej rovnice a následné dosadenie za neznámu do druhej rovnice </a:t>
            </a:r>
          </a:p>
          <a:p>
            <a:r>
              <a:rPr lang="sk-SK" altLang="sk-SK" dirty="0" smtClean="0"/>
              <a:t>Najčastejšie sa využíva pri rovniciach, kde je koeficient pri jednej neznámej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3429000"/>
            <a:ext cx="82296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b="1" u="sng" dirty="0" smtClean="0"/>
              <a:t>Riešenie: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2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=5			  2(1+2y) -3y =5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i="1" u="sng" dirty="0" smtClean="0"/>
              <a:t>x</a:t>
            </a:r>
            <a:r>
              <a:rPr lang="sk-SK" altLang="sk-SK" sz="2000" u="sng" dirty="0" smtClean="0"/>
              <a:t> - 2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=1</a:t>
            </a:r>
            <a:r>
              <a:rPr lang="sk-SK" altLang="sk-SK" sz="2000" dirty="0" smtClean="0"/>
              <a:t>	       	   x=1+2y		     2+4y-3y = 5  /-2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   x=1+2.3		    </a:t>
            </a:r>
            <a:r>
              <a:rPr lang="sk-SK" altLang="sk-SK" sz="2000" u="sng" dirty="0" smtClean="0"/>
              <a:t>y=3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   </a:t>
            </a:r>
            <a:r>
              <a:rPr lang="sk-SK" altLang="sk-SK" sz="2000" u="sng" dirty="0" smtClean="0"/>
              <a:t>x=7</a:t>
            </a: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dirty="0" err="1" smtClean="0"/>
              <a:t>Dosadzovacia</a:t>
            </a:r>
            <a:r>
              <a:rPr lang="sk-SK" altLang="sk-SK" sz="4000" dirty="0" smtClean="0"/>
              <a:t> metóda - príklad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60997"/>
            <a:ext cx="8229600" cy="1637853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b="1" u="sng" dirty="0" smtClean="0"/>
              <a:t>Príklad : </a:t>
            </a:r>
            <a:r>
              <a:rPr lang="sk-SK" altLang="sk-SK" sz="2000" u="sng" dirty="0" smtClean="0"/>
              <a:t>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 smtClean="0"/>
              <a:t>Riešte sústavu rovníc s neznámymi 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, 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∈ R.</a:t>
            </a:r>
            <a:r>
              <a:rPr lang="sk-SK" altLang="sk-SK" dirty="0" smtClean="0"/>
              <a:t> </a:t>
            </a:r>
          </a:p>
          <a:p>
            <a:pPr marL="0" indent="0">
              <a:buNone/>
            </a:pPr>
            <a:r>
              <a:rPr lang="sk-SK" altLang="sk-SK" sz="2000" dirty="0" smtClean="0"/>
              <a:t>	2x- 3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=5</a:t>
            </a:r>
          </a:p>
          <a:p>
            <a:pPr marL="0" indent="0">
              <a:buNone/>
            </a:pPr>
            <a:r>
              <a:rPr lang="sk-SK" altLang="sk-SK" sz="2000" i="1" dirty="0" smtClean="0"/>
              <a:t>	</a:t>
            </a:r>
            <a:r>
              <a:rPr lang="sk-SK" altLang="sk-SK" sz="2000" i="1" u="sng" dirty="0" smtClean="0"/>
              <a:t>x</a:t>
            </a:r>
            <a:r>
              <a:rPr lang="sk-SK" altLang="sk-SK" sz="2000" u="sng" dirty="0" smtClean="0"/>
              <a:t> - 2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=1</a:t>
            </a:r>
            <a:endParaRPr lang="sk-SK" altLang="sk-SK" sz="2000" b="1" u="sng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cxnSp>
        <p:nvCxnSpPr>
          <p:cNvPr id="3" name="Zalomená spojnica 2"/>
          <p:cNvCxnSpPr/>
          <p:nvPr/>
        </p:nvCxnSpPr>
        <p:spPr>
          <a:xfrm rot="10800000">
            <a:off x="1763688" y="4077073"/>
            <a:ext cx="1728192" cy="288031"/>
          </a:xfrm>
          <a:prstGeom prst="bentConnector3">
            <a:avLst>
              <a:gd name="adj1" fmla="val -1368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1763687" y="4005064"/>
            <a:ext cx="244827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H="1">
            <a:off x="3491880" y="4797152"/>
            <a:ext cx="165618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5422576"/>
            <a:ext cx="6059016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b="1" u="sng" dirty="0" smtClean="0"/>
              <a:t>Skúška:</a:t>
            </a:r>
            <a:r>
              <a:rPr lang="sk-SK" altLang="sk-SK" sz="2000" dirty="0" smtClean="0"/>
              <a:t>Ľ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=2.7 -3.3=14-9=5	Ľ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=7-2.3=7-6=1</a:t>
            </a:r>
          </a:p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P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=5			P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=1</a:t>
            </a:r>
          </a:p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Ľ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=P</a:t>
            </a:r>
            <a:r>
              <a:rPr lang="sk-SK" altLang="sk-SK" sz="2000" baseline="-25000" dirty="0" smtClean="0"/>
              <a:t>1			</a:t>
            </a:r>
            <a:r>
              <a:rPr lang="sk-SK" altLang="sk-SK" sz="2000" dirty="0" smtClean="0"/>
              <a:t>Ľ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=P</a:t>
            </a:r>
            <a:r>
              <a:rPr lang="sk-SK" altLang="sk-SK" sz="2000" baseline="-25000" dirty="0" smtClean="0"/>
              <a:t>2</a:t>
            </a:r>
            <a:endParaRPr lang="sk-SK" altLang="sk-SK" sz="2000" dirty="0" smtClean="0"/>
          </a:p>
          <a:p>
            <a:pPr marL="609600" indent="-609600">
              <a:buFont typeface="Wingdings 2" panose="05020102010507070707" pitchFamily="18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cxnSp>
        <p:nvCxnSpPr>
          <p:cNvPr id="18" name="Rovná spojovacia šípka 17"/>
          <p:cNvCxnSpPr/>
          <p:nvPr/>
        </p:nvCxnSpPr>
        <p:spPr>
          <a:xfrm>
            <a:off x="1763687" y="4365104"/>
            <a:ext cx="64807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5292080" y="6309320"/>
            <a:ext cx="136815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732240" y="6093294"/>
            <a:ext cx="1432922" cy="52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>
                <a:solidFill>
                  <a:srgbClr val="C00000"/>
                </a:solidFill>
              </a:rPr>
              <a:t>K={ [7,3] }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19" grpId="0" build="p"/>
      <p:bldP spid="1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2./Sčítacia (adičná) metóda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smtClean="0"/>
              <a:t>Upravenie rovníc na základný tvar, následné vynásobenie rovníc koeficientmi aby po sčítaní rovníc jedna premenná vypadla.</a:t>
            </a:r>
          </a:p>
          <a:p>
            <a:r>
              <a:rPr lang="sk-SK" altLang="sk-SK" dirty="0" smtClean="0"/>
              <a:t>Sčítacia metóda sa využíva hlavne vtedy, keď je pri jednej neznámej v oboch rovniciach rovnaký koeficient  (alebo sa dajú ľahko na taký tvar upraviť)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Sčítacia metóda - príklad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2677" y="3645024"/>
            <a:ext cx="3111211" cy="3096344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b="1" u="sng" dirty="0" smtClean="0"/>
              <a:t>Riešenie:</a:t>
            </a:r>
          </a:p>
          <a:p>
            <a:pPr marL="0" indent="0">
              <a:buNone/>
            </a:pPr>
            <a:r>
              <a:rPr lang="sk-SK" altLang="sk-SK" sz="2000" dirty="0" smtClean="0"/>
              <a:t>2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= 5  /·(-2)</a:t>
            </a:r>
          </a:p>
          <a:p>
            <a:pPr marL="0" indent="0">
              <a:buNone/>
            </a:pPr>
            <a:r>
              <a:rPr lang="sk-SK" altLang="sk-SK" sz="2000" i="1" u="sng" dirty="0" smtClean="0"/>
              <a:t> x</a:t>
            </a:r>
            <a:r>
              <a:rPr lang="sk-SK" altLang="sk-SK" sz="2000" u="sng" dirty="0" smtClean="0"/>
              <a:t> - 2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 1  </a:t>
            </a:r>
            <a:r>
              <a:rPr lang="sk-SK" altLang="sk-SK" sz="2000" dirty="0" smtClean="0"/>
              <a:t>/·3</a:t>
            </a:r>
            <a:endParaRPr lang="sk-SK" altLang="sk-SK" sz="2000" dirty="0"/>
          </a:p>
          <a:p>
            <a:pPr marL="0" indent="0">
              <a:buNone/>
            </a:pPr>
            <a:r>
              <a:rPr lang="sk-SK" altLang="sk-SK" sz="2000" dirty="0" smtClean="0"/>
              <a:t>-4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+6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= -10  </a:t>
            </a:r>
          </a:p>
          <a:p>
            <a:pPr marL="0" indent="0">
              <a:buNone/>
            </a:pPr>
            <a:r>
              <a:rPr lang="sk-SK" altLang="sk-SK" sz="2000" i="1" u="sng" dirty="0" smtClean="0"/>
              <a:t> 3x</a:t>
            </a:r>
            <a:r>
              <a:rPr lang="sk-SK" altLang="sk-SK" sz="2000" u="sng" dirty="0" smtClean="0"/>
              <a:t> - 6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 3 </a:t>
            </a:r>
          </a:p>
          <a:p>
            <a:pPr marL="0" indent="0">
              <a:buNone/>
            </a:pPr>
            <a:r>
              <a:rPr lang="sk-SK" altLang="sk-SK" sz="2000" dirty="0" smtClean="0"/>
              <a:t>-4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+ 3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+ 6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- 6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=3 – 10</a:t>
            </a:r>
          </a:p>
          <a:p>
            <a:pPr marL="609600" indent="-609600">
              <a:buNone/>
            </a:pPr>
            <a:r>
              <a:rPr lang="sk-SK" altLang="sk-SK" sz="2000" dirty="0" smtClean="0"/>
              <a:t>                          -</a:t>
            </a:r>
            <a:r>
              <a:rPr lang="sk-SK" altLang="sk-SK" sz="2000" i="1" dirty="0" smtClean="0"/>
              <a:t>x </a:t>
            </a:r>
            <a:r>
              <a:rPr lang="sk-SK" altLang="sk-SK" sz="2000" dirty="0" smtClean="0"/>
              <a:t>= – 7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/>
              <a:t>	</a:t>
            </a:r>
            <a:r>
              <a:rPr lang="sk-SK" altLang="sk-SK" sz="2000" dirty="0" smtClean="0"/>
              <a:t>		</a:t>
            </a:r>
            <a:r>
              <a:rPr lang="sk-SK" altLang="sk-SK" sz="2000" u="sng" dirty="0" smtClean="0"/>
              <a:t>x = 7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 smtClean="0"/>
              <a:t>        </a:t>
            </a:r>
            <a:endParaRPr lang="sk-SK" altLang="sk-SK" sz="2000" u="sng" dirty="0" smtClean="0"/>
          </a:p>
          <a:p>
            <a:pPr marL="609600" indent="-609600"/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b="1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077" y="1814149"/>
            <a:ext cx="8229600" cy="163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b="1" u="sng" dirty="0" smtClean="0"/>
              <a:t>Príklad : </a:t>
            </a:r>
            <a:r>
              <a:rPr lang="sk-SK" altLang="sk-SK" sz="2000" u="sng" dirty="0" smtClean="0"/>
              <a:t>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 smtClean="0"/>
              <a:t>Riešte sústavu rovníc s neznámymi 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, 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∈ R.</a:t>
            </a:r>
            <a:r>
              <a:rPr lang="sk-SK" altLang="sk-SK" dirty="0" smtClean="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2x- 3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i="1" dirty="0" smtClean="0"/>
              <a:t>	</a:t>
            </a:r>
            <a:r>
              <a:rPr lang="sk-SK" altLang="sk-SK" sz="2000" i="1" u="sng" dirty="0" smtClean="0"/>
              <a:t>x</a:t>
            </a:r>
            <a:r>
              <a:rPr lang="sk-SK" altLang="sk-SK" sz="2000" u="sng" dirty="0" smtClean="0"/>
              <a:t> - 2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=1</a:t>
            </a:r>
            <a:endParaRPr lang="sk-SK" altLang="sk-SK" sz="2000" b="1" u="sng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2099072" y="4918305"/>
            <a:ext cx="688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0" cap="none" spc="0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sk-SK" sz="2400" b="0" cap="none" spc="0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Voľný tvar 8"/>
          <p:cNvSpPr/>
          <p:nvPr/>
        </p:nvSpPr>
        <p:spPr>
          <a:xfrm>
            <a:off x="1930400" y="4941168"/>
            <a:ext cx="337344" cy="415940"/>
          </a:xfrm>
          <a:custGeom>
            <a:avLst/>
            <a:gdLst>
              <a:gd name="connsiteX0" fmla="*/ 0 w 209559"/>
              <a:gd name="connsiteY0" fmla="*/ 0 h 415940"/>
              <a:gd name="connsiteX1" fmla="*/ 143933 w 209559"/>
              <a:gd name="connsiteY1" fmla="*/ 8467 h 415940"/>
              <a:gd name="connsiteX2" fmla="*/ 203200 w 209559"/>
              <a:gd name="connsiteY2" fmla="*/ 16934 h 415940"/>
              <a:gd name="connsiteX3" fmla="*/ 194733 w 209559"/>
              <a:gd name="connsiteY3" fmla="*/ 347134 h 415940"/>
              <a:gd name="connsiteX4" fmla="*/ 177800 w 209559"/>
              <a:gd name="connsiteY4" fmla="*/ 406400 h 415940"/>
              <a:gd name="connsiteX5" fmla="*/ 152400 w 209559"/>
              <a:gd name="connsiteY5" fmla="*/ 414867 h 415940"/>
              <a:gd name="connsiteX6" fmla="*/ 0 w 209559"/>
              <a:gd name="connsiteY6" fmla="*/ 414867 h 41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9" h="415940">
                <a:moveTo>
                  <a:pt x="0" y="0"/>
                </a:moveTo>
                <a:cubicBezTo>
                  <a:pt x="47978" y="2822"/>
                  <a:pt x="96038" y="4476"/>
                  <a:pt x="143933" y="8467"/>
                </a:cubicBezTo>
                <a:cubicBezTo>
                  <a:pt x="163820" y="10124"/>
                  <a:pt x="200240" y="-2801"/>
                  <a:pt x="203200" y="16934"/>
                </a:cubicBezTo>
                <a:cubicBezTo>
                  <a:pt x="219533" y="125819"/>
                  <a:pt x="199848" y="237150"/>
                  <a:pt x="194733" y="347134"/>
                </a:cubicBezTo>
                <a:cubicBezTo>
                  <a:pt x="194722" y="347366"/>
                  <a:pt x="181802" y="402398"/>
                  <a:pt x="177800" y="406400"/>
                </a:cubicBezTo>
                <a:cubicBezTo>
                  <a:pt x="171489" y="412711"/>
                  <a:pt x="161315" y="414442"/>
                  <a:pt x="152400" y="414867"/>
                </a:cubicBezTo>
                <a:cubicBezTo>
                  <a:pt x="101658" y="417283"/>
                  <a:pt x="50800" y="414867"/>
                  <a:pt x="0" y="41486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1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32560" y="3645024"/>
            <a:ext cx="311121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b="1" u="sng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2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= 5 </a:t>
            </a:r>
          </a:p>
          <a:p>
            <a:pPr marL="0" indent="0">
              <a:buNone/>
            </a:pPr>
            <a:r>
              <a:rPr lang="sk-SK" altLang="sk-SK" sz="2000" i="1" u="sng" dirty="0" smtClean="0"/>
              <a:t>x</a:t>
            </a:r>
            <a:r>
              <a:rPr lang="sk-SK" altLang="sk-SK" sz="2000" u="sng" dirty="0" smtClean="0"/>
              <a:t> - 2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 1  </a:t>
            </a:r>
            <a:r>
              <a:rPr lang="sk-SK" altLang="sk-SK" sz="2000" dirty="0" smtClean="0"/>
              <a:t>/·(-2)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2x 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=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i="1" u="sng" dirty="0" smtClean="0"/>
              <a:t>-2x</a:t>
            </a:r>
            <a:r>
              <a:rPr lang="sk-SK" altLang="sk-SK" sz="2000" u="sng" dirty="0" smtClean="0"/>
              <a:t> + 4</a:t>
            </a:r>
            <a:r>
              <a:rPr lang="sk-SK" altLang="sk-SK" sz="2000" i="1" u="sng" dirty="0" smtClean="0"/>
              <a:t>y</a:t>
            </a:r>
            <a:r>
              <a:rPr lang="sk-SK" altLang="sk-SK" sz="2000" u="sng" dirty="0" smtClean="0"/>
              <a:t> = -2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k-SK" altLang="sk-SK" sz="2000" dirty="0"/>
              <a:t>2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- </a:t>
            </a:r>
            <a:r>
              <a:rPr lang="sk-SK" altLang="sk-SK" sz="2000" dirty="0"/>
              <a:t>2</a:t>
            </a:r>
            <a:r>
              <a:rPr lang="sk-SK" altLang="sk-SK" sz="2000" i="1" dirty="0" smtClean="0"/>
              <a:t>x</a:t>
            </a:r>
            <a:r>
              <a:rPr lang="sk-SK" altLang="sk-SK" sz="2000" dirty="0" smtClean="0"/>
              <a:t> - 3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+4</a:t>
            </a:r>
            <a:r>
              <a:rPr lang="sk-SK" altLang="sk-SK" sz="2000" i="1" dirty="0" smtClean="0"/>
              <a:t>y</a:t>
            </a:r>
            <a:r>
              <a:rPr lang="sk-SK" altLang="sk-SK" sz="2000" dirty="0" smtClean="0"/>
              <a:t> =5 – 2</a:t>
            </a:r>
          </a:p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                          </a:t>
            </a:r>
            <a:r>
              <a:rPr lang="sk-SK" altLang="sk-SK" sz="2000" u="sng" dirty="0" smtClean="0"/>
              <a:t>y</a:t>
            </a:r>
            <a:r>
              <a:rPr lang="sk-SK" altLang="sk-SK" sz="2000" i="1" u="sng" dirty="0" smtClean="0"/>
              <a:t> </a:t>
            </a:r>
            <a:r>
              <a:rPr lang="sk-SK" altLang="sk-SK" sz="2000" u="sng" dirty="0" smtClean="0"/>
              <a:t>= 3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 smtClean="0"/>
              <a:t>			</a:t>
            </a:r>
            <a:endParaRPr lang="sk-SK" altLang="sk-SK" sz="2000" u="sng" dirty="0" smtClean="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k-SK" altLang="sk-SK" sz="2000" dirty="0" smtClean="0"/>
              <a:t>        </a:t>
            </a:r>
            <a:endParaRPr lang="sk-SK" altLang="sk-SK" sz="2000" u="sng" dirty="0" smtClean="0"/>
          </a:p>
          <a:p>
            <a:pPr marL="609600" indent="-609600"/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b="1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sp>
        <p:nvSpPr>
          <p:cNvPr id="14" name="Voľný tvar 13"/>
          <p:cNvSpPr/>
          <p:nvPr/>
        </p:nvSpPr>
        <p:spPr>
          <a:xfrm>
            <a:off x="5303776" y="4941168"/>
            <a:ext cx="337344" cy="415940"/>
          </a:xfrm>
          <a:custGeom>
            <a:avLst/>
            <a:gdLst>
              <a:gd name="connsiteX0" fmla="*/ 0 w 209559"/>
              <a:gd name="connsiteY0" fmla="*/ 0 h 415940"/>
              <a:gd name="connsiteX1" fmla="*/ 143933 w 209559"/>
              <a:gd name="connsiteY1" fmla="*/ 8467 h 415940"/>
              <a:gd name="connsiteX2" fmla="*/ 203200 w 209559"/>
              <a:gd name="connsiteY2" fmla="*/ 16934 h 415940"/>
              <a:gd name="connsiteX3" fmla="*/ 194733 w 209559"/>
              <a:gd name="connsiteY3" fmla="*/ 347134 h 415940"/>
              <a:gd name="connsiteX4" fmla="*/ 177800 w 209559"/>
              <a:gd name="connsiteY4" fmla="*/ 406400 h 415940"/>
              <a:gd name="connsiteX5" fmla="*/ 152400 w 209559"/>
              <a:gd name="connsiteY5" fmla="*/ 414867 h 415940"/>
              <a:gd name="connsiteX6" fmla="*/ 0 w 209559"/>
              <a:gd name="connsiteY6" fmla="*/ 414867 h 41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9" h="415940">
                <a:moveTo>
                  <a:pt x="0" y="0"/>
                </a:moveTo>
                <a:cubicBezTo>
                  <a:pt x="47978" y="2822"/>
                  <a:pt x="96038" y="4476"/>
                  <a:pt x="143933" y="8467"/>
                </a:cubicBezTo>
                <a:cubicBezTo>
                  <a:pt x="163820" y="10124"/>
                  <a:pt x="200240" y="-2801"/>
                  <a:pt x="203200" y="16934"/>
                </a:cubicBezTo>
                <a:cubicBezTo>
                  <a:pt x="219533" y="125819"/>
                  <a:pt x="199848" y="237150"/>
                  <a:pt x="194733" y="347134"/>
                </a:cubicBezTo>
                <a:cubicBezTo>
                  <a:pt x="194722" y="347366"/>
                  <a:pt x="181802" y="402398"/>
                  <a:pt x="177800" y="406400"/>
                </a:cubicBezTo>
                <a:cubicBezTo>
                  <a:pt x="171489" y="412711"/>
                  <a:pt x="161315" y="414442"/>
                  <a:pt x="152400" y="414867"/>
                </a:cubicBezTo>
                <a:cubicBezTo>
                  <a:pt x="101658" y="417283"/>
                  <a:pt x="50800" y="414867"/>
                  <a:pt x="0" y="41486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100" dirty="0">
              <a:solidFill>
                <a:srgbClr val="C00000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5472448" y="4862486"/>
            <a:ext cx="688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0" cap="none" spc="0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sk-SK" sz="2400" b="0" cap="none" spc="0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5" grpId="0"/>
      <p:bldP spid="2" grpId="0"/>
      <p:bldP spid="9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Sčítacia metóda - príklad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565845"/>
          </a:xfrm>
        </p:spPr>
        <p:txBody>
          <a:bodyPr/>
          <a:lstStyle/>
          <a:p>
            <a:pPr marL="0" indent="0">
              <a:buNone/>
            </a:pPr>
            <a:r>
              <a:rPr lang="sk-SK" altLang="sk-SK" sz="2800" u="sng" dirty="0" smtClean="0"/>
              <a:t>x = 7</a:t>
            </a:r>
          </a:p>
          <a:p>
            <a:pPr marL="0" indent="0">
              <a:buNone/>
            </a:pPr>
            <a:r>
              <a:rPr lang="sk-SK" u="sng" dirty="0"/>
              <a:t>y</a:t>
            </a:r>
            <a:r>
              <a:rPr lang="sk-SK" u="sng" dirty="0" smtClean="0"/>
              <a:t>= 3</a:t>
            </a:r>
            <a:endParaRPr lang="sk-SK" u="sng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3212976"/>
            <a:ext cx="6059016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b="1" u="sng" dirty="0" smtClean="0"/>
              <a:t>Skúška:</a:t>
            </a:r>
            <a:r>
              <a:rPr lang="sk-SK" altLang="sk-SK" sz="2000" dirty="0" smtClean="0"/>
              <a:t>Ľ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=2.7 -3.3=14-9=5	Ľ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=7-2.3=7-6=1</a:t>
            </a:r>
          </a:p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P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=5			P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=1</a:t>
            </a:r>
          </a:p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/>
              <a:t>		Ľ</a:t>
            </a:r>
            <a:r>
              <a:rPr lang="sk-SK" altLang="sk-SK" sz="2000" baseline="-25000" dirty="0" smtClean="0"/>
              <a:t>1</a:t>
            </a:r>
            <a:r>
              <a:rPr lang="sk-SK" altLang="sk-SK" sz="2000" dirty="0" smtClean="0"/>
              <a:t>=P</a:t>
            </a:r>
            <a:r>
              <a:rPr lang="sk-SK" altLang="sk-SK" sz="2000" baseline="-25000" dirty="0" smtClean="0"/>
              <a:t>1			</a:t>
            </a:r>
            <a:r>
              <a:rPr lang="sk-SK" altLang="sk-SK" sz="2000" dirty="0" smtClean="0"/>
              <a:t>Ľ</a:t>
            </a:r>
            <a:r>
              <a:rPr lang="sk-SK" altLang="sk-SK" sz="2000" baseline="-25000" dirty="0" smtClean="0"/>
              <a:t>2</a:t>
            </a:r>
            <a:r>
              <a:rPr lang="sk-SK" altLang="sk-SK" sz="2000" dirty="0" smtClean="0"/>
              <a:t>=P</a:t>
            </a:r>
            <a:r>
              <a:rPr lang="sk-SK" altLang="sk-SK" sz="2000" baseline="-25000" dirty="0" smtClean="0"/>
              <a:t>2</a:t>
            </a:r>
            <a:endParaRPr lang="sk-SK" altLang="sk-SK" sz="2000" dirty="0" smtClean="0"/>
          </a:p>
          <a:p>
            <a:pPr marL="609600" indent="-609600">
              <a:buFont typeface="Wingdings 2" panose="05020102010507070707" pitchFamily="18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5014392" y="4725144"/>
            <a:ext cx="136815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516216" y="4554413"/>
            <a:ext cx="1432922" cy="52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panose="05020102010507070707" pitchFamily="18" charset="2"/>
              <a:buNone/>
            </a:pPr>
            <a:r>
              <a:rPr lang="sk-SK" altLang="sk-SK" sz="2000" dirty="0" smtClean="0">
                <a:solidFill>
                  <a:srgbClr val="C00000"/>
                </a:solidFill>
              </a:rPr>
              <a:t>K={ [7,3] }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sz="2000" dirty="0" smtClean="0"/>
          </a:p>
          <a:p>
            <a:pPr marL="609600" indent="-609600">
              <a:buFont typeface="Wingdings" panose="05000000000000000000" pitchFamily="2" charset="2"/>
              <a:buNone/>
            </a:pPr>
            <a:endParaRPr lang="sk-SK" altLang="sk-SK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9981" y="4866134"/>
            <a:ext cx="8229600" cy="177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altLang="sk-SK" dirty="0" smtClean="0"/>
          </a:p>
          <a:p>
            <a:r>
              <a:rPr lang="sk-SK" altLang="sk-SK" dirty="0" smtClean="0"/>
              <a:t>Najčastejšie sa používa kombinácia sčítacej a </a:t>
            </a:r>
            <a:r>
              <a:rPr lang="sk-SK" altLang="sk-SK" dirty="0" err="1" smtClean="0"/>
              <a:t>dosadzovacej</a:t>
            </a:r>
            <a:r>
              <a:rPr lang="sk-SK" altLang="sk-SK" dirty="0" smtClean="0"/>
              <a:t> metódy =&gt; 1. premenná cez sčítaciu a 2. premenná cez </a:t>
            </a:r>
            <a:r>
              <a:rPr lang="sk-SK" altLang="sk-SK" dirty="0" err="1" smtClean="0"/>
              <a:t>dosadzovaciu</a:t>
            </a:r>
            <a:r>
              <a:rPr lang="sk-SK" altLang="sk-SK" dirty="0" smtClean="0"/>
              <a:t> metódu.</a:t>
            </a:r>
          </a:p>
          <a:p>
            <a:endParaRPr lang="sk-SK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39006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smtClean="0"/>
              <a:t>Porovnávacia (komparačná) metóda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sk-SK" altLang="sk-SK" dirty="0" smtClean="0"/>
          </a:p>
          <a:p>
            <a:r>
              <a:rPr lang="sk-SK" altLang="sk-SK" dirty="0" smtClean="0"/>
              <a:t>Vyjadrenie rovnakej neznámej s oboch rovníc a ich následné porovnanie </a:t>
            </a:r>
          </a:p>
          <a:p>
            <a:r>
              <a:rPr lang="sk-SK" altLang="sk-SK" dirty="0" smtClean="0"/>
              <a:t>Táto metóda sa využíva najčastejšie pri rovniciach, s ktorých môžeme jednoducho vyjadriť rovnakú neznámu </a:t>
            </a:r>
          </a:p>
          <a:p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766</TotalTime>
  <Words>281</Words>
  <Application>Microsoft Office PowerPoint</Application>
  <PresentationFormat>Prezentácia na obrazovke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Flow</vt:lpstr>
      <vt:lpstr>Sústavy dvoch lineárnych rovníc </vt:lpstr>
      <vt:lpstr>Sústava 2 lineárnych rovníc s 2 neznámymi </vt:lpstr>
      <vt:lpstr>Riešenie 2 lineárnych rovíc s 2 neznámymi</vt:lpstr>
      <vt:lpstr>1./Dosadzovacia (substitučná) metóda</vt:lpstr>
      <vt:lpstr>Dosadzovacia metóda - príklad</vt:lpstr>
      <vt:lpstr>2./Sčítacia (adičná) metóda</vt:lpstr>
      <vt:lpstr>Sčítacia metóda - príklad</vt:lpstr>
      <vt:lpstr>Sčítacia metóda - príklad</vt:lpstr>
      <vt:lpstr>Porovnávacia (komparačná) metóda</vt:lpstr>
      <vt:lpstr>3./Porovnávacia (komparačná) metóda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Sústavy lineárnych rovníc</dc:title>
  <dc:creator>mato</dc:creator>
  <cp:lastModifiedBy>Dušan Andraško</cp:lastModifiedBy>
  <cp:revision>12</cp:revision>
  <dcterms:created xsi:type="dcterms:W3CDTF">2012-05-16T09:22:34Z</dcterms:created>
  <dcterms:modified xsi:type="dcterms:W3CDTF">2021-03-29T07:43:43Z</dcterms:modified>
</cp:coreProperties>
</file>