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312" r:id="rId5"/>
    <p:sldId id="311" r:id="rId6"/>
    <p:sldId id="313" r:id="rId7"/>
    <p:sldId id="314" r:id="rId8"/>
    <p:sldId id="296" r:id="rId9"/>
    <p:sldId id="310" r:id="rId10"/>
    <p:sldId id="309" r:id="rId11"/>
    <p:sldId id="301" r:id="rId12"/>
    <p:sldId id="308" r:id="rId13"/>
    <p:sldId id="30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2" autoAdjust="0"/>
    <p:restoredTop sz="94660" autoAdjust="0"/>
  </p:normalViewPr>
  <p:slideViewPr>
    <p:cSldViewPr>
      <p:cViewPr varScale="1">
        <p:scale>
          <a:sx n="61" d="100"/>
          <a:sy n="61" d="100"/>
        </p:scale>
        <p:origin x="12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4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B2BA7B9-8E99-4FE7-A315-5E5169646C45}" type="datetimeFigureOut">
              <a:rPr lang="sk-SK" smtClean="0"/>
              <a:pPr/>
              <a:t>8. 4. 2021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gif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476672"/>
            <a:ext cx="7092280" cy="2835746"/>
          </a:xfrm>
        </p:spPr>
        <p:txBody>
          <a:bodyPr>
            <a:normAutofit/>
          </a:bodyPr>
          <a:lstStyle/>
          <a:p>
            <a:r>
              <a:rPr lang="sk-SK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hemian typewriter" pitchFamily="2" charset="0"/>
              </a:rPr>
              <a:t>FUNKCIE A GRAFY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hemian typewriter" pitchFamily="2" charset="0"/>
              </a:rPr>
              <a:t/>
            </a:r>
            <a:b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hemian typewriter" pitchFamily="2" charset="0"/>
              </a:rPr>
            </a:b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hemian typewriter" pitchFamily="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55576" y="4365104"/>
            <a:ext cx="4248472" cy="1224136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Súradnicová sústava v rovine</a:t>
            </a:r>
            <a:endParaRPr lang="sk-SK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1520" y="6453336"/>
            <a:ext cx="5344675" cy="30540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sk-SK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</a:t>
            </a:r>
            <a:r>
              <a:rPr kumimoji="0" lang="sk-SK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Mgr. Monika Gancznerová, Gymnázium, Nové Zámky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Priamka   </a:t>
            </a:r>
            <a:r>
              <a:rPr lang="sk-SK" i="1" dirty="0" smtClean="0"/>
              <a:t>0x</a:t>
            </a:r>
            <a:r>
              <a:rPr lang="sk-SK" dirty="0" smtClean="0"/>
              <a:t>   </a:t>
            </a:r>
            <a:endParaRPr lang="sk-SK" dirty="0"/>
          </a:p>
        </p:txBody>
      </p:sp>
      <p:pic>
        <p:nvPicPr>
          <p:cNvPr id="53250" name="Picture 2" descr="The number 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143750" cy="476250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 l="58912" t="77456" r="12148" b="13712"/>
          <a:stretch>
            <a:fillRect/>
          </a:stretch>
        </p:blipFill>
        <p:spPr bwMode="auto">
          <a:xfrm>
            <a:off x="1043608" y="5085184"/>
            <a:ext cx="775470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53945" t="50700" r="5356" b="33489"/>
          <a:stretch>
            <a:fillRect/>
          </a:stretch>
        </p:blipFill>
        <p:spPr bwMode="auto">
          <a:xfrm>
            <a:off x="467544" y="3068960"/>
            <a:ext cx="810303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6732240" y="105273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X [x]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  Rovina   </a:t>
            </a:r>
            <a:r>
              <a:rPr lang="sk-SK" i="1" dirty="0" smtClean="0"/>
              <a:t>0xy</a:t>
            </a:r>
            <a:endParaRPr lang="sk-SK" i="1" dirty="0"/>
          </a:p>
        </p:txBody>
      </p:sp>
      <p:grpSp>
        <p:nvGrpSpPr>
          <p:cNvPr id="8" name="Skupina 7"/>
          <p:cNvGrpSpPr/>
          <p:nvPr/>
        </p:nvGrpSpPr>
        <p:grpSpPr>
          <a:xfrm>
            <a:off x="251520" y="5301208"/>
            <a:ext cx="8575542" cy="1224136"/>
            <a:chOff x="251520" y="5013176"/>
            <a:chExt cx="8575542" cy="1224136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3086" t="75404" r="5356" b="11750"/>
            <a:stretch>
              <a:fillRect/>
            </a:stretch>
          </p:blipFill>
          <p:spPr bwMode="auto">
            <a:xfrm>
              <a:off x="251520" y="5013176"/>
              <a:ext cx="8575542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bdĺžnik 6"/>
            <p:cNvSpPr/>
            <p:nvPr/>
          </p:nvSpPr>
          <p:spPr>
            <a:xfrm>
              <a:off x="2267744" y="5877272"/>
              <a:ext cx="648072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pic>
        <p:nvPicPr>
          <p:cNvPr id="69636" name="Picture 4" descr="http://www.fmi-plovdiv.org/evlm/DBbg/database/geo/coordsystems/coord1_bg_files/obr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852936"/>
            <a:ext cx="3539672" cy="2519934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4499992" y="256490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y]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  Rovina   0xy</a:t>
            </a:r>
            <a:endParaRPr lang="sk-SK" dirty="0"/>
          </a:p>
        </p:txBody>
      </p:sp>
      <p:grpSp>
        <p:nvGrpSpPr>
          <p:cNvPr id="3" name="Skupina 7"/>
          <p:cNvGrpSpPr/>
          <p:nvPr/>
        </p:nvGrpSpPr>
        <p:grpSpPr>
          <a:xfrm>
            <a:off x="251520" y="5301208"/>
            <a:ext cx="8575542" cy="1224136"/>
            <a:chOff x="251520" y="5013176"/>
            <a:chExt cx="8575542" cy="1224136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3086" t="75404" r="5356" b="11750"/>
            <a:stretch>
              <a:fillRect/>
            </a:stretch>
          </p:blipFill>
          <p:spPr bwMode="auto">
            <a:xfrm>
              <a:off x="251520" y="5013176"/>
              <a:ext cx="8575542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bdĺžnik 6"/>
            <p:cNvSpPr/>
            <p:nvPr/>
          </p:nvSpPr>
          <p:spPr>
            <a:xfrm>
              <a:off x="2267744" y="5877272"/>
              <a:ext cx="648072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pic>
        <p:nvPicPr>
          <p:cNvPr id="69636" name="Picture 4" descr="http://www.fmi-plovdiv.org/evlm/DBbg/database/geo/coordsystems/coord1_bg_files/obr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852936"/>
            <a:ext cx="3539672" cy="2519934"/>
          </a:xfrm>
          <a:prstGeom prst="rect">
            <a:avLst/>
          </a:prstGeom>
          <a:noFill/>
        </p:spPr>
      </p:pic>
      <p:pic>
        <p:nvPicPr>
          <p:cNvPr id="69638" name="Picture 6" descr="http://files.hkj3.webnode.sk/200000005-baef7bbe91/img555%20(1).gif"/>
          <p:cNvPicPr>
            <a:picLocks noChangeAspect="1" noChangeArrowheads="1"/>
          </p:cNvPicPr>
          <p:nvPr/>
        </p:nvPicPr>
        <p:blipFill>
          <a:blip r:embed="rId4" cstate="print"/>
          <a:srcRect t="12243" r="55530" b="11240"/>
          <a:stretch>
            <a:fillRect/>
          </a:stretch>
        </p:blipFill>
        <p:spPr bwMode="auto">
          <a:xfrm>
            <a:off x="5796136" y="764704"/>
            <a:ext cx="2088232" cy="1800200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4499992" y="256490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y]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  Rovina   0xy</a:t>
            </a:r>
            <a:endParaRPr lang="sk-SK" dirty="0"/>
          </a:p>
        </p:txBody>
      </p:sp>
      <p:grpSp>
        <p:nvGrpSpPr>
          <p:cNvPr id="3" name="Skupina 7"/>
          <p:cNvGrpSpPr/>
          <p:nvPr/>
        </p:nvGrpSpPr>
        <p:grpSpPr>
          <a:xfrm>
            <a:off x="251520" y="5301208"/>
            <a:ext cx="8575542" cy="1224136"/>
            <a:chOff x="251520" y="5013176"/>
            <a:chExt cx="8575542" cy="1224136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3086" t="75404" r="5356" b="11750"/>
            <a:stretch>
              <a:fillRect/>
            </a:stretch>
          </p:blipFill>
          <p:spPr bwMode="auto">
            <a:xfrm>
              <a:off x="251520" y="5013176"/>
              <a:ext cx="8575542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bdĺžnik 6"/>
            <p:cNvSpPr/>
            <p:nvPr/>
          </p:nvSpPr>
          <p:spPr>
            <a:xfrm>
              <a:off x="2267744" y="5877272"/>
              <a:ext cx="648072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pic>
        <p:nvPicPr>
          <p:cNvPr id="69636" name="Picture 4" descr="http://www.fmi-plovdiv.org/evlm/DBbg/database/geo/coordsystems/coord1_bg_files/obr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852936"/>
            <a:ext cx="3539672" cy="2519934"/>
          </a:xfrm>
          <a:prstGeom prst="rect">
            <a:avLst/>
          </a:prstGeom>
          <a:noFill/>
        </p:spPr>
      </p:pic>
      <p:pic>
        <p:nvPicPr>
          <p:cNvPr id="10" name="Picture 6" descr="https://upload.wikimedia.org/wikipedia/commons/thumb/f/fb/CartesianPlane.svg/240px-CartesianPlan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44824"/>
            <a:ext cx="3456384" cy="3244770"/>
          </a:xfrm>
          <a:prstGeom prst="rect">
            <a:avLst/>
          </a:prstGeom>
          <a:noFill/>
        </p:spPr>
      </p:pic>
      <p:pic>
        <p:nvPicPr>
          <p:cNvPr id="69638" name="Picture 6" descr="http://files.hkj3.webnode.sk/200000005-baef7bbe91/img555%20(1).gif"/>
          <p:cNvPicPr>
            <a:picLocks noChangeAspect="1" noChangeArrowheads="1"/>
          </p:cNvPicPr>
          <p:nvPr/>
        </p:nvPicPr>
        <p:blipFill>
          <a:blip r:embed="rId5" cstate="print"/>
          <a:srcRect t="12243" r="55530" b="11240"/>
          <a:stretch>
            <a:fillRect/>
          </a:stretch>
        </p:blipFill>
        <p:spPr bwMode="auto">
          <a:xfrm>
            <a:off x="5796136" y="764704"/>
            <a:ext cx="2088232" cy="1800200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3779912" y="3933056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  <a:latin typeface="Arial Narrow" pitchFamily="34" charset="0"/>
              </a:rPr>
              <a:t>A [ 2, 3 ]</a:t>
            </a:r>
          </a:p>
          <a:p>
            <a:r>
              <a:rPr lang="sk-SK" dirty="0" smtClean="0">
                <a:solidFill>
                  <a:srgbClr val="FF0000"/>
                </a:solidFill>
                <a:latin typeface="Arial Narrow" pitchFamily="34" charset="0"/>
              </a:rPr>
              <a:t>B [ -3, 1 ]</a:t>
            </a:r>
          </a:p>
          <a:p>
            <a:r>
              <a:rPr lang="sk-SK" dirty="0" smtClean="0">
                <a:solidFill>
                  <a:srgbClr val="0070C0"/>
                </a:solidFill>
                <a:latin typeface="Arial Narrow" pitchFamily="34" charset="0"/>
              </a:rPr>
              <a:t>C [ -1,-2 ]</a:t>
            </a:r>
          </a:p>
          <a:p>
            <a:r>
              <a:rPr lang="sk-SK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Narrow" pitchFamily="34" charset="0"/>
              </a:rPr>
              <a:t>O [ 0, 0 ]</a:t>
            </a:r>
            <a:r>
              <a:rPr lang="sk-SK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sk-SK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499992" y="256490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y]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931224" cy="11430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Karteziánska sústava súradníc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5300" name="Picture 4" descr="https://www.classtools.net/_FAKEBOOK/saved/1305/FBiGXb/cover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3883356" cy="2592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302" name="Picture 6" descr="http://www.diyingtomakeit.com/image/250x167-think-therefore-i-am-rene-descartes-quotes-quotesgram-988390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060848"/>
            <a:ext cx="2381250" cy="1590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Obdĺžnik 5"/>
          <p:cNvSpPr/>
          <p:nvPr/>
        </p:nvSpPr>
        <p:spPr>
          <a:xfrm>
            <a:off x="4860032" y="3861048"/>
            <a:ext cx="3582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b="1" dirty="0" smtClean="0"/>
              <a:t>René </a:t>
            </a:r>
            <a:r>
              <a:rPr lang="sk-SK" sz="1200" b="1" dirty="0" err="1" smtClean="0"/>
              <a:t>Descartes</a:t>
            </a:r>
            <a:r>
              <a:rPr lang="sk-SK" sz="1200" dirty="0" smtClean="0"/>
              <a:t>  (</a:t>
            </a:r>
            <a:r>
              <a:rPr lang="sk-SK" sz="1200" b="1" dirty="0" err="1" smtClean="0"/>
              <a:t>Cartesius</a:t>
            </a:r>
            <a:r>
              <a:rPr lang="sk-SK" sz="1200" b="1" dirty="0" smtClean="0"/>
              <a:t>)</a:t>
            </a: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(pravouhlá,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(pravouhlá,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2" name="Picture 2" descr="http://media.techtarget.com/WhatIs/images/car-coor.gif"/>
          <p:cNvPicPr>
            <a:picLocks noChangeAspect="1" noChangeArrowheads="1"/>
          </p:cNvPicPr>
          <p:nvPr/>
        </p:nvPicPr>
        <p:blipFill rotWithShape="1">
          <a:blip r:embed="rId2" cstate="print"/>
          <a:srcRect r="50909"/>
          <a:stretch/>
        </p:blipFill>
        <p:spPr bwMode="auto">
          <a:xfrm>
            <a:off x="4139952" y="2276872"/>
            <a:ext cx="1944216" cy="1879531"/>
          </a:xfrm>
          <a:prstGeom prst="rect">
            <a:avLst/>
          </a:prstGeom>
          <a:noFill/>
        </p:spPr>
      </p:pic>
      <p:pic>
        <p:nvPicPr>
          <p:cNvPr id="56324" name="Picture 4" descr="https://encyklopediapoznania.sk/data/matematika/ciselna_os.png"/>
          <p:cNvPicPr>
            <a:picLocks noChangeAspect="1" noChangeArrowheads="1"/>
          </p:cNvPicPr>
          <p:nvPr/>
        </p:nvPicPr>
        <p:blipFill>
          <a:blip r:embed="rId3" cstate="print"/>
          <a:srcRect b="40000"/>
          <a:stretch>
            <a:fillRect/>
          </a:stretch>
        </p:blipFill>
        <p:spPr bwMode="auto">
          <a:xfrm>
            <a:off x="683568" y="3212976"/>
            <a:ext cx="273679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6" y="4581128"/>
            <a:ext cx="828092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Súradnicová sústava opisuje priestor:</a:t>
            </a:r>
          </a:p>
          <a:p>
            <a:endParaRPr lang="sk-SK" sz="1050" dirty="0" smtClean="0">
              <a:latin typeface="Arial Narrow" pitchFamily="34" charset="0"/>
            </a:endParaRPr>
          </a:p>
          <a:p>
            <a:r>
              <a:rPr lang="sk-SK" dirty="0" smtClean="0">
                <a:latin typeface="Arial Narrow" pitchFamily="34" charset="0"/>
              </a:rPr>
              <a:t>	jednorozmerný = číselná os (0, x)</a:t>
            </a:r>
          </a:p>
          <a:p>
            <a:r>
              <a:rPr lang="sk-SK" dirty="0" smtClean="0">
                <a:latin typeface="Arial Narrow" pitchFamily="34" charset="0"/>
              </a:rPr>
              <a:t>	dvojrozmerný = rovina (0, x, y)	</a:t>
            </a:r>
            <a:endParaRPr lang="sk-SK" dirty="0">
              <a:latin typeface="Arial Narrow" pitchFamily="34" charset="0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(pravouhlá,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2" name="Picture 2" descr="http://media.techtarget.com/WhatIs/images/car-coor.gif"/>
          <p:cNvPicPr>
            <a:picLocks noChangeAspect="1" noChangeArrowheads="1"/>
          </p:cNvPicPr>
          <p:nvPr/>
        </p:nvPicPr>
        <p:blipFill rotWithShape="1">
          <a:blip r:embed="rId2" cstate="print"/>
          <a:srcRect r="49091"/>
          <a:stretch/>
        </p:blipFill>
        <p:spPr bwMode="auto">
          <a:xfrm>
            <a:off x="4139952" y="2276872"/>
            <a:ext cx="2016224" cy="1879531"/>
          </a:xfrm>
          <a:prstGeom prst="rect">
            <a:avLst/>
          </a:prstGeom>
          <a:noFill/>
        </p:spPr>
      </p:pic>
      <p:pic>
        <p:nvPicPr>
          <p:cNvPr id="56324" name="Picture 4" descr="https://encyklopediapoznania.sk/data/matematika/ciselna_os.png"/>
          <p:cNvPicPr>
            <a:picLocks noChangeAspect="1" noChangeArrowheads="1"/>
          </p:cNvPicPr>
          <p:nvPr/>
        </p:nvPicPr>
        <p:blipFill>
          <a:blip r:embed="rId3" cstate="print"/>
          <a:srcRect b="40000"/>
          <a:stretch>
            <a:fillRect/>
          </a:stretch>
        </p:blipFill>
        <p:spPr bwMode="auto">
          <a:xfrm>
            <a:off x="683568" y="3212976"/>
            <a:ext cx="273679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6" y="4581128"/>
            <a:ext cx="8280920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Súradnicová sústava - priestor:</a:t>
            </a:r>
          </a:p>
          <a:p>
            <a:endParaRPr lang="sk-SK" sz="1050" dirty="0" smtClean="0">
              <a:latin typeface="Arial Narrow" pitchFamily="34" charset="0"/>
            </a:endParaRPr>
          </a:p>
          <a:p>
            <a:r>
              <a:rPr lang="sk-SK" dirty="0" smtClean="0">
                <a:latin typeface="Arial Narrow" pitchFamily="34" charset="0"/>
              </a:rPr>
              <a:t>	jednorozmerný = číselná os (0, x)</a:t>
            </a:r>
          </a:p>
          <a:p>
            <a:r>
              <a:rPr lang="sk-SK" dirty="0" smtClean="0">
                <a:latin typeface="Arial Narrow" pitchFamily="34" charset="0"/>
              </a:rPr>
              <a:t>	dvojrozmerný = rovina (0, x, y)</a:t>
            </a:r>
          </a:p>
          <a:p>
            <a:r>
              <a:rPr lang="sk-SK" dirty="0" smtClean="0">
                <a:latin typeface="Arial Narrow" pitchFamily="34" charset="0"/>
              </a:rPr>
              <a:t>	- ak sú číselné osi na seba kolmé  </a:t>
            </a:r>
            <a:r>
              <a:rPr lang="sk-SK" dirty="0" smtClean="0">
                <a:latin typeface="Calibri"/>
              </a:rPr>
              <a:t>→  </a:t>
            </a:r>
            <a:r>
              <a:rPr lang="sk-SK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ortogonálna</a:t>
            </a:r>
            <a:r>
              <a:rPr lang="sk-SK" dirty="0" smtClean="0">
                <a:latin typeface="Arial Narrow" pitchFamily="34" charset="0"/>
              </a:rPr>
              <a:t> súradnicová sústava</a:t>
            </a:r>
          </a:p>
          <a:p>
            <a:r>
              <a:rPr lang="sk-SK" dirty="0" smtClean="0">
                <a:latin typeface="Arial Narrow" pitchFamily="34" charset="0"/>
              </a:rPr>
              <a:t>	</a:t>
            </a:r>
            <a:endParaRPr lang="sk-SK" dirty="0">
              <a:latin typeface="Arial Narrow" pitchFamily="34" charset="0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(pravouhlá,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2" name="Picture 2" descr="http://media.techtarget.com/WhatIs/images/car-coor.gif"/>
          <p:cNvPicPr>
            <a:picLocks noChangeAspect="1" noChangeArrowheads="1"/>
          </p:cNvPicPr>
          <p:nvPr/>
        </p:nvPicPr>
        <p:blipFill rotWithShape="1">
          <a:blip r:embed="rId2" cstate="print"/>
          <a:srcRect r="52727"/>
          <a:stretch/>
        </p:blipFill>
        <p:spPr bwMode="auto">
          <a:xfrm>
            <a:off x="4139952" y="2276872"/>
            <a:ext cx="1872208" cy="1879531"/>
          </a:xfrm>
          <a:prstGeom prst="rect">
            <a:avLst/>
          </a:prstGeom>
          <a:noFill/>
        </p:spPr>
      </p:pic>
      <p:pic>
        <p:nvPicPr>
          <p:cNvPr id="56324" name="Picture 4" descr="https://encyklopediapoznania.sk/data/matematika/ciselna_os.png"/>
          <p:cNvPicPr>
            <a:picLocks noChangeAspect="1" noChangeArrowheads="1"/>
          </p:cNvPicPr>
          <p:nvPr/>
        </p:nvPicPr>
        <p:blipFill>
          <a:blip r:embed="rId3" cstate="print"/>
          <a:srcRect b="40000"/>
          <a:stretch>
            <a:fillRect/>
          </a:stretch>
        </p:blipFill>
        <p:spPr bwMode="auto">
          <a:xfrm>
            <a:off x="683568" y="3212976"/>
            <a:ext cx="273679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6" y="4581128"/>
            <a:ext cx="8280920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Súradnicová sústava - priestor:</a:t>
            </a:r>
          </a:p>
          <a:p>
            <a:endParaRPr lang="sk-SK" sz="1050" dirty="0" smtClean="0">
              <a:latin typeface="Arial Narrow" pitchFamily="34" charset="0"/>
            </a:endParaRPr>
          </a:p>
          <a:p>
            <a:r>
              <a:rPr lang="sk-SK" dirty="0" smtClean="0">
                <a:latin typeface="Arial Narrow" pitchFamily="34" charset="0"/>
              </a:rPr>
              <a:t>	jednorozmerný = číselná os (0, x)</a:t>
            </a:r>
          </a:p>
          <a:p>
            <a:r>
              <a:rPr lang="sk-SK" dirty="0" smtClean="0">
                <a:latin typeface="Arial Narrow" pitchFamily="34" charset="0"/>
              </a:rPr>
              <a:t>	dvojrozmerný = rovina (0, x, y)</a:t>
            </a:r>
          </a:p>
          <a:p>
            <a:r>
              <a:rPr lang="sk-SK" dirty="0" smtClean="0">
                <a:latin typeface="Arial Narrow" pitchFamily="34" charset="0"/>
              </a:rPr>
              <a:t>	- ak sú číselné osi na seba kolmé  </a:t>
            </a:r>
            <a:r>
              <a:rPr lang="sk-SK" dirty="0" smtClean="0">
                <a:latin typeface="Calibri"/>
              </a:rPr>
              <a:t>→  </a:t>
            </a:r>
            <a:r>
              <a:rPr lang="sk-SK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ortogonálna</a:t>
            </a:r>
            <a:r>
              <a:rPr lang="sk-SK" dirty="0" smtClean="0">
                <a:latin typeface="Arial Narrow" pitchFamily="34" charset="0"/>
              </a:rPr>
              <a:t> súradnicová sústava</a:t>
            </a:r>
          </a:p>
          <a:p>
            <a:r>
              <a:rPr lang="sk-SK" dirty="0" smtClean="0">
                <a:latin typeface="Arial Narrow" pitchFamily="34" charset="0"/>
              </a:rPr>
              <a:t>	- ak majú číselné osi rovnakú mierku </a:t>
            </a:r>
            <a:r>
              <a:rPr lang="sk-SK" dirty="0" smtClean="0">
                <a:latin typeface="Calibri"/>
              </a:rPr>
              <a:t>→ 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ortonormálna</a:t>
            </a:r>
            <a:r>
              <a:rPr lang="sk-SK" dirty="0" smtClean="0">
                <a:latin typeface="Arial Narrow" pitchFamily="34" charset="0"/>
              </a:rPr>
              <a:t> súradnicová sústava</a:t>
            </a:r>
            <a:endParaRPr lang="sk-SK" dirty="0">
              <a:latin typeface="Arial Narrow" pitchFamily="34" charset="0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(pravouhlá,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2" name="Picture 2" descr="http://media.techtarget.com/WhatIs/images/car-coor.gif"/>
          <p:cNvPicPr>
            <a:picLocks noChangeAspect="1" noChangeArrowheads="1"/>
          </p:cNvPicPr>
          <p:nvPr/>
        </p:nvPicPr>
        <p:blipFill rotWithShape="1">
          <a:blip r:embed="rId2" cstate="print"/>
          <a:srcRect r="50909"/>
          <a:stretch/>
        </p:blipFill>
        <p:spPr bwMode="auto">
          <a:xfrm>
            <a:off x="4139952" y="2276872"/>
            <a:ext cx="1944216" cy="1879531"/>
          </a:xfrm>
          <a:prstGeom prst="rect">
            <a:avLst/>
          </a:prstGeom>
          <a:noFill/>
        </p:spPr>
      </p:pic>
      <p:pic>
        <p:nvPicPr>
          <p:cNvPr id="56324" name="Picture 4" descr="https://encyklopediapoznania.sk/data/matematika/ciselna_os.png"/>
          <p:cNvPicPr>
            <a:picLocks noChangeAspect="1" noChangeArrowheads="1"/>
          </p:cNvPicPr>
          <p:nvPr/>
        </p:nvPicPr>
        <p:blipFill>
          <a:blip r:embed="rId3" cstate="print"/>
          <a:srcRect b="40000"/>
          <a:stretch>
            <a:fillRect/>
          </a:stretch>
        </p:blipFill>
        <p:spPr bwMode="auto">
          <a:xfrm>
            <a:off x="683568" y="3212976"/>
            <a:ext cx="273679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Priamka   0x   </a:t>
            </a:r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53945" t="50700" r="5356" b="33489"/>
          <a:stretch>
            <a:fillRect/>
          </a:stretch>
        </p:blipFill>
        <p:spPr bwMode="auto">
          <a:xfrm>
            <a:off x="467544" y="3068960"/>
            <a:ext cx="810303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6732240" y="105273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X [x]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Priamka   0x   </a:t>
            </a:r>
            <a:endParaRPr lang="sk-SK" dirty="0"/>
          </a:p>
        </p:txBody>
      </p:sp>
      <p:pic>
        <p:nvPicPr>
          <p:cNvPr id="53250" name="Picture 2" descr="The number 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143750" cy="47625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53945" t="50700" r="5356" b="33489"/>
          <a:stretch>
            <a:fillRect/>
          </a:stretch>
        </p:blipFill>
        <p:spPr bwMode="auto">
          <a:xfrm>
            <a:off x="467544" y="3068960"/>
            <a:ext cx="810303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6732240" y="105273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X [x]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955</TotalTime>
  <Words>138</Words>
  <Application>Microsoft Office PowerPoint</Application>
  <PresentationFormat>Prezentácia na obrazovke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Narrow</vt:lpstr>
      <vt:lpstr>Bohemian typewriter</vt:lpstr>
      <vt:lpstr>Calibri</vt:lpstr>
      <vt:lpstr>Georgia</vt:lpstr>
      <vt:lpstr>Trebuchet MS</vt:lpstr>
      <vt:lpstr>Wingdings 2</vt:lpstr>
      <vt:lpstr>Mestský</vt:lpstr>
      <vt:lpstr>FUNKCIE A GRAFY </vt:lpstr>
      <vt:lpstr>Karteziánska sústava súradníc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Priamka   0x   </vt:lpstr>
      <vt:lpstr>Priamka   0x   </vt:lpstr>
      <vt:lpstr>Priamka   0x   </vt:lpstr>
      <vt:lpstr>  Rovina   0xy</vt:lpstr>
      <vt:lpstr>  Rovina   0xy</vt:lpstr>
      <vt:lpstr>  Rovina   0xy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</dc:creator>
  <cp:lastModifiedBy>Dušan Andraško</cp:lastModifiedBy>
  <cp:revision>107</cp:revision>
  <dcterms:created xsi:type="dcterms:W3CDTF">2015-11-04T16:10:01Z</dcterms:created>
  <dcterms:modified xsi:type="dcterms:W3CDTF">2021-04-08T03:54:26Z</dcterms:modified>
</cp:coreProperties>
</file>