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0" r:id="rId3"/>
    <p:sldId id="261" r:id="rId4"/>
    <p:sldId id="262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99CCFF"/>
    <a:srgbClr val="CC99FF"/>
    <a:srgbClr val="14F8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1E05-DC79-4715-BEAB-09ABABF74129}" type="datetimeFigureOut">
              <a:rPr lang="sk-SK" smtClean="0"/>
              <a:t>10. 4. 2021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AFE-B9CA-461C-B183-A099E0218E3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644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1E05-DC79-4715-BEAB-09ABABF74129}" type="datetimeFigureOut">
              <a:rPr lang="sk-SK" smtClean="0"/>
              <a:t>10. 4. 2021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AFE-B9CA-461C-B183-A099E0218E3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3430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1E05-DC79-4715-BEAB-09ABABF74129}" type="datetimeFigureOut">
              <a:rPr lang="sk-SK" smtClean="0"/>
              <a:t>10. 4. 2021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AFE-B9CA-461C-B183-A099E0218E3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4021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1E05-DC79-4715-BEAB-09ABABF74129}" type="datetimeFigureOut">
              <a:rPr lang="sk-SK" smtClean="0"/>
              <a:t>10. 4. 2021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AFE-B9CA-461C-B183-A099E0218E3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969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1E05-DC79-4715-BEAB-09ABABF74129}" type="datetimeFigureOut">
              <a:rPr lang="sk-SK" smtClean="0"/>
              <a:t>10. 4. 2021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AFE-B9CA-461C-B183-A099E0218E3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049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1E05-DC79-4715-BEAB-09ABABF74129}" type="datetimeFigureOut">
              <a:rPr lang="sk-SK" smtClean="0"/>
              <a:t>10. 4. 2021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AFE-B9CA-461C-B183-A099E0218E3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0347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1E05-DC79-4715-BEAB-09ABABF74129}" type="datetimeFigureOut">
              <a:rPr lang="sk-SK" smtClean="0"/>
              <a:t>10. 4. 2021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AFE-B9CA-461C-B183-A099E0218E3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843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1E05-DC79-4715-BEAB-09ABABF74129}" type="datetimeFigureOut">
              <a:rPr lang="sk-SK" smtClean="0"/>
              <a:t>10. 4. 2021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AFE-B9CA-461C-B183-A099E0218E3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829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1E05-DC79-4715-BEAB-09ABABF74129}" type="datetimeFigureOut">
              <a:rPr lang="sk-SK" smtClean="0"/>
              <a:t>10. 4. 2021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AFE-B9CA-461C-B183-A099E0218E3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772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1E05-DC79-4715-BEAB-09ABABF74129}" type="datetimeFigureOut">
              <a:rPr lang="sk-SK" smtClean="0"/>
              <a:t>10. 4. 2021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AFE-B9CA-461C-B183-A099E0218E3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2882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1E05-DC79-4715-BEAB-09ABABF74129}" type="datetimeFigureOut">
              <a:rPr lang="sk-SK" smtClean="0"/>
              <a:t>10. 4. 2021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AFE-B9CA-461C-B183-A099E0218E3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8597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1E05-DC79-4715-BEAB-09ABABF74129}" type="datetimeFigureOut">
              <a:rPr lang="sk-SK" smtClean="0"/>
              <a:t>10. 4. 2021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2AAFE-B9CA-461C-B183-A099E0218E3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385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0232" y="0"/>
            <a:ext cx="248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Mgr. Gabriela Zbojeková</a:t>
            </a:r>
            <a:endParaRPr lang="sk-SK" dirty="0"/>
          </a:p>
        </p:txBody>
      </p:sp>
      <p:pic>
        <p:nvPicPr>
          <p:cNvPr id="1026" name="Picture 2" descr="http://math2.uncc.edu/%7Ebjwichno/spring2010/math1121/Lecture_Notes/unit_1/Images/coordsy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258" y="3974645"/>
            <a:ext cx="4160052" cy="285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189517" y="478025"/>
            <a:ext cx="570076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28575" cmpd="sng">
                  <a:solidFill>
                    <a:sysClr val="windowText" lastClr="000000"/>
                  </a:solidFill>
                  <a:prstDash val="solid"/>
                </a:ln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Karteziánska SS </a:t>
            </a:r>
            <a:r>
              <a:rPr lang="sk-SK" sz="5400" b="1" dirty="0">
                <a:ln w="28575" cmpd="sng">
                  <a:solidFill>
                    <a:sysClr val="windowText" lastClr="000000"/>
                  </a:solidFill>
                  <a:prstDash val="solid"/>
                </a:ln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sk-SK" sz="5400" b="1" dirty="0" smtClean="0">
                <a:ln w="28575" cmpd="sng">
                  <a:solidFill>
                    <a:sysClr val="windowText" lastClr="000000"/>
                  </a:solidFill>
                  <a:prstDash val="solid"/>
                </a:ln>
                <a:solidFill>
                  <a:srgbClr val="00B0F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rovine</a:t>
            </a:r>
            <a:endParaRPr lang="sk-SK" sz="5400" b="1" cap="none" spc="0" dirty="0">
              <a:ln w="28575" cmpd="sng">
                <a:solidFill>
                  <a:sysClr val="windowText" lastClr="000000"/>
                </a:solidFill>
                <a:prstDash val="solid"/>
              </a:ln>
              <a:solidFill>
                <a:srgbClr val="00B0F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2303161"/>
            <a:ext cx="81003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Karteziánska SS v </a:t>
            </a:r>
            <a:r>
              <a:rPr lang="sk-SK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rovine </a:t>
            </a:r>
            <a:r>
              <a:rPr lang="sk-SK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je sústava 2 priamok, ktoré sú: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sk-SK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ortogonálne</a:t>
            </a:r>
            <a:r>
              <a:rPr lang="sk-SK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(na seba kolmé)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sk-SK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rtonormálne</a:t>
            </a:r>
            <a:r>
              <a:rPr lang="sk-SK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(s rovnakými jednotkami).</a:t>
            </a:r>
            <a:endParaRPr lang="sk-SK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Tieto 2 priamky </a:t>
            </a:r>
          </a:p>
          <a:p>
            <a:r>
              <a:rPr lang="sk-SK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nazývame </a:t>
            </a:r>
          </a:p>
          <a:p>
            <a:r>
              <a:rPr lang="sk-SK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súradnicové </a:t>
            </a:r>
          </a:p>
          <a:p>
            <a:r>
              <a:rPr lang="sk-SK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osi.</a:t>
            </a:r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358060" y="5431821"/>
            <a:ext cx="40324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374284" y="4028750"/>
            <a:ext cx="0" cy="26668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17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88640"/>
            <a:ext cx="723275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  <a:p>
            <a:pPr algn="ctr"/>
            <a:r>
              <a:rPr lang="sk-SK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  <a:p>
            <a:pPr algn="ctr"/>
            <a:r>
              <a:rPr lang="sk-SK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</a:p>
          <a:p>
            <a:pPr algn="ctr"/>
            <a:r>
              <a:rPr lang="sk-SK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  <a:p>
            <a:pPr algn="ctr"/>
            <a:r>
              <a:rPr lang="sk-SK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  <a:p>
            <a:pPr algn="ctr"/>
            <a:r>
              <a:rPr lang="sk-SK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03648" y="163813"/>
            <a:ext cx="763284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Priesečník súradnicových osí nazývame </a:t>
            </a:r>
            <a:r>
              <a:rPr lang="sk-SK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začiatok súradnicovej sústavy.</a:t>
            </a:r>
          </a:p>
          <a:p>
            <a:endParaRPr lang="sk-SK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 sústave súradníc každému bodu priraďujeme 2 čísla – </a:t>
            </a:r>
            <a:r>
              <a:rPr lang="sk-SK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súradnice bodu.</a:t>
            </a:r>
          </a:p>
          <a:p>
            <a:endParaRPr lang="sk-SK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Súradnice bodu = </a:t>
            </a:r>
            <a:r>
              <a:rPr lang="sk-SK" sz="2800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usporiadaná dvojica čísel </a:t>
            </a:r>
            <a:r>
              <a:rPr lang="sk-SK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(zapisujeme v hranatých zátvorkách)</a:t>
            </a:r>
          </a:p>
          <a:p>
            <a:endParaRPr lang="sk-SK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Súradnicové osi delia </a:t>
            </a:r>
          </a:p>
          <a:p>
            <a:r>
              <a:rPr lang="sk-SK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rovinu na </a:t>
            </a:r>
            <a:r>
              <a:rPr lang="sk-SK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 kvadranty </a:t>
            </a:r>
          </a:p>
          <a:p>
            <a:r>
              <a:rPr lang="sk-SK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(číslujeme ich </a:t>
            </a:r>
          </a:p>
          <a:p>
            <a:r>
              <a:rPr lang="sk-SK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 protismere </a:t>
            </a:r>
          </a:p>
          <a:p>
            <a:r>
              <a:rPr lang="sk-SK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hodinových ručičiek)</a:t>
            </a:r>
          </a:p>
        </p:txBody>
      </p:sp>
      <p:pic>
        <p:nvPicPr>
          <p:cNvPr id="4098" name="Picture 2" descr="https://historyofmath.files.wordpress.com/2011/03/planes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327" y="3486018"/>
            <a:ext cx="3499098" cy="333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88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1795" y="62085"/>
            <a:ext cx="834074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1.Zapíš polohu bodov v rovine</a:t>
            </a:r>
            <a:endParaRPr lang="en-US" sz="4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9" t="5323" r="1997" b="4948"/>
          <a:stretch/>
        </p:blipFill>
        <p:spPr bwMode="auto">
          <a:xfrm>
            <a:off x="829821" y="921527"/>
            <a:ext cx="7744691" cy="5527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3347864" y="2132096"/>
            <a:ext cx="144016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al 5"/>
          <p:cNvSpPr/>
          <p:nvPr/>
        </p:nvSpPr>
        <p:spPr>
          <a:xfrm>
            <a:off x="6228184" y="2428496"/>
            <a:ext cx="144016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7524328" y="1772816"/>
            <a:ext cx="144016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al 7"/>
          <p:cNvSpPr/>
          <p:nvPr/>
        </p:nvSpPr>
        <p:spPr>
          <a:xfrm>
            <a:off x="2339752" y="3068960"/>
            <a:ext cx="144016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al 8"/>
          <p:cNvSpPr/>
          <p:nvPr/>
        </p:nvSpPr>
        <p:spPr>
          <a:xfrm>
            <a:off x="5580112" y="4653136"/>
            <a:ext cx="144016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al 9"/>
          <p:cNvSpPr/>
          <p:nvPr/>
        </p:nvSpPr>
        <p:spPr>
          <a:xfrm>
            <a:off x="2987824" y="4005064"/>
            <a:ext cx="144016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al 10"/>
          <p:cNvSpPr/>
          <p:nvPr/>
        </p:nvSpPr>
        <p:spPr>
          <a:xfrm>
            <a:off x="7508273" y="5661248"/>
            <a:ext cx="144016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val 11"/>
          <p:cNvSpPr/>
          <p:nvPr/>
        </p:nvSpPr>
        <p:spPr>
          <a:xfrm>
            <a:off x="1763688" y="4725136"/>
            <a:ext cx="144016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val 12"/>
          <p:cNvSpPr/>
          <p:nvPr/>
        </p:nvSpPr>
        <p:spPr>
          <a:xfrm>
            <a:off x="4283968" y="5013176"/>
            <a:ext cx="144016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val 13"/>
          <p:cNvSpPr/>
          <p:nvPr/>
        </p:nvSpPr>
        <p:spPr>
          <a:xfrm>
            <a:off x="4281767" y="2140496"/>
            <a:ext cx="144016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val 14"/>
          <p:cNvSpPr/>
          <p:nvPr/>
        </p:nvSpPr>
        <p:spPr>
          <a:xfrm>
            <a:off x="1403648" y="1832185"/>
            <a:ext cx="144016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val 15"/>
          <p:cNvSpPr/>
          <p:nvPr/>
        </p:nvSpPr>
        <p:spPr>
          <a:xfrm>
            <a:off x="7524328" y="4365104"/>
            <a:ext cx="144016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TextBox 17"/>
          <p:cNvSpPr txBox="1"/>
          <p:nvPr/>
        </p:nvSpPr>
        <p:spPr>
          <a:xfrm>
            <a:off x="1117397" y="1534853"/>
            <a:ext cx="56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 A</a:t>
            </a:r>
            <a:endParaRPr lang="sk-SK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126819" y="2777740"/>
            <a:ext cx="56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 B</a:t>
            </a:r>
            <a:endParaRPr lang="sk-SK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780749" y="4427804"/>
            <a:ext cx="56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 C</a:t>
            </a:r>
            <a:endParaRPr lang="sk-SK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056855" y="4139772"/>
            <a:ext cx="56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 D</a:t>
            </a:r>
            <a:endParaRPr lang="sk-SK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347864" y="1901183"/>
            <a:ext cx="56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 E</a:t>
            </a:r>
            <a:endParaRPr lang="sk-SK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068834" y="1871919"/>
            <a:ext cx="56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 F</a:t>
            </a:r>
            <a:endParaRPr lang="sk-SK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999027" y="4725136"/>
            <a:ext cx="56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 G</a:t>
            </a:r>
            <a:endParaRPr lang="sk-SK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943243" y="2155906"/>
            <a:ext cx="56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 H</a:t>
            </a:r>
            <a:endParaRPr lang="sk-SK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223332" y="1547484"/>
            <a:ext cx="56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 J</a:t>
            </a:r>
            <a:endParaRPr lang="sk-SK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187070" y="4427804"/>
            <a:ext cx="56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 M</a:t>
            </a:r>
            <a:endParaRPr lang="sk-SK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223332" y="4447957"/>
            <a:ext cx="56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 K</a:t>
            </a:r>
            <a:endParaRPr lang="sk-SK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223332" y="5432914"/>
            <a:ext cx="56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 T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71449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2286" y="62085"/>
            <a:ext cx="831977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2.Vyznač body podľa súradníc</a:t>
            </a:r>
            <a:endParaRPr lang="en-US" sz="4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5283" y="1052736"/>
            <a:ext cx="8493433" cy="483209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Vyznač v pravouhlej sústave súradníc tieto body:</a:t>
            </a:r>
          </a:p>
          <a:p>
            <a:endParaRPr lang="sk-SK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lphaLcParenR"/>
            </a:pPr>
            <a:r>
              <a:rPr lang="sk-SK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 = [</a:t>
            </a:r>
            <a:r>
              <a:rPr lang="sk-SK" sz="2800" i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sk-SK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,2],    B = [</a:t>
            </a:r>
            <a:r>
              <a:rPr lang="sk-SK" sz="2800" i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sk-SK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,4],  C = [</a:t>
            </a:r>
            <a:r>
              <a:rPr lang="sk-SK" sz="2800" i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sk-SK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,7],  D = [0,6]</a:t>
            </a:r>
          </a:p>
          <a:p>
            <a:pPr marL="514350" indent="-514350">
              <a:buAutoNum type="alphaLcParenR"/>
            </a:pPr>
            <a:endParaRPr lang="sk-SK" sz="28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Tx/>
              <a:buAutoNum type="alphaLcParenR"/>
            </a:pPr>
            <a:r>
              <a:rPr lang="sk-SK" sz="28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sk-SK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= [-3,2],  </a:t>
            </a:r>
            <a:r>
              <a:rPr lang="sk-SK" sz="2800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sk-SK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= [3,-1],  </a:t>
            </a:r>
            <a:r>
              <a:rPr lang="sk-SK" sz="28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sk-SK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= [-1,1],  </a:t>
            </a:r>
            <a:r>
              <a:rPr lang="sk-SK" sz="28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sk-SK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= [-2,-3]</a:t>
            </a:r>
          </a:p>
          <a:p>
            <a:pPr marL="514350" indent="-514350">
              <a:buFontTx/>
              <a:buAutoNum type="alphaLcParenR"/>
            </a:pPr>
            <a:endParaRPr lang="sk-SK" sz="28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Tx/>
              <a:buAutoNum type="alphaLcParenR"/>
            </a:pPr>
            <a:r>
              <a:rPr lang="sk-SK" sz="28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sk-SK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= [0,1],   F = [4,-4],  </a:t>
            </a:r>
            <a:r>
              <a:rPr lang="sk-SK" sz="2800" i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sk-SK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= [-4,5],  </a:t>
            </a:r>
            <a:r>
              <a:rPr lang="sk-SK" sz="2800" i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sk-SK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= [-5,1]</a:t>
            </a:r>
          </a:p>
          <a:p>
            <a:pPr marL="514350" indent="-514350">
              <a:buFontTx/>
              <a:buAutoNum type="alphaLcParenR"/>
            </a:pPr>
            <a:endParaRPr lang="sk-SK" sz="28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Tx/>
              <a:buAutoNum type="alphaLcParenR"/>
            </a:pPr>
            <a:r>
              <a:rPr lang="sk-SK" sz="28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sk-SK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= [1,-3],    Y = [-3,-2],  U = [5,-4],  V = [2,-6]</a:t>
            </a:r>
          </a:p>
          <a:p>
            <a:pPr marL="514350" indent="-514350">
              <a:buFontTx/>
              <a:buAutoNum type="alphaLcParenR"/>
            </a:pPr>
            <a:endParaRPr lang="sk-SK" sz="28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Tx/>
              <a:buAutoNum type="alphaLcParenR"/>
            </a:pPr>
            <a:r>
              <a:rPr lang="sk-SK" sz="28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sk-SK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= [2,-5],    S = [2,-1],  R = [0,6],  T = [-5,0]</a:t>
            </a:r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47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0423" y="62085"/>
            <a:ext cx="737894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8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3.Osovo súmerné útvary</a:t>
            </a:r>
            <a:endParaRPr lang="en-US" sz="48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493433" cy="5262979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marL="514350" indent="-514350">
              <a:buAutoNum type="alphaLcParenR"/>
            </a:pPr>
            <a:r>
              <a:rPr lang="sk-SK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Daný je bod A</a:t>
            </a:r>
            <a:r>
              <a:rPr lang="sk-SK" sz="2800" i="1" dirty="0">
                <a:latin typeface="Arial" panose="020B0604020202020204" pitchFamily="34" charset="0"/>
                <a:cs typeface="Arial" panose="020B0604020202020204" pitchFamily="34" charset="0"/>
              </a:rPr>
              <a:t>= [</a:t>
            </a:r>
            <a:r>
              <a:rPr lang="sk-SK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3,5]. Napíš súradnice bodu, ktorý je s ním súmerný podľa osi x.</a:t>
            </a:r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lphaLcParenR"/>
            </a:pPr>
            <a:endParaRPr lang="sk-SK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lphaLcParenR"/>
            </a:pPr>
            <a:r>
              <a:rPr lang="sk-SK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Daný 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je bod </a:t>
            </a:r>
            <a:r>
              <a:rPr lang="sk-SK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sk-SK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= [4,1</a:t>
            </a:r>
            <a:r>
              <a:rPr lang="sk-SK" sz="2800" i="1" dirty="0">
                <a:latin typeface="Arial" panose="020B0604020202020204" pitchFamily="34" charset="0"/>
                <a:cs typeface="Arial" panose="020B0604020202020204" pitchFamily="34" charset="0"/>
              </a:rPr>
              <a:t>]. Napíš súradnice bodu, ktorý je s ním súmerný podľa osi </a:t>
            </a:r>
            <a:r>
              <a:rPr lang="sk-SK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y. </a:t>
            </a:r>
          </a:p>
          <a:p>
            <a:pPr marL="514350" indent="-514350">
              <a:buAutoNum type="alphaLcParenR"/>
            </a:pPr>
            <a:endParaRPr lang="sk-SK" sz="28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Tx/>
              <a:buAutoNum type="alphaLcParenR"/>
            </a:pPr>
            <a:r>
              <a:rPr lang="sk-SK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Dané sú body F </a:t>
            </a:r>
            <a:r>
              <a:rPr lang="sk-SK" sz="2800" i="1" dirty="0">
                <a:latin typeface="Arial" panose="020B0604020202020204" pitchFamily="34" charset="0"/>
                <a:cs typeface="Arial" panose="020B0604020202020204" pitchFamily="34" charset="0"/>
              </a:rPr>
              <a:t>= [0,1], </a:t>
            </a:r>
            <a:r>
              <a:rPr lang="sk-SK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 </a:t>
            </a:r>
            <a:r>
              <a:rPr lang="sk-SK" sz="2800" i="1" dirty="0">
                <a:latin typeface="Arial" panose="020B0604020202020204" pitchFamily="34" charset="0"/>
                <a:cs typeface="Arial" panose="020B0604020202020204" pitchFamily="34" charset="0"/>
              </a:rPr>
              <a:t>= [4</a:t>
            </a:r>
            <a:r>
              <a:rPr lang="sk-SK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,-3],  H </a:t>
            </a:r>
            <a:r>
              <a:rPr lang="sk-SK" sz="2800" i="1" dirty="0">
                <a:latin typeface="Arial" panose="020B0604020202020204" pitchFamily="34" charset="0"/>
                <a:cs typeface="Arial" panose="020B0604020202020204" pitchFamily="34" charset="0"/>
              </a:rPr>
              <a:t>= [-4,5</a:t>
            </a:r>
            <a:r>
              <a:rPr lang="sk-SK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]. Napíš súradnice bodov, ktoré sú s nimi osovo súmerné:</a:t>
            </a:r>
          </a:p>
          <a:p>
            <a:r>
              <a:rPr lang="sk-SK" sz="28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sk-SK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- podľa osi x</a:t>
            </a:r>
          </a:p>
          <a:p>
            <a:r>
              <a:rPr lang="sk-SK" sz="28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sk-SK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- podľa osi y</a:t>
            </a:r>
            <a:endParaRPr lang="sk-SK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lphaLcParenR"/>
            </a:pPr>
            <a:endParaRPr lang="sk-SK" sz="28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2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196603"/>
            <a:ext cx="830227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8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Stredovo súmerné útvary</a:t>
            </a:r>
            <a:endParaRPr lang="en-US" sz="48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493433" cy="3108543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marL="514350" indent="-514350">
              <a:buAutoNum type="alphaLcParenR"/>
            </a:pPr>
            <a:r>
              <a:rPr lang="sk-SK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Daný je bod A</a:t>
            </a:r>
            <a:r>
              <a:rPr lang="sk-SK" sz="2800" i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sk-SK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[5,4]. Napíš súradnice bodu, ktorý je s ním stredovo súmerný podľa začiatku súradnicovej sústavy.</a:t>
            </a:r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lphaLcParenR"/>
            </a:pPr>
            <a:endParaRPr lang="sk-SK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lphaLcParenR"/>
            </a:pPr>
            <a:r>
              <a:rPr lang="sk-SK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Daný 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je bod </a:t>
            </a:r>
            <a:r>
              <a:rPr lang="sk-SK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sk-SK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= [-3,4]. </a:t>
            </a:r>
            <a:r>
              <a:rPr lang="sk-SK" sz="2800" i="1" dirty="0">
                <a:latin typeface="Arial" panose="020B0604020202020204" pitchFamily="34" charset="0"/>
                <a:cs typeface="Arial" panose="020B0604020202020204" pitchFamily="34" charset="0"/>
              </a:rPr>
              <a:t>Napíš súradnice bodu, ktorý je s ním </a:t>
            </a:r>
            <a:r>
              <a:rPr lang="sk-SK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stredovo súmerný </a:t>
            </a:r>
            <a:r>
              <a:rPr lang="sk-SK" sz="2800" i="1" dirty="0">
                <a:latin typeface="Arial" panose="020B0604020202020204" pitchFamily="34" charset="0"/>
                <a:cs typeface="Arial" panose="020B0604020202020204" pitchFamily="34" charset="0"/>
              </a:rPr>
              <a:t>podľa </a:t>
            </a:r>
            <a:r>
              <a:rPr lang="sk-SK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bodu            S= [1,4]. </a:t>
            </a:r>
          </a:p>
        </p:txBody>
      </p:sp>
    </p:spTree>
    <p:extLst>
      <p:ext uri="{BB962C8B-B14F-4D97-AF65-F5344CB8AC3E}">
        <p14:creationId xmlns:p14="http://schemas.microsoft.com/office/powerpoint/2010/main" val="326180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16632"/>
            <a:ext cx="861325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8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Doplnenie súradníc bodov</a:t>
            </a:r>
            <a:endParaRPr lang="en-US" sz="48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493433" cy="353943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marL="514350" indent="-514350">
              <a:buAutoNum type="alphaLcParenR"/>
            </a:pPr>
            <a:r>
              <a:rPr lang="sk-SK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Dané sú body A</a:t>
            </a:r>
            <a:r>
              <a:rPr lang="sk-SK" sz="2800" i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sk-SK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[-2,3],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r>
              <a:rPr lang="sk-SK" sz="2800" i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sk-SK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[1,3]. Napíš súradnice ďalších dvoch bodov tak, aby tieto body spolu tvorili vrcholy štvorca.</a:t>
            </a:r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lphaLcParenR"/>
            </a:pPr>
            <a:endParaRPr lang="sk-SK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lphaLcParenR"/>
            </a:pP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Dané sú body </a:t>
            </a:r>
            <a:r>
              <a:rPr lang="sk-SK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sk-SK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= [-5,-2],</a:t>
            </a:r>
            <a:r>
              <a:rPr lang="sk-SK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sk-SK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= [-1,4]. </a:t>
            </a:r>
            <a:r>
              <a:rPr lang="sk-SK" sz="2800" i="1" dirty="0">
                <a:latin typeface="Arial" panose="020B0604020202020204" pitchFamily="34" charset="0"/>
                <a:cs typeface="Arial" panose="020B0604020202020204" pitchFamily="34" charset="0"/>
              </a:rPr>
              <a:t>Napíš súradnice ďalších dvoch bodov tak, aby tieto body spolu tvorili vrcholy </a:t>
            </a:r>
            <a:r>
              <a:rPr lang="sk-SK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obdĺžnika. Uveď dve riešenia.</a:t>
            </a:r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mathsisfun.com/data/images/coords-4-quadrant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4606586"/>
            <a:ext cx="3064322" cy="228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35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453</Words>
  <Application>Microsoft Office PowerPoint</Application>
  <PresentationFormat>Prezentácia na obrazovke (4:3)</PresentationFormat>
  <Paragraphs>68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lenovo_ntb</dc:creator>
  <cp:lastModifiedBy>Dušan Andraško</cp:lastModifiedBy>
  <cp:revision>24</cp:revision>
  <dcterms:created xsi:type="dcterms:W3CDTF">2015-05-11T12:43:36Z</dcterms:created>
  <dcterms:modified xsi:type="dcterms:W3CDTF">2021-04-10T09:44:58Z</dcterms:modified>
</cp:coreProperties>
</file>