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62" r:id="rId3"/>
    <p:sldId id="267" r:id="rId4"/>
    <p:sldId id="270" r:id="rId5"/>
    <p:sldId id="268" r:id="rId6"/>
    <p:sldId id="274" r:id="rId7"/>
    <p:sldId id="271" r:id="rId8"/>
    <p:sldId id="273" r:id="rId9"/>
    <p:sldId id="275" r:id="rId10"/>
    <p:sldId id="272" r:id="rId11"/>
    <p:sldId id="277" r:id="rId12"/>
    <p:sldId id="278" r:id="rId13"/>
    <p:sldId id="276" r:id="rId14"/>
    <p:sldId id="264" r:id="rId15"/>
    <p:sldId id="280" r:id="rId16"/>
    <p:sldId id="281" r:id="rId17"/>
    <p:sldId id="284" r:id="rId18"/>
    <p:sldId id="285" r:id="rId19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99"/>
    <a:srgbClr val="CC0000"/>
    <a:srgbClr val="00FFFF"/>
    <a:srgbClr val="0000FF"/>
    <a:srgbClr val="00CC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28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1C89BDF8-01B1-4836-9B57-9663E7B990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sk-SK" altLang="en-US" noProof="0"/>
              <a:t>Kliknite sem a upravte štýl predlohy nadpisov.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99BC1243-AF94-467E-B7FB-279102419B2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sk-SK" altLang="en-US" noProof="0"/>
              <a:t>Kliknite sem a upravte štýl predlohy podnadpisov.</a:t>
            </a:r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AEC27C3F-EC4A-4E12-A854-E29E04DB3F8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C58637CD-76CA-4235-9B6A-2CB02688B982}" type="datetimeFigureOut">
              <a:rPr lang="sk-SK" altLang="sk-SK"/>
              <a:pPr/>
              <a:t>28. 5. 2021</a:t>
            </a:fld>
            <a:endParaRPr lang="sk-SK" altLang="en-US"/>
          </a:p>
        </p:txBody>
      </p:sp>
      <p:sp>
        <p:nvSpPr>
          <p:cNvPr id="82949" name="Rectangle 5">
            <a:extLst>
              <a:ext uri="{FF2B5EF4-FFF2-40B4-BE49-F238E27FC236}">
                <a16:creationId xmlns:a16="http://schemas.microsoft.com/office/drawing/2014/main" id="{2B1715C2-088C-4E27-B247-617395369F1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82950" name="Rectangle 6">
            <a:extLst>
              <a:ext uri="{FF2B5EF4-FFF2-40B4-BE49-F238E27FC236}">
                <a16:creationId xmlns:a16="http://schemas.microsoft.com/office/drawing/2014/main" id="{56A66F2F-5AF3-4C05-AA19-FE6A59B9CEB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1B41594-CA89-4D7B-8F6D-4777DA1DAB6D}" type="slidenum">
              <a:rPr lang="sk-SK" altLang="en-US"/>
              <a:pPr/>
              <a:t>‹#›</a:t>
            </a:fld>
            <a:endParaRPr lang="sk-SK" altLang="en-US"/>
          </a:p>
        </p:txBody>
      </p:sp>
      <p:sp>
        <p:nvSpPr>
          <p:cNvPr id="82951" name="Freeform 7">
            <a:extLst>
              <a:ext uri="{FF2B5EF4-FFF2-40B4-BE49-F238E27FC236}">
                <a16:creationId xmlns:a16="http://schemas.microsoft.com/office/drawing/2014/main" id="{53D1470D-2F2A-42F6-907F-29A64BD6B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82952" name="Line 8">
            <a:extLst>
              <a:ext uri="{FF2B5EF4-FFF2-40B4-BE49-F238E27FC236}">
                <a16:creationId xmlns:a16="http://schemas.microsoft.com/office/drawing/2014/main" id="{57CC844D-4939-4C63-B79B-7494411DB8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397993-A0ED-4107-B431-47CFE071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4051220F-52A1-43CA-92AB-8D35B6D99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BE836EB-7A78-4B11-A8A5-45013090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305358-79FA-4164-94BF-21E50F3A2E55}" type="datetimeFigureOut">
              <a:rPr lang="sk-SK" altLang="sk-SK"/>
              <a:pPr/>
              <a:t>28. 5. 2021</a:t>
            </a:fld>
            <a:endParaRPr lang="sk-SK" alt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F0ECBE9-2DDE-4F4D-9ABE-FE235A88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AB7A8D7-B5E0-46B7-A638-B9110C1A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E4E45-360F-4CFE-ADF3-9C709FB1BCC8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51268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8B09A9C7-9D3A-4B91-9393-6BF7E536B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ED146868-F05E-4EF7-B556-E7CB1FC96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3214AB3-BBA6-4C22-AB7C-27899084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FB0B6B-34B7-4855-9929-F5028EDBC013}" type="datetimeFigureOut">
              <a:rPr lang="sk-SK" altLang="sk-SK"/>
              <a:pPr/>
              <a:t>28. 5. 2021</a:t>
            </a:fld>
            <a:endParaRPr lang="sk-SK" alt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9A8987C-565B-454D-8E7D-F71E2337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64C5BD1-94E7-4995-B15E-FA7484EA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092A2-997D-43E1-A70F-A6ED13CBA45F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73458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C73797-E712-4F9E-8592-020F5781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17D7478-6ABB-4833-A889-6036505AF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AAE9B15-38DF-44FD-90BD-7CD614B6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102758-2EA6-48A7-9B17-D7BCFF487FE2}" type="datetimeFigureOut">
              <a:rPr lang="sk-SK" altLang="sk-SK"/>
              <a:pPr/>
              <a:t>28. 5. 2021</a:t>
            </a:fld>
            <a:endParaRPr lang="sk-SK" alt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FFC2B70-E8B8-475D-A345-A4ADAD2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05581F4-4328-4502-A7BC-F7FD978A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8C401D-CF31-42A5-9A74-48A08F76D4E9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81146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8D9F7F-7107-4E74-A3B9-43FF62ECF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75BE112D-E3D8-4140-BCA8-622B91AC3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243FDDD-E479-442A-B014-7A3682F6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C35E05-9701-4CA1-9C3F-F1D56B7C2EC5}" type="datetimeFigureOut">
              <a:rPr lang="sk-SK" altLang="sk-SK"/>
              <a:pPr/>
              <a:t>28. 5. 2021</a:t>
            </a:fld>
            <a:endParaRPr lang="sk-SK" alt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AD6F310-4621-47AE-9E80-CF97FB76D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AEB143D-3073-4FCF-8551-BC945C06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9859F-8F89-4503-9401-BCDBBE38F6A2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68473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A0742C-29DF-4F45-913A-38375D6A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EB3B106-5E67-41D1-9C27-7CB524721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6BC7E314-806C-44A5-80BA-969E936DA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3014FB6-9E4F-406F-8190-00D722EA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34CEE4-2730-46BC-95FC-AB7055B339CB}" type="datetimeFigureOut">
              <a:rPr lang="sk-SK" altLang="sk-SK"/>
              <a:pPr/>
              <a:t>28. 5. 2021</a:t>
            </a:fld>
            <a:endParaRPr lang="sk-SK" alt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B56F411-85E0-44DE-9866-7886A6E9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9641A85-F67D-46F2-A0AA-2FECDF06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B88EB-AEC4-4BC5-B8D2-9F51055B7B8F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98776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A171A9-439D-4594-A07E-F6C72F22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FFA6B169-23EB-42A8-B12D-6FCCF9084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421DD6A-36ED-4AD8-82B9-80C05DCE0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81118EA2-A8AA-45FC-9262-B2F603B18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9FADB9AB-07F4-49E2-956F-250CD7F33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37E37D9C-E061-42C8-9B82-3D20D16B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E42234-BF76-4E39-8F25-BCB5BFB1785E}" type="datetimeFigureOut">
              <a:rPr lang="sk-SK" altLang="sk-SK"/>
              <a:pPr/>
              <a:t>28. 5. 2021</a:t>
            </a:fld>
            <a:endParaRPr lang="sk-SK" altLang="en-US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7011002C-8FE8-4B67-9203-86763898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8F77E3C0-DB17-495D-845F-4037C265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E20AA6-91BD-411E-9E62-CE86A7E18ED7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10430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91A84B-3DC4-4FF2-89B8-01E0B6A9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D796D008-CD48-4607-8034-85431092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00067F-4A05-4723-9D2D-E45E5E1FD316}" type="datetimeFigureOut">
              <a:rPr lang="sk-SK" altLang="sk-SK"/>
              <a:pPr/>
              <a:t>28. 5. 2021</a:t>
            </a:fld>
            <a:endParaRPr lang="sk-SK" altLang="en-US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957F232-D0BA-48AA-AF8D-9D5E0F07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55D8E9FF-12AE-4F09-91A3-08C853CA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CCCFD-5084-4E00-89BA-AB60F31E4350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56820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6255943-A207-4F92-BCBA-D031FC45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96B7BA-1790-4310-9CD5-27E53590EE17}" type="datetimeFigureOut">
              <a:rPr lang="sk-SK" altLang="sk-SK"/>
              <a:pPr/>
              <a:t>28. 5. 2021</a:t>
            </a:fld>
            <a:endParaRPr lang="sk-SK" altLang="en-US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404F4AED-DBA7-4EAB-91B0-074D615D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AC4F59D6-9BF3-456C-A408-69F8CD57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7F5AE4-D0B4-488E-BCF9-3708CEFB7A2B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45427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BB0157-E921-496C-AF04-C48CFAD7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70445EE-AF12-47E7-937C-A61B78DA5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60992FD6-CFE9-41AC-9C68-400587768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F7221E8-9879-4ED9-9E34-41A5769E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6FD4C5-8C13-40B1-8BDA-E7725CDE360C}" type="datetimeFigureOut">
              <a:rPr lang="sk-SK" altLang="sk-SK"/>
              <a:pPr/>
              <a:t>28. 5. 2021</a:t>
            </a:fld>
            <a:endParaRPr lang="sk-SK" alt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E5A8C6D-AAD1-4C66-A3D8-2BDA20CC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63D839D-B1EC-4EDD-BDD4-45F9C23C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D5216-85EA-4CBB-A5F4-2A72D65D70D5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87165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0277E-CC6E-4618-BC62-E8F0B545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B8F4CF1C-FFC9-4F51-A12F-654A0EFB4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4F095896-5BDE-4ECA-9E5B-47FD446CE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4175D8F-3AD9-40C0-B876-A683C0D2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A46DF5-8563-4211-97E7-51E958E71A72}" type="datetimeFigureOut">
              <a:rPr lang="sk-SK" altLang="sk-SK"/>
              <a:pPr/>
              <a:t>28. 5. 2021</a:t>
            </a:fld>
            <a:endParaRPr lang="sk-SK" alt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57F33C5-19AB-42C0-852E-46ABA76B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B16882C-10D3-4F5D-A7A6-6649BB61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6C88E-5774-4D14-8B2D-5DC6F95FBD67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89733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A735C1B6-91A4-4FB4-AAB1-EACF729F8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en-US"/>
              <a:t>Kliknite sem a upravte štýl predlohy nadpisov.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9C9A43ED-2C75-430D-B960-315D334A0D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en-US"/>
              <a:t>Kliknite sem a upravte štýly predlohy textu.</a:t>
            </a:r>
          </a:p>
          <a:p>
            <a:pPr lvl="1"/>
            <a:r>
              <a:rPr lang="sk-SK" altLang="en-US"/>
              <a:t>Druhá úroveň</a:t>
            </a:r>
          </a:p>
          <a:p>
            <a:pPr lvl="2"/>
            <a:r>
              <a:rPr lang="sk-SK" altLang="en-US"/>
              <a:t>Tretia úroveň</a:t>
            </a:r>
          </a:p>
          <a:p>
            <a:pPr lvl="3"/>
            <a:r>
              <a:rPr lang="sk-SK" altLang="en-US"/>
              <a:t>Štvrtá úroveň</a:t>
            </a:r>
          </a:p>
          <a:p>
            <a:pPr lvl="4"/>
            <a:r>
              <a:rPr lang="sk-SK" altLang="en-US"/>
              <a:t>Piata úroveň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25B8DA7E-5210-4081-ABDA-6882891AA95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fld id="{5F6AFD4F-A2E5-4F69-B753-BAE9C73235CE}" type="datetimeFigureOut">
              <a:rPr lang="sk-SK" altLang="sk-SK"/>
              <a:pPr/>
              <a:t>28. 5. 2021</a:t>
            </a:fld>
            <a:endParaRPr lang="sk-SK" altLang="en-US"/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F94A6194-28E6-415B-AF29-0AB5F6CE032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sk-SK" altLang="en-US"/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0444A65A-9BA4-4B62-B3FE-C053B3281DC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5E611CC0-F14F-4CB6-9E2B-C4D569EE269F}" type="slidenum">
              <a:rPr lang="sk-SK" altLang="en-US"/>
              <a:pPr/>
              <a:t>‹#›</a:t>
            </a:fld>
            <a:endParaRPr lang="sk-SK" altLang="en-US"/>
          </a:p>
        </p:txBody>
      </p:sp>
      <p:sp>
        <p:nvSpPr>
          <p:cNvPr id="81927" name="Freeform 7">
            <a:extLst>
              <a:ext uri="{FF2B5EF4-FFF2-40B4-BE49-F238E27FC236}">
                <a16:creationId xmlns:a16="http://schemas.microsoft.com/office/drawing/2014/main" id="{11DE7EC7-B7C7-449E-9B73-167146082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81928" name="Line 8">
            <a:extLst>
              <a:ext uri="{FF2B5EF4-FFF2-40B4-BE49-F238E27FC236}">
                <a16:creationId xmlns:a16="http://schemas.microsoft.com/office/drawing/2014/main" id="{796F14B6-A0F8-4A1D-8FA3-CEF6DA4AE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hyperlink" Target="02-x2+c.ggb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hyperlink" Target="03-(x+b)2.ggb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adpis 1">
            <a:extLst>
              <a:ext uri="{FF2B5EF4-FFF2-40B4-BE49-F238E27FC236}">
                <a16:creationId xmlns:a16="http://schemas.microsoft.com/office/drawing/2014/main" id="{7B7F5B15-095F-43D5-80A3-5F0D8A3F3C6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4213" y="2133600"/>
            <a:ext cx="7772400" cy="2374900"/>
          </a:xfrm>
        </p:spPr>
        <p:txBody>
          <a:bodyPr anchor="ctr"/>
          <a:lstStyle/>
          <a:p>
            <a:pPr algn="ctr"/>
            <a:r>
              <a:rPr lang="sk-SK" altLang="sk-SK" sz="5000" b="1" dirty="0"/>
              <a:t>Graf kvadratickej </a:t>
            </a:r>
            <a:r>
              <a:rPr lang="sk-SK" altLang="sk-SK" sz="5000" b="1" dirty="0" smtClean="0"/>
              <a:t>funkcie pomocou úpravy do štvorca</a:t>
            </a:r>
            <a:endParaRPr lang="sk-SK" altLang="sk-SK" sz="5000" b="1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E0DB587-A6D7-43DF-9CA6-565956D7A45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3850" y="5445125"/>
            <a:ext cx="6400800" cy="70167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k-SK" altLang="sk-SK" sz="800" dirty="0"/>
              <a:t>Mgr. Martin Janček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k-SK" altLang="sk-SK" sz="800" dirty="0"/>
              <a:t>Gymnázium sv. Andreja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5ADAD4AA-B714-4A99-984E-3C2A888C451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 algn="ctr">
                  <a:lnSpc>
                    <a:spcPct val="90000"/>
                  </a:lnSpc>
                  <a:buNone/>
                </a:pPr>
                <a:r>
                  <a:rPr lang="sk-SK" altLang="sk-SK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ZHRNUTIE: Všetky tri parametre a, m, n</a:t>
                </a:r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altLang="sk-SK" sz="2800" b="1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altLang="sk-SK" sz="2800" b="1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d>
                            <m:dPr>
                              <m:ctrlPr>
                                <a:rPr lang="sk-SK" altLang="sk-SK" sz="2800" b="1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altLang="sk-SK" sz="2800" b="1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sk-SK" altLang="sk-SK" sz="2800" b="1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altLang="sk-SK" sz="2800" b="1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</m:d>
                        </m:e>
                        <m:sup>
                          <m:r>
                            <a:rPr lang="sk-SK" altLang="sk-SK" sz="2800" b="1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altLang="sk-SK" sz="2800" b="1" i="1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altLang="sk-SK" sz="2800" b="1" i="1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r>
                  <a:rPr lang="sk-SK" altLang="sk-SK" dirty="0"/>
                  <a:t>a: +                 -</a:t>
                </a:r>
              </a:p>
              <a:p>
                <a:pPr marL="344487" lvl="1" indent="0">
                  <a:lnSpc>
                    <a:spcPct val="90000"/>
                  </a:lnSpc>
                  <a:buNone/>
                </a:pPr>
                <a:r>
                  <a:rPr lang="sk-SK" altLang="sk-SK" dirty="0"/>
                  <a:t>                                                      </a:t>
                </a:r>
              </a:p>
              <a:p>
                <a:pPr marL="344487" lvl="1" indent="0">
                  <a:lnSpc>
                    <a:spcPct val="90000"/>
                  </a:lnSpc>
                  <a:buNone/>
                </a:pPr>
                <a:r>
                  <a:rPr lang="sk-SK" altLang="sk-SK" dirty="0"/>
                  <a:t>m: +              -                           n: </a:t>
                </a:r>
              </a:p>
            </p:txBody>
          </p:sp>
        </mc:Choice>
        <mc:Fallback xmlns=""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5ADAD4AA-B714-4A99-984E-3C2A888C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Nadpis 1">
            <a:extLst>
              <a:ext uri="{FF2B5EF4-FFF2-40B4-BE49-F238E27FC236}">
                <a16:creationId xmlns:a16="http://schemas.microsoft.com/office/drawing/2014/main" id="{14DCAFEB-597C-4F21-BD47-F559E749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139825"/>
          </a:xfrm>
          <a:ln/>
        </p:spPr>
        <p:txBody>
          <a:bodyPr/>
          <a:lstStyle/>
          <a:p>
            <a:pPr algn="ctr"/>
            <a:r>
              <a:rPr lang="sk-SK" altLang="sk-SK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Posun grafu kvadratickej funkcie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68D9C718-F7DA-4B1C-B3E8-EF7CE3C0D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395893"/>
            <a:ext cx="731830" cy="978247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BE3D4CFF-DBFE-4E7F-B6A9-C699E392E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3507146"/>
            <a:ext cx="731830" cy="899511"/>
          </a:xfrm>
          <a:prstGeom prst="rect">
            <a:avLst/>
          </a:prstGeom>
        </p:spPr>
      </p:pic>
      <p:sp>
        <p:nvSpPr>
          <p:cNvPr id="3" name="Šípka: obojsmerná vodorovná 2">
            <a:extLst>
              <a:ext uri="{FF2B5EF4-FFF2-40B4-BE49-F238E27FC236}">
                <a16:creationId xmlns:a16="http://schemas.microsoft.com/office/drawing/2014/main" id="{90B539D1-28EB-434C-88FF-2C6C3BF3C104}"/>
              </a:ext>
            </a:extLst>
          </p:cNvPr>
          <p:cNvSpPr/>
          <p:nvPr/>
        </p:nvSpPr>
        <p:spPr>
          <a:xfrm>
            <a:off x="1547664" y="4797152"/>
            <a:ext cx="1224136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: obojsmerná vodorovná 6">
            <a:extLst>
              <a:ext uri="{FF2B5EF4-FFF2-40B4-BE49-F238E27FC236}">
                <a16:creationId xmlns:a16="http://schemas.microsoft.com/office/drawing/2014/main" id="{088A4B65-3151-4CF6-A15D-BC6EC521B381}"/>
              </a:ext>
            </a:extLst>
          </p:cNvPr>
          <p:cNvSpPr/>
          <p:nvPr/>
        </p:nvSpPr>
        <p:spPr>
          <a:xfrm rot="16200000">
            <a:off x="5184068" y="4797152"/>
            <a:ext cx="1224136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74F54296-6656-4650-96CA-BB45EFA6D238}"/>
              </a:ext>
            </a:extLst>
          </p:cNvPr>
          <p:cNvSpPr txBox="1"/>
          <p:nvPr/>
        </p:nvSpPr>
        <p:spPr>
          <a:xfrm>
            <a:off x="5596201" y="3793695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altLang="sk-SK" sz="3200" dirty="0"/>
              <a:t>+</a:t>
            </a:r>
            <a:endParaRPr lang="sk-SK" sz="3200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10764C5B-1FAD-4FDE-8B80-412DFEFB8571}"/>
              </a:ext>
            </a:extLst>
          </p:cNvPr>
          <p:cNvSpPr txBox="1"/>
          <p:nvPr/>
        </p:nvSpPr>
        <p:spPr>
          <a:xfrm>
            <a:off x="5596201" y="5359849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altLang="sk-SK" sz="3200" dirty="0"/>
              <a:t>-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81724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23528" y="1196753"/>
                <a:ext cx="8229600" cy="720080"/>
              </a:xfrm>
            </p:spPr>
            <p:txBody>
              <a:bodyPr/>
              <a:lstStyle/>
              <a:p>
                <a:r>
                  <a:rPr lang="sk-SK" sz="3600" dirty="0"/>
                  <a:t>Príklad 3            </a:t>
                </a:r>
                <a14:m>
                  <m:oMath xmlns:m="http://schemas.openxmlformats.org/officeDocument/2006/math"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endParaRPr lang="sk-SK" sz="3600" dirty="0"/>
              </a:p>
            </p:txBody>
          </p:sp>
        </mc:Choice>
        <mc:Fallback xmlns="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3528" y="1196753"/>
                <a:ext cx="8229600" cy="720080"/>
              </a:xfrm>
              <a:blipFill>
                <a:blip r:embed="rId2"/>
                <a:stretch>
                  <a:fillRect l="-2222" t="-11864" b="-2203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Nadpis 1">
            <a:extLst>
              <a:ext uri="{FF2B5EF4-FFF2-40B4-BE49-F238E27FC236}">
                <a16:creationId xmlns:a16="http://schemas.microsoft.com/office/drawing/2014/main" id="{14DCAFEB-597C-4F21-BD47-F559E749FDC6}"/>
              </a:ext>
            </a:extLst>
          </p:cNvPr>
          <p:cNvSpPr txBox="1">
            <a:spLocks/>
          </p:cNvSpPr>
          <p:nvPr/>
        </p:nvSpPr>
        <p:spPr bwMode="auto">
          <a:xfrm>
            <a:off x="468313" y="333375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sk-SK" altLang="sk-SK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Úprava na štvorec</a:t>
            </a:r>
            <a:endParaRPr lang="sk-SK" altLang="sk-SK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23528" y="2132856"/>
                <a:ext cx="8229600" cy="7200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sk-S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k-SK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sk-S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+6</m:t>
                    </m:r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2.2</m:t>
                        </m:r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sk-SK" sz="2400" b="0" i="1" baseline="30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sz="2400" i="1" baseline="30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+6=</m:t>
                    </m:r>
                  </m:oMath>
                </a14:m>
                <a:r>
                  <a:rPr lang="sk-SK" sz="2400" dirty="0" smtClean="0">
                    <a:solidFill>
                      <a:schemeClr val="tx1"/>
                    </a:solidFill>
                  </a:rPr>
                  <a:t> </a:t>
                </a:r>
                <a:endParaRPr lang="sk-SK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2132856"/>
                <a:ext cx="8229600" cy="720080"/>
              </a:xfrm>
              <a:prstGeom prst="rect">
                <a:avLst/>
              </a:prstGeom>
              <a:blipFill>
                <a:blip r:embed="rId3"/>
                <a:stretch>
                  <a:fillRect l="-5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7432" y="2986600"/>
                <a:ext cx="8229600" cy="4320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𝑟𝑖𝑑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𝑎𝑏𝑦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𝑣𝑦h𝑜𝑣𝑜𝑣𝑎𝑙𝑜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𝑣𝑧𝑜𝑟𝑐𝑢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sk-S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sk-SK" sz="20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−2.</m:t>
                          </m:r>
                          <m:r>
                            <a:rPr lang="sk-S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sk-S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sk-S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sk-S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sk-SK" sz="20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sk-S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sk-SK" sz="20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sz="2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432" y="2986600"/>
                <a:ext cx="8229600" cy="432048"/>
              </a:xfrm>
              <a:prstGeom prst="rect">
                <a:avLst/>
              </a:prstGeom>
              <a:blipFill>
                <a:blip r:embed="rId4"/>
                <a:stretch>
                  <a:fillRect b="-70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Rovná spojovacia šípka 9"/>
          <p:cNvCxnSpPr/>
          <p:nvPr/>
        </p:nvCxnSpPr>
        <p:spPr>
          <a:xfrm flipV="1">
            <a:off x="2771800" y="2564904"/>
            <a:ext cx="2592288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521836" y="3428999"/>
                <a:ext cx="6120792" cy="7200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2.2</m:t>
                        </m:r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sk-SK" sz="2400" b="0" i="1" baseline="30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sk-SK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−4</m:t>
                    </m:r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+6=</m:t>
                    </m:r>
                    <m:sSup>
                      <m:sSupPr>
                        <m:ctrlP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sk-SK" sz="2400" dirty="0" smtClean="0">
                    <a:solidFill>
                      <a:schemeClr val="tx1"/>
                    </a:solidFill>
                  </a:rPr>
                  <a:t> </a:t>
                </a:r>
                <a:endParaRPr lang="sk-SK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1836" y="3428999"/>
                <a:ext cx="6120792" cy="720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dĺžnik 13"/>
              <p:cNvSpPr/>
              <p:nvPr/>
            </p:nvSpPr>
            <p:spPr>
              <a:xfrm>
                <a:off x="3308012" y="4827751"/>
                <a:ext cx="411215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sk-SK" sz="3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sk-SK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sk-SK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k-SK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sk-SK" sz="3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3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 sz="3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sk-SK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sk-SK" sz="36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endParaRPr lang="sk-SK" sz="3600" dirty="0"/>
              </a:p>
            </p:txBody>
          </p:sp>
        </mc:Choice>
        <mc:Fallback xmlns="">
          <p:sp>
            <p:nvSpPr>
              <p:cNvPr id="14" name="Obdĺžni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012" y="4827751"/>
                <a:ext cx="411215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8346" y="4272391"/>
                <a:ext cx="8229600" cy="4320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ý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𝑠𝑙𝑒𝑑𝑛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á 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𝑟𝑜𝑣𝑛𝑖𝑐𝑎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𝑓𝑢𝑛𝑘𝑐𝑖𝑒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𝑢𝑝𝑟𝑎𝑣𝑒𝑛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á 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š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𝑡𝑣𝑜𝑟𝑐𝑎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sk-SK" sz="2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346" y="4272391"/>
                <a:ext cx="8229600" cy="432048"/>
              </a:xfrm>
              <a:prstGeom prst="rect">
                <a:avLst/>
              </a:prstGeom>
              <a:blipFill>
                <a:blip r:embed="rId7"/>
                <a:stretch>
                  <a:fillRect b="-70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600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sk-SK" dirty="0"/>
                  <a:t>Príklad </a:t>
                </a:r>
                <a:r>
                  <a:rPr lang="sk-SK" dirty="0" smtClean="0"/>
                  <a:t>4        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sk-SK" dirty="0"/>
                  <a:t>2</a:t>
                </a:r>
              </a:p>
            </p:txBody>
          </p:sp>
        </mc:Choice>
        <mc:Fallback xmlns="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15" t="-1016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F08116A6-9978-4288-99D4-C0A1410C5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7584" y="1052736"/>
            <a:ext cx="6720313" cy="524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41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sk-SK"/>
                  <a:t>Príklad </a:t>
                </a:r>
                <a:r>
                  <a:rPr lang="sk-SK" smtClean="0"/>
                  <a:t>5        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0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15" t="-1016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F08116A6-9978-4288-99D4-C0A1410C5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7584" y="1052736"/>
            <a:ext cx="6720313" cy="524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70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5ADAD4AA-B714-4A99-984E-3C2A888C451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4487" lvl="1" indent="0">
                  <a:lnSpc>
                    <a:spcPct val="90000"/>
                  </a:lnSpc>
                  <a:buNone/>
                </a:pPr>
                <a:r>
                  <a:rPr lang="sk-SK" altLang="sk-SK" dirty="0" smtClean="0"/>
                  <a:t>1./ Zostrojte </a:t>
                </a:r>
                <a:r>
                  <a:rPr lang="sk-SK" altLang="sk-SK" dirty="0"/>
                  <a:t>grafy kvadratických </a:t>
                </a:r>
                <a:r>
                  <a:rPr lang="sk-SK" altLang="sk-SK" dirty="0" smtClean="0"/>
                  <a:t>funkcií posunom základnej funkcie </a:t>
                </a:r>
                <a14:m>
                  <m:oMath xmlns:m="http://schemas.openxmlformats.org/officeDocument/2006/math">
                    <m:r>
                      <a:rPr lang="sk-SK" alt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altLang="sk-SK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alt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alt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altLang="sk-S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altLang="sk-SK" dirty="0" smtClean="0"/>
                  <a:t>:</a:t>
                </a: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alt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alt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k-SK" alt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alt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alt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altLang="sk-S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sk-SK" altLang="sk-SK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sk-SK" alt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sk-SK" altLang="sk-SK" dirty="0" smtClean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 smtClean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r>
                  <a:rPr lang="sk-SK" altLang="sk-SK" dirty="0" smtClean="0"/>
                  <a:t>2./ Najprv upravte na štvorec a potom zostrojte grafy funkcií:</a:t>
                </a: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alt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alt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k-SK" alt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alt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alt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k-SK" alt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</p:txBody>
          </p:sp>
        </mc:Choice>
        <mc:Fallback xmlns=""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5ADAD4AA-B714-4A99-984E-3C2A888C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288" r="-222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Nadpis 1">
            <a:extLst>
              <a:ext uri="{FF2B5EF4-FFF2-40B4-BE49-F238E27FC236}">
                <a16:creationId xmlns:a16="http://schemas.microsoft.com/office/drawing/2014/main" id="{14DCAFEB-597C-4F21-BD47-F559E749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139825"/>
          </a:xfrm>
          <a:ln/>
        </p:spPr>
        <p:txBody>
          <a:bodyPr/>
          <a:lstStyle/>
          <a:p>
            <a:pPr algn="ctr"/>
            <a:r>
              <a:rPr lang="sk-SK" altLang="sk-SK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Domáca úloha</a:t>
            </a:r>
            <a:endParaRPr lang="sk-SK" altLang="sk-SK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598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F08116A6-9978-4288-99D4-C0A1410C5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015" y="1340768"/>
            <a:ext cx="6720313" cy="5242605"/>
          </a:xfrm>
          <a:prstGeom prst="rect">
            <a:avLst/>
          </a:prstGeom>
        </p:spPr>
      </p:pic>
      <p:grpSp>
        <p:nvGrpSpPr>
          <p:cNvPr id="5" name="Skupina 4"/>
          <p:cNvGrpSpPr/>
          <p:nvPr/>
        </p:nvGrpSpPr>
        <p:grpSpPr>
          <a:xfrm>
            <a:off x="3419873" y="-603448"/>
            <a:ext cx="2592287" cy="4464496"/>
            <a:chOff x="3419873" y="116632"/>
            <a:chExt cx="2520279" cy="3744416"/>
          </a:xfrm>
        </p:grpSpPr>
        <p:sp>
          <p:nvSpPr>
            <p:cNvPr id="6" name="Oblúk 5"/>
            <p:cNvSpPr/>
            <p:nvPr/>
          </p:nvSpPr>
          <p:spPr>
            <a:xfrm rot="10800000">
              <a:off x="3419873" y="116632"/>
              <a:ext cx="1296145" cy="3744416"/>
            </a:xfrm>
            <a:prstGeom prst="arc">
              <a:avLst>
                <a:gd name="adj1" fmla="val 12812434"/>
                <a:gd name="adj2" fmla="val 1942408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Nadpis 1">
                  <a:extLst>
                    <a:ext uri="{FF2B5EF4-FFF2-40B4-BE49-F238E27FC236}">
                      <a16:creationId xmlns:a16="http://schemas.microsoft.com/office/drawing/2014/main" id="{E00686FD-FBB2-4E01-B141-038B9A93ADC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572000" y="1967075"/>
                  <a:ext cx="1368152" cy="631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chemeClr val="tx2"/>
                      </a:solidFill>
                      <a:latin typeface="+mj-lt"/>
                      <a:ea typeface="+mj-ea"/>
                      <a:cs typeface="+mj-cs"/>
                    </a:defRPr>
                  </a:lvl1pPr>
                  <a:lvl2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2pPr>
                  <a:lvl3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3pPr>
                  <a:lvl4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4pPr>
                  <a:lvl5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5pPr>
                  <a:lvl6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6pPr>
                  <a:lvl7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7pPr>
                  <a:lvl8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8pPr>
                  <a:lvl9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sz="2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sk-SK" sz="2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sk-SK" sz="24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sk-SK" sz="24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sk-SK" sz="2400" b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Nadpis 1">
                  <a:extLst>
                    <a:ext uri="{FF2B5EF4-FFF2-40B4-BE49-F238E27FC236}">
                      <a16:creationId xmlns:a16="http://schemas.microsoft.com/office/drawing/2014/main" id="{E00686FD-FBB2-4E01-B141-038B9A93A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72000" y="1967075"/>
                  <a:ext cx="1368152" cy="6312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Skupina 7"/>
          <p:cNvGrpSpPr/>
          <p:nvPr/>
        </p:nvGrpSpPr>
        <p:grpSpPr>
          <a:xfrm>
            <a:off x="3419873" y="1196751"/>
            <a:ext cx="3427243" cy="4464496"/>
            <a:chOff x="3377418" y="418601"/>
            <a:chExt cx="3332042" cy="3744416"/>
          </a:xfrm>
        </p:grpSpPr>
        <p:sp>
          <p:nvSpPr>
            <p:cNvPr id="9" name="Oblúk 8"/>
            <p:cNvSpPr/>
            <p:nvPr/>
          </p:nvSpPr>
          <p:spPr>
            <a:xfrm rot="10800000">
              <a:off x="3377418" y="418601"/>
              <a:ext cx="1296145" cy="3744416"/>
            </a:xfrm>
            <a:prstGeom prst="arc">
              <a:avLst>
                <a:gd name="adj1" fmla="val 12812434"/>
                <a:gd name="adj2" fmla="val 19424087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Nadpis 1">
                  <a:extLst>
                    <a:ext uri="{FF2B5EF4-FFF2-40B4-BE49-F238E27FC236}">
                      <a16:creationId xmlns:a16="http://schemas.microsoft.com/office/drawing/2014/main" id="{E00686FD-FBB2-4E01-B141-038B9A93ADC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641230" y="3002257"/>
                  <a:ext cx="2068230" cy="631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chemeClr val="tx2"/>
                      </a:solidFill>
                      <a:latin typeface="+mj-lt"/>
                      <a:ea typeface="+mj-ea"/>
                      <a:cs typeface="+mj-cs"/>
                    </a:defRPr>
                  </a:lvl1pPr>
                  <a:lvl2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2pPr>
                  <a:lvl3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3pPr>
                  <a:lvl4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4pPr>
                  <a:lvl5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5pPr>
                  <a:lvl6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6pPr>
                  <a:lvl7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7pPr>
                  <a:lvl8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8pPr>
                  <a:lvl9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9pPr>
                </a:lstStyle>
                <a:p>
                  <a14:m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k-SK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sk-SK" sz="2400" b="1" baseline="30000" dirty="0" smtClean="0">
                      <a:solidFill>
                        <a:srgbClr val="FF0000"/>
                      </a:solidFill>
                    </a:rPr>
                    <a:t>2</a:t>
                  </a:r>
                  <a:r>
                    <a:rPr lang="sk-SK" sz="2400" b="1" dirty="0" smtClean="0">
                      <a:solidFill>
                        <a:srgbClr val="FF0000"/>
                      </a:solidFill>
                    </a:rPr>
                    <a:t>-6</a:t>
                  </a:r>
                  <a:endParaRPr lang="sk-SK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0" name="Nadpis 1">
                  <a:extLst>
                    <a:ext uri="{FF2B5EF4-FFF2-40B4-BE49-F238E27FC236}">
                      <a16:creationId xmlns:a16="http://schemas.microsoft.com/office/drawing/2014/main" id="{E00686FD-FBB2-4E01-B141-038B9A93A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41230" y="3002257"/>
                  <a:ext cx="2068230" cy="631291"/>
                </a:xfrm>
                <a:prstGeom prst="rect">
                  <a:avLst/>
                </a:prstGeom>
                <a:blipFill>
                  <a:blip r:embed="rId5"/>
                  <a:stretch>
                    <a:fillRect l="-860" t="-650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36431" y="5157192"/>
                <a:ext cx="1928788" cy="631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𝑷𝑶𝑺𝑼𝑵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sk-SK" sz="24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sk-SK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6431" y="5157192"/>
                <a:ext cx="1928788" cy="6312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Šípka doľava 11"/>
          <p:cNvSpPr/>
          <p:nvPr/>
        </p:nvSpPr>
        <p:spPr>
          <a:xfrm rot="16200000">
            <a:off x="5913190" y="4829496"/>
            <a:ext cx="1298851" cy="720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430213"/>
                <a:ext cx="8229600" cy="1139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9pPr>
              </a:lstStyle>
              <a:p>
                <a:r>
                  <a:rPr lang="sk-SK" dirty="0" smtClean="0"/>
                  <a:t>D</a:t>
                </a:r>
                <a14:m>
                  <m:oMath xmlns:m="http://schemas.openxmlformats.org/officeDocument/2006/math">
                    <m:r>
                      <a:rPr lang="sk-SK" smtClean="0">
                        <a:latin typeface="Cambria Math" panose="02040503050406030204" pitchFamily="18" charset="0"/>
                      </a:rPr>
                      <m:t>.ú.1 </m:t>
                    </m:r>
                    <m:r>
                      <a:rPr lang="sk-SK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i="1" smtClean="0">
                        <a:latin typeface="Cambria Math" panose="02040503050406030204" pitchFamily="18" charset="0"/>
                      </a:rPr>
                      <m:t>−6</m:t>
                    </m:r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13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30213"/>
                <a:ext cx="8229600" cy="1139825"/>
              </a:xfrm>
              <a:prstGeom prst="rect">
                <a:avLst/>
              </a:prstGeom>
              <a:blipFill>
                <a:blip r:embed="rId7"/>
                <a:stretch>
                  <a:fillRect l="-2815" t="-1016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053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sk-SK" dirty="0" smtClean="0"/>
                  <a:t>D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.ú. 1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15" t="-1016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F08116A6-9978-4288-99D4-C0A1410C5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4015" y="1340768"/>
            <a:ext cx="6720313" cy="5242605"/>
          </a:xfrm>
          <a:prstGeom prst="rect">
            <a:avLst/>
          </a:prstGeom>
        </p:spPr>
      </p:pic>
      <p:grpSp>
        <p:nvGrpSpPr>
          <p:cNvPr id="5" name="Skupina 4"/>
          <p:cNvGrpSpPr/>
          <p:nvPr/>
        </p:nvGrpSpPr>
        <p:grpSpPr>
          <a:xfrm>
            <a:off x="2201433" y="-603448"/>
            <a:ext cx="2551617" cy="4593327"/>
            <a:chOff x="2235279" y="116632"/>
            <a:chExt cx="2480739" cy="3852468"/>
          </a:xfrm>
        </p:grpSpPr>
        <p:sp>
          <p:nvSpPr>
            <p:cNvPr id="6" name="Oblúk 5"/>
            <p:cNvSpPr/>
            <p:nvPr/>
          </p:nvSpPr>
          <p:spPr>
            <a:xfrm rot="10800000">
              <a:off x="3419873" y="116632"/>
              <a:ext cx="1296145" cy="3744416"/>
            </a:xfrm>
            <a:prstGeom prst="arc">
              <a:avLst>
                <a:gd name="adj1" fmla="val 12812434"/>
                <a:gd name="adj2" fmla="val 1942408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Nadpis 1">
                  <a:extLst>
                    <a:ext uri="{FF2B5EF4-FFF2-40B4-BE49-F238E27FC236}">
                      <a16:creationId xmlns:a16="http://schemas.microsoft.com/office/drawing/2014/main" id="{E00686FD-FBB2-4E01-B141-038B9A93ADC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2235279" y="3337809"/>
                  <a:ext cx="1368152" cy="631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chemeClr val="tx2"/>
                      </a:solidFill>
                      <a:latin typeface="+mj-lt"/>
                      <a:ea typeface="+mj-ea"/>
                      <a:cs typeface="+mj-cs"/>
                    </a:defRPr>
                  </a:lvl1pPr>
                  <a:lvl2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2pPr>
                  <a:lvl3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3pPr>
                  <a:lvl4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4pPr>
                  <a:lvl5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5pPr>
                  <a:lvl6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6pPr>
                  <a:lvl7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7pPr>
                  <a:lvl8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8pPr>
                  <a:lvl9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sz="2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sk-SK" sz="2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sk-SK" sz="24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sk-SK" sz="24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sk-SK" sz="2400" b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" name="Nadpis 1">
                  <a:extLst>
                    <a:ext uri="{FF2B5EF4-FFF2-40B4-BE49-F238E27FC236}">
                      <a16:creationId xmlns:a16="http://schemas.microsoft.com/office/drawing/2014/main" id="{E00686FD-FBB2-4E01-B141-038B9A93A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5279" y="3337809"/>
                  <a:ext cx="1368152" cy="6312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Skupina 7"/>
          <p:cNvGrpSpPr/>
          <p:nvPr/>
        </p:nvGrpSpPr>
        <p:grpSpPr>
          <a:xfrm>
            <a:off x="3707904" y="-603448"/>
            <a:ext cx="3351432" cy="4582374"/>
            <a:chOff x="3419873" y="116632"/>
            <a:chExt cx="3258337" cy="3843281"/>
          </a:xfrm>
        </p:grpSpPr>
        <p:sp>
          <p:nvSpPr>
            <p:cNvPr id="9" name="Oblúk 8"/>
            <p:cNvSpPr/>
            <p:nvPr/>
          </p:nvSpPr>
          <p:spPr>
            <a:xfrm rot="10800000">
              <a:off x="3419873" y="116632"/>
              <a:ext cx="1296145" cy="3744416"/>
            </a:xfrm>
            <a:prstGeom prst="arc">
              <a:avLst>
                <a:gd name="adj1" fmla="val 12812434"/>
                <a:gd name="adj2" fmla="val 19424087"/>
              </a:avLst>
            </a:prstGeom>
            <a:ln w="19050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Nadpis 1">
                  <a:extLst>
                    <a:ext uri="{FF2B5EF4-FFF2-40B4-BE49-F238E27FC236}">
                      <a16:creationId xmlns:a16="http://schemas.microsoft.com/office/drawing/2014/main" id="{E00686FD-FBB2-4E01-B141-038B9A93ADC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609980" y="3328622"/>
                  <a:ext cx="2068230" cy="631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chemeClr val="tx2"/>
                      </a:solidFill>
                      <a:latin typeface="+mj-lt"/>
                      <a:ea typeface="+mj-ea"/>
                      <a:cs typeface="+mj-cs"/>
                    </a:defRPr>
                  </a:lvl1pPr>
                  <a:lvl2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2pPr>
                  <a:lvl3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3pPr>
                  <a:lvl4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4pPr>
                  <a:lvl5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5pPr>
                  <a:lvl6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6pPr>
                  <a:lvl7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7pPr>
                  <a:lvl8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8pPr>
                  <a:lvl9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9pPr>
                </a:lstStyle>
                <a:p>
                  <a14:m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k-SK" sz="2400" b="1" i="1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sk-SK" sz="2400" b="1" i="1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sk-SK" sz="2400" b="1" dirty="0" smtClean="0">
                      <a:solidFill>
                        <a:srgbClr val="009999"/>
                      </a:solidFill>
                    </a:rPr>
                    <a:t>–1)</a:t>
                  </a:r>
                  <a:r>
                    <a:rPr lang="sk-SK" sz="2400" b="1" baseline="30000" dirty="0" smtClean="0">
                      <a:solidFill>
                        <a:srgbClr val="009999"/>
                      </a:solidFill>
                    </a:rPr>
                    <a:t>2</a:t>
                  </a:r>
                  <a:endParaRPr lang="sk-SK" sz="2400" b="1" dirty="0">
                    <a:solidFill>
                      <a:srgbClr val="009999"/>
                    </a:solidFill>
                  </a:endParaRPr>
                </a:p>
              </p:txBody>
            </p:sp>
          </mc:Choice>
          <mc:Fallback>
            <p:sp>
              <p:nvSpPr>
                <p:cNvPr id="10" name="Nadpis 1">
                  <a:extLst>
                    <a:ext uri="{FF2B5EF4-FFF2-40B4-BE49-F238E27FC236}">
                      <a16:creationId xmlns:a16="http://schemas.microsoft.com/office/drawing/2014/main" id="{E00686FD-FBB2-4E01-B141-038B9A93A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09980" y="3328622"/>
                  <a:ext cx="2068230" cy="631291"/>
                </a:xfrm>
                <a:prstGeom prst="rect">
                  <a:avLst/>
                </a:prstGeom>
                <a:blipFill>
                  <a:blip r:embed="rId5"/>
                  <a:stretch>
                    <a:fillRect l="-860" t="-64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56280" y="4525117"/>
                <a:ext cx="1820540" cy="631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𝑷𝑶𝑺𝑼𝑵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sk-SK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6280" y="4525117"/>
                <a:ext cx="1820540" cy="6312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Šípka doľava 11"/>
          <p:cNvSpPr/>
          <p:nvPr/>
        </p:nvSpPr>
        <p:spPr>
          <a:xfrm rot="10800000">
            <a:off x="4149210" y="4052701"/>
            <a:ext cx="845579" cy="4026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3" name="Skupina 12"/>
          <p:cNvGrpSpPr/>
          <p:nvPr/>
        </p:nvGrpSpPr>
        <p:grpSpPr>
          <a:xfrm>
            <a:off x="3740848" y="-1225382"/>
            <a:ext cx="3486339" cy="4464496"/>
            <a:chOff x="3419873" y="116632"/>
            <a:chExt cx="3389497" cy="3744416"/>
          </a:xfrm>
        </p:grpSpPr>
        <p:sp>
          <p:nvSpPr>
            <p:cNvPr id="14" name="Oblúk 13"/>
            <p:cNvSpPr/>
            <p:nvPr/>
          </p:nvSpPr>
          <p:spPr>
            <a:xfrm rot="10800000">
              <a:off x="3419873" y="116632"/>
              <a:ext cx="1296145" cy="3744416"/>
            </a:xfrm>
            <a:prstGeom prst="arc">
              <a:avLst>
                <a:gd name="adj1" fmla="val 12812434"/>
                <a:gd name="adj2" fmla="val 19424087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Nadpis 1">
                  <a:extLst>
                    <a:ext uri="{FF2B5EF4-FFF2-40B4-BE49-F238E27FC236}">
                      <a16:creationId xmlns:a16="http://schemas.microsoft.com/office/drawing/2014/main" id="{E00686FD-FBB2-4E01-B141-038B9A93ADC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741140" y="2268887"/>
                  <a:ext cx="2068230" cy="631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chemeClr val="tx2"/>
                      </a:solidFill>
                      <a:latin typeface="+mj-lt"/>
                      <a:ea typeface="+mj-ea"/>
                      <a:cs typeface="+mj-cs"/>
                    </a:defRPr>
                  </a:lvl1pPr>
                  <a:lvl2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2pPr>
                  <a:lvl3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3pPr>
                  <a:lvl4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4pPr>
                  <a:lvl5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5pPr>
                  <a:lvl6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6pPr>
                  <a:lvl7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7pPr>
                  <a:lvl8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8pPr>
                  <a:lvl9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9pPr>
                </a:lstStyle>
                <a:p>
                  <a14:m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k-SK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sk-SK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sk-SK" sz="2400" b="1" dirty="0" smtClean="0">
                      <a:solidFill>
                        <a:srgbClr val="FF0000"/>
                      </a:solidFill>
                    </a:rPr>
                    <a:t>–1)</a:t>
                  </a:r>
                  <a:r>
                    <a:rPr lang="sk-SK" sz="2400" b="1" baseline="30000" dirty="0" smtClean="0">
                      <a:solidFill>
                        <a:srgbClr val="FF0000"/>
                      </a:solidFill>
                    </a:rPr>
                    <a:t>2</a:t>
                  </a:r>
                  <a:endParaRPr lang="sk-SK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5" name="Nadpis 1">
                  <a:extLst>
                    <a:ext uri="{FF2B5EF4-FFF2-40B4-BE49-F238E27FC236}">
                      <a16:creationId xmlns:a16="http://schemas.microsoft.com/office/drawing/2014/main" id="{E00686FD-FBB2-4E01-B141-038B9A93A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41140" y="2268887"/>
                  <a:ext cx="2068230" cy="631291"/>
                </a:xfrm>
                <a:prstGeom prst="rect">
                  <a:avLst/>
                </a:prstGeom>
                <a:blipFill>
                  <a:blip r:embed="rId7"/>
                  <a:stretch>
                    <a:fillRect l="-1146" t="-650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Šípka doľava 15"/>
          <p:cNvSpPr/>
          <p:nvPr/>
        </p:nvSpPr>
        <p:spPr>
          <a:xfrm rot="5400000">
            <a:off x="5453597" y="2349099"/>
            <a:ext cx="845579" cy="4026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73033" y="2318943"/>
                <a:ext cx="1820540" cy="631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𝑷𝑶𝑺𝑼𝑵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sk-SK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73033" y="2318943"/>
                <a:ext cx="1820540" cy="6312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554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F08116A6-9978-4288-99D4-C0A1410C5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796" t="-5247" r="75" b="20337"/>
          <a:stretch/>
        </p:blipFill>
        <p:spPr>
          <a:xfrm>
            <a:off x="1115592" y="2194979"/>
            <a:ext cx="6768752" cy="4451508"/>
          </a:xfrm>
          <a:prstGeom prst="rect">
            <a:avLst/>
          </a:prstGeom>
        </p:spPr>
      </p:pic>
      <p:grpSp>
        <p:nvGrpSpPr>
          <p:cNvPr id="5" name="Skupina 4"/>
          <p:cNvGrpSpPr/>
          <p:nvPr/>
        </p:nvGrpSpPr>
        <p:grpSpPr>
          <a:xfrm>
            <a:off x="3762716" y="483998"/>
            <a:ext cx="2118105" cy="4464496"/>
            <a:chOff x="3419873" y="116632"/>
            <a:chExt cx="2059269" cy="3744416"/>
          </a:xfrm>
        </p:grpSpPr>
        <p:sp>
          <p:nvSpPr>
            <p:cNvPr id="6" name="Oblúk 5"/>
            <p:cNvSpPr/>
            <p:nvPr/>
          </p:nvSpPr>
          <p:spPr>
            <a:xfrm rot="10800000">
              <a:off x="3419873" y="116632"/>
              <a:ext cx="1296145" cy="3744416"/>
            </a:xfrm>
            <a:prstGeom prst="arc">
              <a:avLst>
                <a:gd name="adj1" fmla="val 12812434"/>
                <a:gd name="adj2" fmla="val 1942408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Nadpis 1">
                  <a:extLst>
                    <a:ext uri="{FF2B5EF4-FFF2-40B4-BE49-F238E27FC236}">
                      <a16:creationId xmlns:a16="http://schemas.microsoft.com/office/drawing/2014/main" id="{E00686FD-FBB2-4E01-B141-038B9A93ADC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10990" y="1999398"/>
                  <a:ext cx="1368152" cy="631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chemeClr val="tx2"/>
                      </a:solidFill>
                      <a:latin typeface="+mj-lt"/>
                      <a:ea typeface="+mj-ea"/>
                      <a:cs typeface="+mj-cs"/>
                    </a:defRPr>
                  </a:lvl1pPr>
                  <a:lvl2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2pPr>
                  <a:lvl3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3pPr>
                  <a:lvl4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4pPr>
                  <a:lvl5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5pPr>
                  <a:lvl6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6pPr>
                  <a:lvl7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7pPr>
                  <a:lvl8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8pPr>
                  <a:lvl9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sz="2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sk-SK" sz="2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sk-SK" sz="24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sk-SK" sz="24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sk-SK" sz="2400" b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" name="Nadpis 1">
                  <a:extLst>
                    <a:ext uri="{FF2B5EF4-FFF2-40B4-BE49-F238E27FC236}">
                      <a16:creationId xmlns:a16="http://schemas.microsoft.com/office/drawing/2014/main" id="{E00686FD-FBB2-4E01-B141-038B9A93A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10990" y="1999398"/>
                  <a:ext cx="1368152" cy="6312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Skupina 7"/>
          <p:cNvGrpSpPr/>
          <p:nvPr/>
        </p:nvGrpSpPr>
        <p:grpSpPr>
          <a:xfrm>
            <a:off x="3144254" y="813993"/>
            <a:ext cx="2127322" cy="5198017"/>
            <a:chOff x="3374770" y="116632"/>
            <a:chExt cx="2068230" cy="4359627"/>
          </a:xfrm>
        </p:grpSpPr>
        <p:sp>
          <p:nvSpPr>
            <p:cNvPr id="9" name="Oblúk 8"/>
            <p:cNvSpPr/>
            <p:nvPr/>
          </p:nvSpPr>
          <p:spPr>
            <a:xfrm rot="10800000">
              <a:off x="3419873" y="116632"/>
              <a:ext cx="1296145" cy="3744416"/>
            </a:xfrm>
            <a:prstGeom prst="arc">
              <a:avLst>
                <a:gd name="adj1" fmla="val 12812434"/>
                <a:gd name="adj2" fmla="val 19424087"/>
              </a:avLst>
            </a:prstGeom>
            <a:ln w="19050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Nadpis 1">
                  <a:extLst>
                    <a:ext uri="{FF2B5EF4-FFF2-40B4-BE49-F238E27FC236}">
                      <a16:creationId xmlns:a16="http://schemas.microsoft.com/office/drawing/2014/main" id="{E00686FD-FBB2-4E01-B141-038B9A93ADC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3374770" y="3844968"/>
                  <a:ext cx="2068230" cy="631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chemeClr val="tx2"/>
                      </a:solidFill>
                      <a:latin typeface="+mj-lt"/>
                      <a:ea typeface="+mj-ea"/>
                      <a:cs typeface="+mj-cs"/>
                    </a:defRPr>
                  </a:lvl1pPr>
                  <a:lvl2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2pPr>
                  <a:lvl3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3pPr>
                  <a:lvl4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4pPr>
                  <a:lvl5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5pPr>
                  <a:lvl6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6pPr>
                  <a:lvl7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7pPr>
                  <a:lvl8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8pPr>
                  <a:lvl9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9pPr>
                </a:lstStyle>
                <a:p>
                  <a14:m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k-SK" sz="2400" b="1" i="1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sk-SK" sz="2400" b="1" i="1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sk-SK" sz="2400" b="1" i="0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sz="2400" b="1" i="0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r>
                    <a:rPr lang="sk-SK" sz="2400" b="1" dirty="0" smtClean="0">
                      <a:solidFill>
                        <a:srgbClr val="009999"/>
                      </a:solidFill>
                    </a:rPr>
                    <a:t>)</a:t>
                  </a:r>
                  <a:r>
                    <a:rPr lang="sk-SK" sz="2400" b="1" baseline="30000" dirty="0" smtClean="0">
                      <a:solidFill>
                        <a:srgbClr val="009999"/>
                      </a:solidFill>
                    </a:rPr>
                    <a:t>2</a:t>
                  </a:r>
                  <a:r>
                    <a:rPr lang="sk-SK" sz="2400" b="1" dirty="0" smtClean="0">
                      <a:solidFill>
                        <a:srgbClr val="009999"/>
                      </a:solidFill>
                    </a:rPr>
                    <a:t>-1</a:t>
                  </a:r>
                  <a:endParaRPr lang="sk-SK" sz="2400" b="1" dirty="0">
                    <a:solidFill>
                      <a:srgbClr val="009999"/>
                    </a:solidFill>
                  </a:endParaRPr>
                </a:p>
              </p:txBody>
            </p:sp>
          </mc:Choice>
          <mc:Fallback>
            <p:sp>
              <p:nvSpPr>
                <p:cNvPr id="10" name="Nadpis 1">
                  <a:extLst>
                    <a:ext uri="{FF2B5EF4-FFF2-40B4-BE49-F238E27FC236}">
                      <a16:creationId xmlns:a16="http://schemas.microsoft.com/office/drawing/2014/main" id="{E00686FD-FBB2-4E01-B141-038B9A93A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74770" y="3844968"/>
                  <a:ext cx="2068230" cy="631291"/>
                </a:xfrm>
                <a:prstGeom prst="rect">
                  <a:avLst/>
                </a:prstGeom>
                <a:blipFill>
                  <a:blip r:embed="rId4"/>
                  <a:stretch>
                    <a:fillRect l="-1146" t="-650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846999" y="1844769"/>
                <a:ext cx="1820540" cy="631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𝑷𝑶𝑺𝑼𝑵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sk-SK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6999" y="1844769"/>
                <a:ext cx="1820540" cy="6312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Šípka doľava 11"/>
          <p:cNvSpPr/>
          <p:nvPr/>
        </p:nvSpPr>
        <p:spPr>
          <a:xfrm>
            <a:off x="3323005" y="2274593"/>
            <a:ext cx="845579" cy="4026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3" name="Skupina 12"/>
          <p:cNvGrpSpPr/>
          <p:nvPr/>
        </p:nvGrpSpPr>
        <p:grpSpPr>
          <a:xfrm>
            <a:off x="2425824" y="476672"/>
            <a:ext cx="2127322" cy="4464496"/>
            <a:chOff x="2670640" y="116632"/>
            <a:chExt cx="2068230" cy="3744416"/>
          </a:xfrm>
        </p:grpSpPr>
        <p:sp>
          <p:nvSpPr>
            <p:cNvPr id="14" name="Oblúk 13"/>
            <p:cNvSpPr/>
            <p:nvPr/>
          </p:nvSpPr>
          <p:spPr>
            <a:xfrm rot="10800000">
              <a:off x="3419873" y="116632"/>
              <a:ext cx="1296145" cy="3744416"/>
            </a:xfrm>
            <a:prstGeom prst="arc">
              <a:avLst>
                <a:gd name="adj1" fmla="val 12812434"/>
                <a:gd name="adj2" fmla="val 19424087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Nadpis 1">
                  <a:extLst>
                    <a:ext uri="{FF2B5EF4-FFF2-40B4-BE49-F238E27FC236}">
                      <a16:creationId xmlns:a16="http://schemas.microsoft.com/office/drawing/2014/main" id="{E00686FD-FBB2-4E01-B141-038B9A93ADC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2670640" y="2026380"/>
                  <a:ext cx="2068230" cy="631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chemeClr val="tx2"/>
                      </a:solidFill>
                      <a:latin typeface="+mj-lt"/>
                      <a:ea typeface="+mj-ea"/>
                      <a:cs typeface="+mj-cs"/>
                    </a:defRPr>
                  </a:lvl1pPr>
                  <a:lvl2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2pPr>
                  <a:lvl3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3pPr>
                  <a:lvl4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4pPr>
                  <a:lvl5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5pPr>
                  <a:lvl6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6pPr>
                  <a:lvl7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7pPr>
                  <a:lvl8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8pPr>
                  <a:lvl9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9pPr>
                </a:lstStyle>
                <a:p>
                  <a14:m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k-SK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sk-SK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sk-SK" sz="2400" b="1" dirty="0" smtClean="0">
                      <a:solidFill>
                        <a:srgbClr val="FF0000"/>
                      </a:solidFill>
                    </a:rPr>
                    <a:t>–1)</a:t>
                  </a:r>
                  <a:r>
                    <a:rPr lang="sk-SK" sz="2400" b="1" baseline="30000" dirty="0" smtClean="0">
                      <a:solidFill>
                        <a:srgbClr val="FF0000"/>
                      </a:solidFill>
                    </a:rPr>
                    <a:t>2</a:t>
                  </a:r>
                  <a:endParaRPr lang="sk-SK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5" name="Nadpis 1">
                  <a:extLst>
                    <a:ext uri="{FF2B5EF4-FFF2-40B4-BE49-F238E27FC236}">
                      <a16:creationId xmlns:a16="http://schemas.microsoft.com/office/drawing/2014/main" id="{E00686FD-FBB2-4E01-B141-038B9A93A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70640" y="2026380"/>
                  <a:ext cx="2068230" cy="631291"/>
                </a:xfrm>
                <a:prstGeom prst="rect">
                  <a:avLst/>
                </a:prstGeom>
                <a:blipFill>
                  <a:blip r:embed="rId6"/>
                  <a:stretch>
                    <a:fillRect l="-1146" t="-650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Šípka doľava 15"/>
          <p:cNvSpPr/>
          <p:nvPr/>
        </p:nvSpPr>
        <p:spPr>
          <a:xfrm rot="16200000">
            <a:off x="2315644" y="4359885"/>
            <a:ext cx="845579" cy="4026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1399" y="4138406"/>
                <a:ext cx="1820540" cy="631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𝑷𝑶𝑺𝑼𝑵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sk-SK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399" y="4138406"/>
                <a:ext cx="1820540" cy="6312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8346" y="260648"/>
                <a:ext cx="8229600" cy="720080"/>
              </a:xfrm>
            </p:spPr>
            <p:txBody>
              <a:bodyPr/>
              <a:lstStyle/>
              <a:p>
                <a:r>
                  <a:rPr lang="sk-SK" sz="3600" dirty="0" smtClean="0"/>
                  <a:t>D</a:t>
                </a:r>
                <a14:m>
                  <m:oMath xmlns:m="http://schemas.openxmlformats.org/officeDocument/2006/math">
                    <m:r>
                      <a:rPr lang="sk-SK" sz="36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ú.2  </m:t>
                    </m:r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sk-SK" sz="3600" dirty="0"/>
              </a:p>
            </p:txBody>
          </p:sp>
        </mc:Choice>
        <mc:Fallback>
          <p:sp>
            <p:nvSpPr>
              <p:cNvPr id="18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8346" y="260648"/>
                <a:ext cx="8229600" cy="720080"/>
              </a:xfrm>
              <a:blipFill>
                <a:blip r:embed="rId8"/>
                <a:stretch>
                  <a:fillRect l="-2296" t="-12712" b="-2203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8346" y="852772"/>
                <a:ext cx="8229600" cy="10596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sk-SK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sk-SK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k-SK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sk-SK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sk-SK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k-SK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sk-SK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k-SK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sk-SK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2.2</m:t>
                          </m:r>
                          <m:r>
                            <a:rPr lang="sk-SK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sk-SK" sz="2400" b="0" i="1" baseline="30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sz="2400" i="1" baseline="30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sk-SK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sk-SK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sz="2400" b="0" dirty="0" smtClean="0">
                  <a:solidFill>
                    <a:schemeClr val="tx1"/>
                  </a:solidFill>
                </a:endParaRPr>
              </a:p>
              <a:p>
                <a:r>
                  <a:rPr lang="sk-SK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2.2</m:t>
                        </m:r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sk-SK" sz="2400" i="1" baseline="30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sk-SK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sk-SK" sz="2400" dirty="0">
                    <a:solidFill>
                      <a:schemeClr val="tx1"/>
                    </a:solidFill>
                  </a:rPr>
                  <a:t> </a:t>
                </a:r>
                <a:endParaRPr lang="sk-SK" sz="2400" dirty="0">
                  <a:solidFill>
                    <a:schemeClr val="tx1"/>
                  </a:solidFill>
                </a:endParaRPr>
              </a:p>
              <a:p>
                <a:endParaRPr lang="sk-SK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346" y="852772"/>
                <a:ext cx="8229600" cy="10596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638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F08116A6-9978-4288-99D4-C0A1410C5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796" t="-5247" r="75" b="20337"/>
          <a:stretch/>
        </p:blipFill>
        <p:spPr>
          <a:xfrm>
            <a:off x="1110429" y="2146450"/>
            <a:ext cx="6768752" cy="4451508"/>
          </a:xfrm>
          <a:prstGeom prst="rect">
            <a:avLst/>
          </a:prstGeom>
        </p:spPr>
      </p:pic>
      <p:grpSp>
        <p:nvGrpSpPr>
          <p:cNvPr id="5" name="Skupina 4"/>
          <p:cNvGrpSpPr/>
          <p:nvPr/>
        </p:nvGrpSpPr>
        <p:grpSpPr>
          <a:xfrm>
            <a:off x="3031782" y="483998"/>
            <a:ext cx="2064111" cy="4464496"/>
            <a:chOff x="2709243" y="116632"/>
            <a:chExt cx="2006775" cy="3744416"/>
          </a:xfrm>
        </p:grpSpPr>
        <p:sp>
          <p:nvSpPr>
            <p:cNvPr id="6" name="Oblúk 5"/>
            <p:cNvSpPr/>
            <p:nvPr/>
          </p:nvSpPr>
          <p:spPr>
            <a:xfrm rot="10800000">
              <a:off x="3419873" y="116632"/>
              <a:ext cx="1296145" cy="3744416"/>
            </a:xfrm>
            <a:prstGeom prst="arc">
              <a:avLst>
                <a:gd name="adj1" fmla="val 12812434"/>
                <a:gd name="adj2" fmla="val 1942408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Nadpis 1">
                  <a:extLst>
                    <a:ext uri="{FF2B5EF4-FFF2-40B4-BE49-F238E27FC236}">
                      <a16:creationId xmlns:a16="http://schemas.microsoft.com/office/drawing/2014/main" id="{E00686FD-FBB2-4E01-B141-038B9A93ADC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2709243" y="2067587"/>
                  <a:ext cx="1368152" cy="631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chemeClr val="tx2"/>
                      </a:solidFill>
                      <a:latin typeface="+mj-lt"/>
                      <a:ea typeface="+mj-ea"/>
                      <a:cs typeface="+mj-cs"/>
                    </a:defRPr>
                  </a:lvl1pPr>
                  <a:lvl2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2pPr>
                  <a:lvl3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3pPr>
                  <a:lvl4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4pPr>
                  <a:lvl5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5pPr>
                  <a:lvl6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6pPr>
                  <a:lvl7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7pPr>
                  <a:lvl8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8pPr>
                  <a:lvl9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sz="2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sk-SK" sz="2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sk-SK" sz="24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sk-SK" sz="24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sk-SK" sz="2400" b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" name="Nadpis 1">
                  <a:extLst>
                    <a:ext uri="{FF2B5EF4-FFF2-40B4-BE49-F238E27FC236}">
                      <a16:creationId xmlns:a16="http://schemas.microsoft.com/office/drawing/2014/main" id="{E00686FD-FBB2-4E01-B141-038B9A93A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09243" y="2067587"/>
                  <a:ext cx="1368152" cy="6312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Skupina 7"/>
          <p:cNvGrpSpPr/>
          <p:nvPr/>
        </p:nvGrpSpPr>
        <p:grpSpPr>
          <a:xfrm>
            <a:off x="4630704" y="1688657"/>
            <a:ext cx="2127322" cy="5198017"/>
            <a:chOff x="3374770" y="116632"/>
            <a:chExt cx="2068230" cy="4359627"/>
          </a:xfrm>
        </p:grpSpPr>
        <p:sp>
          <p:nvSpPr>
            <p:cNvPr id="9" name="Oblúk 8"/>
            <p:cNvSpPr/>
            <p:nvPr/>
          </p:nvSpPr>
          <p:spPr>
            <a:xfrm rot="10800000">
              <a:off x="3419873" y="116632"/>
              <a:ext cx="1296145" cy="3744416"/>
            </a:xfrm>
            <a:prstGeom prst="arc">
              <a:avLst>
                <a:gd name="adj1" fmla="val 12812434"/>
                <a:gd name="adj2" fmla="val 19424087"/>
              </a:avLst>
            </a:prstGeom>
            <a:ln w="19050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Nadpis 1">
                  <a:extLst>
                    <a:ext uri="{FF2B5EF4-FFF2-40B4-BE49-F238E27FC236}">
                      <a16:creationId xmlns:a16="http://schemas.microsoft.com/office/drawing/2014/main" id="{E00686FD-FBB2-4E01-B141-038B9A93ADC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3374770" y="3844968"/>
                  <a:ext cx="2068230" cy="631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chemeClr val="tx2"/>
                      </a:solidFill>
                      <a:latin typeface="+mj-lt"/>
                      <a:ea typeface="+mj-ea"/>
                      <a:cs typeface="+mj-cs"/>
                    </a:defRPr>
                  </a:lvl1pPr>
                  <a:lvl2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2pPr>
                  <a:lvl3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3pPr>
                  <a:lvl4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4pPr>
                  <a:lvl5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5pPr>
                  <a:lvl6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6pPr>
                  <a:lvl7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7pPr>
                  <a:lvl8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8pPr>
                  <a:lvl9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9pPr>
                </a:lstStyle>
                <a:p>
                  <a14:m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k-SK" sz="2400" b="1" i="1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sk-SK" sz="2400" b="1" i="1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sk-SK" sz="2400" b="1" i="0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sz="2400" b="1" i="0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a14:m>
                  <a:r>
                    <a:rPr lang="sk-SK" sz="2400" b="1" dirty="0" smtClean="0">
                      <a:solidFill>
                        <a:srgbClr val="009999"/>
                      </a:solidFill>
                    </a:rPr>
                    <a:t>)</a:t>
                  </a:r>
                  <a:r>
                    <a:rPr lang="sk-SK" sz="2400" b="1" baseline="30000" dirty="0" smtClean="0">
                      <a:solidFill>
                        <a:srgbClr val="009999"/>
                      </a:solidFill>
                    </a:rPr>
                    <a:t>2</a:t>
                  </a:r>
                  <a:r>
                    <a:rPr lang="sk-SK" sz="2400" b="1" dirty="0" smtClean="0">
                      <a:solidFill>
                        <a:srgbClr val="009999"/>
                      </a:solidFill>
                    </a:rPr>
                    <a:t>-4</a:t>
                  </a:r>
                  <a:endParaRPr lang="sk-SK" sz="2400" b="1" dirty="0">
                    <a:solidFill>
                      <a:srgbClr val="009999"/>
                    </a:solidFill>
                  </a:endParaRPr>
                </a:p>
              </p:txBody>
            </p:sp>
          </mc:Choice>
          <mc:Fallback>
            <p:sp>
              <p:nvSpPr>
                <p:cNvPr id="10" name="Nadpis 1">
                  <a:extLst>
                    <a:ext uri="{FF2B5EF4-FFF2-40B4-BE49-F238E27FC236}">
                      <a16:creationId xmlns:a16="http://schemas.microsoft.com/office/drawing/2014/main" id="{E00686FD-FBB2-4E01-B141-038B9A93A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74770" y="3844968"/>
                  <a:ext cx="2068230" cy="631291"/>
                </a:xfrm>
                <a:prstGeom prst="rect">
                  <a:avLst/>
                </a:prstGeom>
                <a:blipFill>
                  <a:blip r:embed="rId4"/>
                  <a:stretch>
                    <a:fillRect l="-1146" t="-6452" r="-86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297578" y="1830805"/>
                <a:ext cx="1820540" cy="631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𝑷𝑶𝑺𝑼𝑵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sk-SK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7578" y="1830805"/>
                <a:ext cx="1820540" cy="6312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Šípka doľava 11"/>
          <p:cNvSpPr/>
          <p:nvPr/>
        </p:nvSpPr>
        <p:spPr>
          <a:xfrm rot="10800000">
            <a:off x="4848786" y="2260785"/>
            <a:ext cx="845579" cy="4026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3" name="Skupina 12"/>
          <p:cNvGrpSpPr/>
          <p:nvPr/>
        </p:nvGrpSpPr>
        <p:grpSpPr>
          <a:xfrm>
            <a:off x="4702067" y="483998"/>
            <a:ext cx="3177114" cy="4464496"/>
            <a:chOff x="3419873" y="116632"/>
            <a:chExt cx="3088861" cy="3744416"/>
          </a:xfrm>
        </p:grpSpPr>
        <p:sp>
          <p:nvSpPr>
            <p:cNvPr id="14" name="Oblúk 13"/>
            <p:cNvSpPr/>
            <p:nvPr/>
          </p:nvSpPr>
          <p:spPr>
            <a:xfrm rot="10800000">
              <a:off x="3419873" y="116632"/>
              <a:ext cx="1296145" cy="3744416"/>
            </a:xfrm>
            <a:prstGeom prst="arc">
              <a:avLst>
                <a:gd name="adj1" fmla="val 12812434"/>
                <a:gd name="adj2" fmla="val 19424087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Nadpis 1">
                  <a:extLst>
                    <a:ext uri="{FF2B5EF4-FFF2-40B4-BE49-F238E27FC236}">
                      <a16:creationId xmlns:a16="http://schemas.microsoft.com/office/drawing/2014/main" id="{E00686FD-FBB2-4E01-B141-038B9A93ADC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440504" y="2043089"/>
                  <a:ext cx="2068230" cy="631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chemeClr val="tx2"/>
                      </a:solidFill>
                      <a:latin typeface="+mj-lt"/>
                      <a:ea typeface="+mj-ea"/>
                      <a:cs typeface="+mj-cs"/>
                    </a:defRPr>
                  </a:lvl1pPr>
                  <a:lvl2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2pPr>
                  <a:lvl3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3pPr>
                  <a:lvl4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4pPr>
                  <a:lvl5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5pPr>
                  <a:lvl6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6pPr>
                  <a:lvl7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7pPr>
                  <a:lvl8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8pPr>
                  <a:lvl9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9pPr>
                </a:lstStyle>
                <a:p>
                  <a14:m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k-SK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sk-SK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sk-SK" sz="2400" b="1" dirty="0" smtClean="0">
                      <a:solidFill>
                        <a:srgbClr val="FF0000"/>
                      </a:solidFill>
                    </a:rPr>
                    <a:t>–3)</a:t>
                  </a:r>
                  <a:r>
                    <a:rPr lang="sk-SK" sz="2400" b="1" baseline="30000" dirty="0" smtClean="0">
                      <a:solidFill>
                        <a:srgbClr val="FF0000"/>
                      </a:solidFill>
                    </a:rPr>
                    <a:t>2</a:t>
                  </a:r>
                  <a:endParaRPr lang="sk-SK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5" name="Nadpis 1">
                  <a:extLst>
                    <a:ext uri="{FF2B5EF4-FFF2-40B4-BE49-F238E27FC236}">
                      <a16:creationId xmlns:a16="http://schemas.microsoft.com/office/drawing/2014/main" id="{E00686FD-FBB2-4E01-B141-038B9A93A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40504" y="2043089"/>
                  <a:ext cx="2068230" cy="631291"/>
                </a:xfrm>
                <a:prstGeom prst="rect">
                  <a:avLst/>
                </a:prstGeom>
                <a:blipFill>
                  <a:blip r:embed="rId6"/>
                  <a:stretch>
                    <a:fillRect l="-1146" t="-64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Šípka doľava 15"/>
          <p:cNvSpPr/>
          <p:nvPr/>
        </p:nvSpPr>
        <p:spPr>
          <a:xfrm rot="16200000">
            <a:off x="3394494" y="5393323"/>
            <a:ext cx="845579" cy="4026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47065" y="5386133"/>
                <a:ext cx="1820540" cy="631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𝑷𝑶𝑺𝑼𝑵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sk-SK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7065" y="5386133"/>
                <a:ext cx="1820540" cy="6312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8346" y="260648"/>
                <a:ext cx="8229600" cy="720080"/>
              </a:xfrm>
            </p:spPr>
            <p:txBody>
              <a:bodyPr/>
              <a:lstStyle/>
              <a:p>
                <a:r>
                  <a:rPr lang="sk-SK" sz="3600" dirty="0" smtClean="0"/>
                  <a:t>D</a:t>
                </a:r>
                <a14:m>
                  <m:oMath xmlns:m="http://schemas.openxmlformats.org/officeDocument/2006/math">
                    <m:r>
                      <a:rPr lang="sk-SK" sz="36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ú.2  </m:t>
                    </m:r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endParaRPr lang="sk-SK" sz="3600" dirty="0"/>
              </a:p>
            </p:txBody>
          </p:sp>
        </mc:Choice>
        <mc:Fallback>
          <p:sp>
            <p:nvSpPr>
              <p:cNvPr id="18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8346" y="260648"/>
                <a:ext cx="8229600" cy="720080"/>
              </a:xfrm>
              <a:blipFill>
                <a:blip r:embed="rId8"/>
                <a:stretch>
                  <a:fillRect l="-2296" t="-12712" b="-2203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8346" y="852772"/>
                <a:ext cx="8229600" cy="10596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sk-SK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sk-SK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k-SK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sk-SK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sk-SK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k-SK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sk-SK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k-SK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sk-SK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sk-SK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sk-SK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sk-SK" sz="2400" b="0" i="1" baseline="30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sk-SK" sz="2400" i="1" baseline="30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sk-SK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sk-SK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sz="2400" b="0" dirty="0" smtClean="0">
                  <a:solidFill>
                    <a:schemeClr val="tx1"/>
                  </a:solidFill>
                </a:endParaRPr>
              </a:p>
              <a:p>
                <a:r>
                  <a:rPr lang="sk-SK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sk-SK" sz="2400" i="1" baseline="30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sk-SK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−9</m:t>
                    </m:r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sk-SK" sz="2400" dirty="0">
                    <a:solidFill>
                      <a:schemeClr val="tx1"/>
                    </a:solidFill>
                  </a:rPr>
                  <a:t> </a:t>
                </a:r>
                <a:endParaRPr lang="sk-SK" sz="2400" dirty="0">
                  <a:solidFill>
                    <a:schemeClr val="tx1"/>
                  </a:solidFill>
                </a:endParaRPr>
              </a:p>
              <a:p>
                <a:endParaRPr lang="sk-SK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346" y="852772"/>
                <a:ext cx="8229600" cy="10596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02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5919217-EAC0-45C5-A3FA-9ECC6E7911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altLang="sk-SK" sz="6000" b="1"/>
              <a:t>OBSAH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294C7D5-178F-40A3-BE24-EF3B44F5B4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sz="4400" b="1" dirty="0" smtClean="0"/>
              <a:t>Úprava </a:t>
            </a:r>
            <a:r>
              <a:rPr lang="sk-SK" altLang="sk-SK" sz="4400" b="1" smtClean="0"/>
              <a:t>do štvorca</a:t>
            </a:r>
            <a:endParaRPr lang="sk-SK" altLang="sk-SK" sz="4400" b="1" dirty="0"/>
          </a:p>
          <a:p>
            <a:r>
              <a:rPr lang="sk-SK" altLang="sk-SK" sz="4400" b="1" dirty="0"/>
              <a:t>Posun grafu v smere osi y</a:t>
            </a:r>
          </a:p>
          <a:p>
            <a:r>
              <a:rPr lang="sk-SK" altLang="sk-SK" sz="4400" b="1" dirty="0"/>
              <a:t>Posun grafu v smere osi 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5ADAD4AA-B714-4A99-984E-3C2A888C451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344487" lvl="1" indent="0" algn="ctr">
                  <a:lnSpc>
                    <a:spcPct val="90000"/>
                  </a:lnSpc>
                  <a:buNone/>
                </a:pPr>
                <a:r>
                  <a:rPr lang="sk-SK" altLang="sk-SK" sz="24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Ak  </a:t>
                </a:r>
                <a:r>
                  <a:rPr lang="sk-SK" altLang="sk-SK" sz="2400" i="1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b≠0</a:t>
                </a:r>
                <a:r>
                  <a:rPr lang="sk-SK" altLang="sk-SK" sz="24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 alebo c ≠0 parabola bude</a:t>
                </a:r>
                <a:br>
                  <a:rPr lang="sk-SK" altLang="sk-SK" sz="24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</a:br>
                <a:r>
                  <a:rPr lang="sk-SK" altLang="sk-SK" sz="24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posunutá, vrchol nebude mať v počiatku súradnicovej sústavy, ale v inom bode.</a:t>
                </a:r>
              </a:p>
              <a:p>
                <a:pPr marL="344487" lvl="1" indent="0" algn="ctr">
                  <a:lnSpc>
                    <a:spcPct val="90000"/>
                  </a:lnSpc>
                  <a:buNone/>
                </a:pPr>
                <a:endParaRPr lang="sk-SK" altLang="sk-SK" sz="3200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344487" lvl="1" indent="0" algn="ctr">
                  <a:lnSpc>
                    <a:spcPct val="90000"/>
                  </a:lnSpc>
                  <a:buNone/>
                </a:pPr>
                <a:r>
                  <a:rPr lang="sk-SK" altLang="sk-SK" sz="32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Kvôli zostrojeniu grafu zapíšeme kvadratickú funkciu v tvare:</a:t>
                </a:r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sz="3200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344487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altLang="sk-SK" sz="32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sk-SK" altLang="sk-SK" sz="32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sk-SK" altLang="sk-SK" sz="320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altLang="sk-SK" sz="32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altLang="sk-SK" sz="3200" b="0" i="1" dirty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altLang="sk-SK" sz="3200" b="0" i="1" dirty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sk-SK" altLang="sk-SK" sz="3200" b="0" i="1" dirty="0" smtClean="0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altLang="sk-SK" sz="3200" b="0" i="1" dirty="0" smtClean="0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sk-SK" altLang="sk-SK" sz="3200" b="0" i="1" dirty="0" smtClean="0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altLang="sk-SK" sz="3200" b="0" i="1" dirty="0" smtClean="0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  <m:sup>
                          <m:r>
                            <a:rPr lang="sk-SK" altLang="sk-SK" sz="3200" b="0" i="1" dirty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altLang="sk-SK" sz="32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altLang="sk-SK" sz="32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sk-SK" altLang="sk-SK" sz="3200" i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 algn="ctr">
                  <a:lnSpc>
                    <a:spcPct val="90000"/>
                  </a:lnSpc>
                  <a:buNone/>
                </a:pPr>
                <a:r>
                  <a:rPr lang="sk-SK" altLang="sk-SK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(tento tvar získame úpravou na štvorec)</a:t>
                </a:r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</p:txBody>
          </p:sp>
        </mc:Choice>
        <mc:Fallback xmlns=""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5ADAD4AA-B714-4A99-984E-3C2A888C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013" b="-18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Nadpis 1">
            <a:extLst>
              <a:ext uri="{FF2B5EF4-FFF2-40B4-BE49-F238E27FC236}">
                <a16:creationId xmlns:a16="http://schemas.microsoft.com/office/drawing/2014/main" id="{14DCAFEB-597C-4F21-BD47-F559E749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139825"/>
          </a:xfrm>
          <a:ln/>
        </p:spPr>
        <p:txBody>
          <a:bodyPr/>
          <a:lstStyle/>
          <a:p>
            <a:pPr algn="ctr"/>
            <a:r>
              <a:rPr lang="sk-SK" altLang="sk-SK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Posun grafu kvadratickej funkcie</a:t>
            </a:r>
          </a:p>
        </p:txBody>
      </p:sp>
    </p:spTree>
    <p:extLst>
      <p:ext uri="{BB962C8B-B14F-4D97-AF65-F5344CB8AC3E}">
        <p14:creationId xmlns:p14="http://schemas.microsoft.com/office/powerpoint/2010/main" val="82894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5ADAD4AA-B714-4A99-984E-3C2A888C451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r>
                  <a:rPr lang="sk-SK" altLang="sk-SK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1. Preskúmajme vplyv parametra </a:t>
                </a:r>
                <a:r>
                  <a:rPr lang="sk-SK" altLang="sk-SK" dirty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n</a:t>
                </a:r>
                <a:r>
                  <a:rPr lang="sk-SK" altLang="sk-SK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na posun grafu</a:t>
                </a:r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altLang="sk-SK" sz="2800" b="1" i="1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altLang="sk-SK" sz="2800" b="1" i="1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sk-SK" altLang="sk-SK" sz="2800" b="1" i="1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altLang="sk-SK" sz="2800" b="1" i="1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altLang="sk-SK" sz="2800" b="1" i="1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r>
                  <a:rPr lang="sk-SK" altLang="sk-SK" dirty="0"/>
                  <a:t>Príklad </a:t>
                </a:r>
                <a14:m>
                  <m:oMath xmlns:m="http://schemas.openxmlformats.org/officeDocument/2006/math">
                    <m:r>
                      <a:rPr lang="sk-SK" altLang="sk-SK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altLang="sk-SK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sk-SK" altLang="sk-SK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altLang="sk-SK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altLang="sk-SK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altLang="sk-SK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altLang="sk-SK" i="1" dirty="0" err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altLang="sk-SK" i="1" dirty="0" err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</p:txBody>
          </p:sp>
        </mc:Choice>
        <mc:Fallback xmlns=""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5ADAD4AA-B714-4A99-984E-3C2A888C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Nadpis 1">
            <a:extLst>
              <a:ext uri="{FF2B5EF4-FFF2-40B4-BE49-F238E27FC236}">
                <a16:creationId xmlns:a16="http://schemas.microsoft.com/office/drawing/2014/main" id="{14DCAFEB-597C-4F21-BD47-F559E749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139825"/>
          </a:xfrm>
          <a:ln/>
        </p:spPr>
        <p:txBody>
          <a:bodyPr/>
          <a:lstStyle/>
          <a:p>
            <a:pPr algn="ctr"/>
            <a:r>
              <a:rPr lang="sk-SK" altLang="sk-SK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Posun grafu kvadratickej funkcie</a:t>
            </a:r>
          </a:p>
        </p:txBody>
      </p:sp>
      <p:graphicFrame>
        <p:nvGraphicFramePr>
          <p:cNvPr id="10" name="Objekt 9">
            <a:hlinkClick r:id="rId4" action="ppaction://hlinkfile"/>
            <a:extLst>
              <a:ext uri="{FF2B5EF4-FFF2-40B4-BE49-F238E27FC236}">
                <a16:creationId xmlns:a16="http://schemas.microsoft.com/office/drawing/2014/main" id="{917ADE33-AE4E-47E5-AAF3-012EA0C6BC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415717"/>
              </p:ext>
            </p:extLst>
          </p:nvPr>
        </p:nvGraphicFramePr>
        <p:xfrm>
          <a:off x="4932040" y="3717032"/>
          <a:ext cx="8064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Objekt prostredia balíčkovača" showAsIcon="1" r:id="rId5" imgW="806040" imgH="524880" progId="Package">
                  <p:embed/>
                </p:oleObj>
              </mc:Choice>
              <mc:Fallback>
                <p:oleObj name="Objekt prostredia balíčkovača" showAsIcon="1" r:id="rId5" imgW="806040" imgH="524880" progId="Package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917ADE33-AE4E-47E5-AAF3-012EA0C6BC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2040" y="3717032"/>
                        <a:ext cx="806450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100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5ADAD4AA-B714-4A99-984E-3C2A888C451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 algn="ctr">
                  <a:lnSpc>
                    <a:spcPct val="90000"/>
                  </a:lnSpc>
                  <a:buNone/>
                </a:pPr>
                <a:r>
                  <a:rPr lang="sk-SK" altLang="sk-SK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Vplyv parametra </a:t>
                </a:r>
                <a:r>
                  <a:rPr lang="sk-SK" altLang="sk-SK" dirty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n</a:t>
                </a:r>
                <a:r>
                  <a:rPr lang="sk-SK" altLang="sk-SK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na posun grafu</a:t>
                </a:r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altLang="sk-SK" sz="2800" b="1" i="1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altLang="sk-SK" sz="2800" b="1" i="1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sk-SK" altLang="sk-SK" sz="2800" b="1" i="1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altLang="sk-SK" sz="2800" b="1" i="1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altLang="sk-SK" sz="2800" b="1" i="1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r>
                  <a:rPr lang="sk-SK" altLang="sk-SK" dirty="0"/>
                  <a:t>Parameter </a:t>
                </a:r>
                <a:r>
                  <a:rPr lang="sk-SK" altLang="sk-SK" dirty="0">
                    <a:solidFill>
                      <a:srgbClr val="FF0000"/>
                    </a:solidFill>
                  </a:rPr>
                  <a:t>n</a:t>
                </a:r>
                <a:r>
                  <a:rPr lang="sk-SK" altLang="sk-SK" dirty="0"/>
                  <a:t> posúva graf kvadratickej funkcie v </a:t>
                </a:r>
                <a:r>
                  <a:rPr lang="sk-SK" altLang="sk-SK" dirty="0">
                    <a:solidFill>
                      <a:srgbClr val="FF0000"/>
                    </a:solidFill>
                  </a:rPr>
                  <a:t>smere osi y </a:t>
                </a:r>
                <a:r>
                  <a:rPr lang="sk-SK" altLang="sk-SK" dirty="0"/>
                  <a:t>o hodnotu </a:t>
                </a:r>
                <a:r>
                  <a:rPr lang="sk-SK" altLang="sk-SK" dirty="0">
                    <a:solidFill>
                      <a:srgbClr val="FF0000"/>
                    </a:solidFill>
                  </a:rPr>
                  <a:t>n </a:t>
                </a:r>
                <a:r>
                  <a:rPr lang="sk-SK" altLang="sk-SK" dirty="0" smtClean="0">
                    <a:solidFill>
                      <a:srgbClr val="FF0000"/>
                    </a:solidFill>
                  </a:rPr>
                  <a:t>nahor (nadol)</a:t>
                </a:r>
                <a:endParaRPr lang="sk-SK" altLang="sk-SK" dirty="0">
                  <a:solidFill>
                    <a:srgbClr val="FF0000"/>
                  </a:solidFill>
                </a:endParaRPr>
              </a:p>
              <a:p>
                <a:pPr marL="696912" lvl="2" indent="0">
                  <a:lnSpc>
                    <a:spcPct val="90000"/>
                  </a:lnSpc>
                  <a:buNone/>
                </a:pPr>
                <a:r>
                  <a:rPr lang="sk-SK" altLang="sk-SK" dirty="0"/>
                  <a:t>n&gt;0 ... posúva graf nahor</a:t>
                </a:r>
              </a:p>
              <a:p>
                <a:pPr marL="696912" lvl="2" indent="0">
                  <a:lnSpc>
                    <a:spcPct val="90000"/>
                  </a:lnSpc>
                  <a:buNone/>
                </a:pPr>
                <a:r>
                  <a:rPr lang="sk-SK" altLang="sk-SK" dirty="0"/>
                  <a:t>n&lt;0 ... posúva graf nadol</a:t>
                </a:r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</p:txBody>
          </p:sp>
        </mc:Choice>
        <mc:Fallback xmlns=""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5ADAD4AA-B714-4A99-984E-3C2A888C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Nadpis 1">
            <a:extLst>
              <a:ext uri="{FF2B5EF4-FFF2-40B4-BE49-F238E27FC236}">
                <a16:creationId xmlns:a16="http://schemas.microsoft.com/office/drawing/2014/main" id="{14DCAFEB-597C-4F21-BD47-F559E749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139825"/>
          </a:xfrm>
          <a:ln/>
        </p:spPr>
        <p:txBody>
          <a:bodyPr/>
          <a:lstStyle/>
          <a:p>
            <a:pPr algn="ctr"/>
            <a:r>
              <a:rPr lang="sk-SK" altLang="sk-SK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Posun grafu kvadratickej funkcie</a:t>
            </a:r>
          </a:p>
        </p:txBody>
      </p:sp>
    </p:spTree>
    <p:extLst>
      <p:ext uri="{BB962C8B-B14F-4D97-AF65-F5344CB8AC3E}">
        <p14:creationId xmlns:p14="http://schemas.microsoft.com/office/powerpoint/2010/main" val="115249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sk-SK" dirty="0"/>
                  <a:t>Príklad 1                      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15" t="-1016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F08116A6-9978-4288-99D4-C0A1410C5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4015" y="1354747"/>
            <a:ext cx="6720313" cy="5242605"/>
          </a:xfrm>
          <a:prstGeom prst="rect">
            <a:avLst/>
          </a:prstGeom>
        </p:spPr>
      </p:pic>
      <p:grpSp>
        <p:nvGrpSpPr>
          <p:cNvPr id="10" name="Skupina 9"/>
          <p:cNvGrpSpPr/>
          <p:nvPr/>
        </p:nvGrpSpPr>
        <p:grpSpPr>
          <a:xfrm>
            <a:off x="3419873" y="116632"/>
            <a:ext cx="2520279" cy="3744416"/>
            <a:chOff x="3419873" y="116632"/>
            <a:chExt cx="2520279" cy="3744416"/>
          </a:xfrm>
        </p:grpSpPr>
        <p:sp>
          <p:nvSpPr>
            <p:cNvPr id="3" name="Oblúk 2"/>
            <p:cNvSpPr/>
            <p:nvPr/>
          </p:nvSpPr>
          <p:spPr>
            <a:xfrm rot="10800000">
              <a:off x="3419873" y="116632"/>
              <a:ext cx="1296145" cy="3744416"/>
            </a:xfrm>
            <a:prstGeom prst="arc">
              <a:avLst>
                <a:gd name="adj1" fmla="val 12812434"/>
                <a:gd name="adj2" fmla="val 1942408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Nadpis 1">
                  <a:extLst>
                    <a:ext uri="{FF2B5EF4-FFF2-40B4-BE49-F238E27FC236}">
                      <a16:creationId xmlns:a16="http://schemas.microsoft.com/office/drawing/2014/main" id="{E00686FD-FBB2-4E01-B141-038B9A93ADC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572000" y="1967075"/>
                  <a:ext cx="1368152" cy="631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chemeClr val="tx2"/>
                      </a:solidFill>
                      <a:latin typeface="+mj-lt"/>
                      <a:ea typeface="+mj-ea"/>
                      <a:cs typeface="+mj-cs"/>
                    </a:defRPr>
                  </a:lvl1pPr>
                  <a:lvl2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2pPr>
                  <a:lvl3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3pPr>
                  <a:lvl4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4pPr>
                  <a:lvl5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5pPr>
                  <a:lvl6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6pPr>
                  <a:lvl7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7pPr>
                  <a:lvl8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8pPr>
                  <a:lvl9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sz="2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sk-SK" sz="2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sk-SK" sz="24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sk-SK" sz="24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sk-SK" sz="2400" b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Nadpis 1">
                  <a:extLst>
                    <a:ext uri="{FF2B5EF4-FFF2-40B4-BE49-F238E27FC236}">
                      <a16:creationId xmlns:a16="http://schemas.microsoft.com/office/drawing/2014/main" id="{E00686FD-FBB2-4E01-B141-038B9A93A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72000" y="1967075"/>
                  <a:ext cx="1368152" cy="6312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blúk 5"/>
          <p:cNvSpPr/>
          <p:nvPr/>
        </p:nvSpPr>
        <p:spPr>
          <a:xfrm rot="10800000">
            <a:off x="3402861" y="1338337"/>
            <a:ext cx="1296145" cy="3744416"/>
          </a:xfrm>
          <a:prstGeom prst="arc">
            <a:avLst>
              <a:gd name="adj1" fmla="val 12812434"/>
              <a:gd name="adj2" fmla="val 1942408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80704" y="4279832"/>
                <a:ext cx="1620178" cy="631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sk-SK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sk-SK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sk-SK" sz="2400" b="1" dirty="0" smtClean="0">
                    <a:solidFill>
                      <a:srgbClr val="FF0000"/>
                    </a:solidFill>
                  </a:rPr>
                  <a:t>– 4</a:t>
                </a:r>
                <a:endParaRPr lang="sk-SK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0704" y="4279832"/>
                <a:ext cx="1620178" cy="631291"/>
              </a:xfrm>
              <a:prstGeom prst="rect">
                <a:avLst/>
              </a:prstGeom>
              <a:blipFill>
                <a:blip r:embed="rId5"/>
                <a:stretch>
                  <a:fillRect l="-1504" t="-57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Šípka doľava 7"/>
          <p:cNvSpPr/>
          <p:nvPr/>
        </p:nvSpPr>
        <p:spPr>
          <a:xfrm rot="16200000">
            <a:off x="5408299" y="4847839"/>
            <a:ext cx="1298851" cy="720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085616" y="4149080"/>
                <a:ext cx="1944216" cy="631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𝑷𝑶𝑺𝑼𝑵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sk-SK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5616" y="4149080"/>
                <a:ext cx="1944216" cy="6312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95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5ADAD4AA-B714-4A99-984E-3C2A888C451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r>
                  <a:rPr lang="sk-SK" altLang="sk-SK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2. Preskúmajme vplyv parametra </a:t>
                </a:r>
                <a:r>
                  <a:rPr lang="sk-SK" altLang="sk-SK" dirty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m</a:t>
                </a:r>
                <a:r>
                  <a:rPr lang="sk-SK" altLang="sk-SK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na posun grafu</a:t>
                </a:r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altLang="sk-SK" sz="2800" b="1" i="1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altLang="sk-SK" sz="2800" b="1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altLang="sk-SK" sz="2800" b="1" i="1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sk-SK" altLang="sk-SK" sz="2800" b="1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altLang="sk-SK" sz="2800" b="1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sk-SK" altLang="sk-SK" sz="2800" b="1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sk-SK" altLang="sk-SK" sz="2800" b="1" i="1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r>
                  <a:rPr lang="sk-SK" altLang="sk-SK" dirty="0"/>
                  <a:t>Príklad </a:t>
                </a:r>
                <a14:m>
                  <m:oMath xmlns:m="http://schemas.openxmlformats.org/officeDocument/2006/math">
                    <m:r>
                      <a:rPr lang="sk-SK" altLang="sk-SK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altLang="sk-SK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sk-SK" altLang="sk-SK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altLang="sk-SK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altLang="sk-SK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altLang="sk-SK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altLang="sk-SK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altLang="sk-SK" b="0" i="1" dirty="0" smtClean="0">
                            <a:latin typeface="Cambria Math" panose="02040503050406030204" pitchFamily="18" charset="0"/>
                          </a:rPr>
                          <m:t>+2)</m:t>
                        </m:r>
                      </m:e>
                      <m:sup>
                        <m:r>
                          <a:rPr lang="sk-SK" altLang="sk-SK" i="1" dirty="0" err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</p:txBody>
          </p:sp>
        </mc:Choice>
        <mc:Fallback xmlns=""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5ADAD4AA-B714-4A99-984E-3C2A888C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Nadpis 1">
            <a:extLst>
              <a:ext uri="{FF2B5EF4-FFF2-40B4-BE49-F238E27FC236}">
                <a16:creationId xmlns:a16="http://schemas.microsoft.com/office/drawing/2014/main" id="{14DCAFEB-597C-4F21-BD47-F559E749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139825"/>
          </a:xfrm>
          <a:ln/>
        </p:spPr>
        <p:txBody>
          <a:bodyPr/>
          <a:lstStyle/>
          <a:p>
            <a:pPr algn="ctr"/>
            <a:r>
              <a:rPr lang="sk-SK" altLang="sk-SK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Posun grafu kvadratickej funkcie</a:t>
            </a:r>
          </a:p>
        </p:txBody>
      </p:sp>
      <p:graphicFrame>
        <p:nvGraphicFramePr>
          <p:cNvPr id="4" name="Objekt 3">
            <a:hlinkClick r:id="rId4" action="ppaction://hlinkfile"/>
            <a:extLst>
              <a:ext uri="{FF2B5EF4-FFF2-40B4-BE49-F238E27FC236}">
                <a16:creationId xmlns:a16="http://schemas.microsoft.com/office/drawing/2014/main" id="{62605E86-E8B6-42B2-84DB-E126470A3C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5114"/>
              </p:ext>
            </p:extLst>
          </p:nvPr>
        </p:nvGraphicFramePr>
        <p:xfrm>
          <a:off x="4788024" y="3602831"/>
          <a:ext cx="922338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Objekt prostredia balíčkovača" showAsIcon="1" r:id="rId5" imgW="922680" imgH="524880" progId="Package">
                  <p:embed/>
                </p:oleObj>
              </mc:Choice>
              <mc:Fallback>
                <p:oleObj name="Objekt prostredia balíčkovača" showAsIcon="1" r:id="rId5" imgW="922680" imgH="524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8024" y="3602831"/>
                        <a:ext cx="922338" cy="525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979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5ADAD4AA-B714-4A99-984E-3C2A888C451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 algn="ctr">
                  <a:lnSpc>
                    <a:spcPct val="90000"/>
                  </a:lnSpc>
                  <a:buNone/>
                </a:pPr>
                <a:r>
                  <a:rPr lang="sk-SK" altLang="sk-SK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Vplyv parametra </a:t>
                </a:r>
                <a:r>
                  <a:rPr lang="sk-SK" altLang="sk-SK" dirty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m</a:t>
                </a:r>
                <a:r>
                  <a:rPr lang="sk-SK" altLang="sk-SK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na posun grafu</a:t>
                </a:r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altLang="sk-SK" sz="2800" b="1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altLang="sk-SK" sz="2800" b="1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altLang="sk-SK" sz="2800" b="1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sk-SK" altLang="sk-SK" sz="2800" b="1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altLang="sk-SK" sz="2800" b="1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</m:d>
                        </m:e>
                        <m:sup>
                          <m:r>
                            <a:rPr lang="sk-SK" altLang="sk-SK" sz="2800" b="1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r>
                  <a:rPr lang="sk-SK" altLang="sk-SK" dirty="0"/>
                  <a:t>Parameter </a:t>
                </a:r>
                <a:r>
                  <a:rPr lang="sk-SK" altLang="sk-SK" dirty="0">
                    <a:solidFill>
                      <a:srgbClr val="FF0000"/>
                    </a:solidFill>
                  </a:rPr>
                  <a:t>m</a:t>
                </a:r>
                <a:r>
                  <a:rPr lang="sk-SK" altLang="sk-SK" dirty="0"/>
                  <a:t> posúva graf kvadratickej funkcie v </a:t>
                </a:r>
                <a:r>
                  <a:rPr lang="sk-SK" altLang="sk-SK" dirty="0">
                    <a:solidFill>
                      <a:srgbClr val="FF0000"/>
                    </a:solidFill>
                  </a:rPr>
                  <a:t>smere osi x </a:t>
                </a:r>
                <a:r>
                  <a:rPr lang="sk-SK" altLang="sk-SK" dirty="0"/>
                  <a:t>o hodnotu </a:t>
                </a:r>
                <a:r>
                  <a:rPr lang="sk-SK" altLang="sk-SK" dirty="0">
                    <a:solidFill>
                      <a:srgbClr val="FF0000"/>
                    </a:solidFill>
                  </a:rPr>
                  <a:t>m doľava</a:t>
                </a:r>
              </a:p>
              <a:p>
                <a:pPr marL="696912" lvl="2" indent="0">
                  <a:lnSpc>
                    <a:spcPct val="90000"/>
                  </a:lnSpc>
                  <a:buNone/>
                </a:pPr>
                <a:r>
                  <a:rPr lang="sk-SK" altLang="sk-SK" dirty="0"/>
                  <a:t>m&gt;0 ... posúva graf doľava</a:t>
                </a:r>
              </a:p>
              <a:p>
                <a:pPr marL="696912" lvl="2" indent="0">
                  <a:lnSpc>
                    <a:spcPct val="90000"/>
                  </a:lnSpc>
                  <a:buNone/>
                </a:pPr>
                <a:r>
                  <a:rPr lang="sk-SK" altLang="sk-SK" dirty="0"/>
                  <a:t>m&lt;0 ... posúva graf doprava</a:t>
                </a:r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</p:txBody>
          </p:sp>
        </mc:Choice>
        <mc:Fallback xmlns=""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5ADAD4AA-B714-4A99-984E-3C2A888C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Nadpis 1">
            <a:extLst>
              <a:ext uri="{FF2B5EF4-FFF2-40B4-BE49-F238E27FC236}">
                <a16:creationId xmlns:a16="http://schemas.microsoft.com/office/drawing/2014/main" id="{14DCAFEB-597C-4F21-BD47-F559E749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139825"/>
          </a:xfrm>
          <a:ln/>
        </p:spPr>
        <p:txBody>
          <a:bodyPr/>
          <a:lstStyle/>
          <a:p>
            <a:pPr algn="ctr"/>
            <a:r>
              <a:rPr lang="sk-SK" altLang="sk-SK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Posun grafu kvadratickej funkcie</a:t>
            </a:r>
          </a:p>
        </p:txBody>
      </p:sp>
    </p:spTree>
    <p:extLst>
      <p:ext uri="{BB962C8B-B14F-4D97-AF65-F5344CB8AC3E}">
        <p14:creationId xmlns:p14="http://schemas.microsoft.com/office/powerpoint/2010/main" val="102074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sk-SK" dirty="0"/>
                  <a:t>Príklad 2               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</m:d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15" t="-1016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F08116A6-9978-4288-99D4-C0A1410C5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4015" y="1340768"/>
            <a:ext cx="6720313" cy="5242605"/>
          </a:xfrm>
          <a:prstGeom prst="rect">
            <a:avLst/>
          </a:prstGeom>
        </p:spPr>
      </p:pic>
      <p:grpSp>
        <p:nvGrpSpPr>
          <p:cNvPr id="5" name="Skupina 4"/>
          <p:cNvGrpSpPr/>
          <p:nvPr/>
        </p:nvGrpSpPr>
        <p:grpSpPr>
          <a:xfrm>
            <a:off x="3419873" y="-603448"/>
            <a:ext cx="2592287" cy="4464496"/>
            <a:chOff x="3419873" y="116632"/>
            <a:chExt cx="2520279" cy="3744416"/>
          </a:xfrm>
        </p:grpSpPr>
        <p:sp>
          <p:nvSpPr>
            <p:cNvPr id="6" name="Oblúk 5"/>
            <p:cNvSpPr/>
            <p:nvPr/>
          </p:nvSpPr>
          <p:spPr>
            <a:xfrm rot="10800000">
              <a:off x="3419873" y="116632"/>
              <a:ext cx="1296145" cy="3744416"/>
            </a:xfrm>
            <a:prstGeom prst="arc">
              <a:avLst>
                <a:gd name="adj1" fmla="val 12812434"/>
                <a:gd name="adj2" fmla="val 1942408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Nadpis 1">
                  <a:extLst>
                    <a:ext uri="{FF2B5EF4-FFF2-40B4-BE49-F238E27FC236}">
                      <a16:creationId xmlns:a16="http://schemas.microsoft.com/office/drawing/2014/main" id="{E00686FD-FBB2-4E01-B141-038B9A93ADC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572000" y="1967075"/>
                  <a:ext cx="1368152" cy="631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chemeClr val="tx2"/>
                      </a:solidFill>
                      <a:latin typeface="+mj-lt"/>
                      <a:ea typeface="+mj-ea"/>
                      <a:cs typeface="+mj-cs"/>
                    </a:defRPr>
                  </a:lvl1pPr>
                  <a:lvl2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2pPr>
                  <a:lvl3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3pPr>
                  <a:lvl4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4pPr>
                  <a:lvl5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5pPr>
                  <a:lvl6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6pPr>
                  <a:lvl7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7pPr>
                  <a:lvl8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8pPr>
                  <a:lvl9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sz="2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sk-SK" sz="2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sk-SK" sz="24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sk-SK" sz="24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sk-SK" sz="2400" b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Nadpis 1">
                  <a:extLst>
                    <a:ext uri="{FF2B5EF4-FFF2-40B4-BE49-F238E27FC236}">
                      <a16:creationId xmlns:a16="http://schemas.microsoft.com/office/drawing/2014/main" id="{E00686FD-FBB2-4E01-B141-038B9A93A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72000" y="1967075"/>
                  <a:ext cx="1368152" cy="6312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Skupina 7"/>
          <p:cNvGrpSpPr/>
          <p:nvPr/>
        </p:nvGrpSpPr>
        <p:grpSpPr>
          <a:xfrm>
            <a:off x="4932041" y="-615217"/>
            <a:ext cx="3312367" cy="4464496"/>
            <a:chOff x="3419873" y="116632"/>
            <a:chExt cx="3220357" cy="3744416"/>
          </a:xfrm>
        </p:grpSpPr>
        <p:sp>
          <p:nvSpPr>
            <p:cNvPr id="9" name="Oblúk 8"/>
            <p:cNvSpPr/>
            <p:nvPr/>
          </p:nvSpPr>
          <p:spPr>
            <a:xfrm rot="10800000">
              <a:off x="3419873" y="116632"/>
              <a:ext cx="1296145" cy="3744416"/>
            </a:xfrm>
            <a:prstGeom prst="arc">
              <a:avLst>
                <a:gd name="adj1" fmla="val 12812434"/>
                <a:gd name="adj2" fmla="val 19424087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Nadpis 1">
                  <a:extLst>
                    <a:ext uri="{FF2B5EF4-FFF2-40B4-BE49-F238E27FC236}">
                      <a16:creationId xmlns:a16="http://schemas.microsoft.com/office/drawing/2014/main" id="{E00686FD-FBB2-4E01-B141-038B9A93ADC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572000" y="1967075"/>
                  <a:ext cx="2068230" cy="631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chemeClr val="tx2"/>
                      </a:solidFill>
                      <a:latin typeface="+mj-lt"/>
                      <a:ea typeface="+mj-ea"/>
                      <a:cs typeface="+mj-cs"/>
                    </a:defRPr>
                  </a:lvl1pPr>
                  <a:lvl2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2pPr>
                  <a:lvl3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3pPr>
                  <a:lvl4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4pPr>
                  <a:lvl5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5pPr>
                  <a:lvl6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6pPr>
                  <a:lvl7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7pPr>
                  <a:lvl8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8pPr>
                  <a:lvl9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9pPr>
                </a:lstStyle>
                <a:p>
                  <a14:m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k-SK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sk-SK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sk-SK" sz="2400" b="1" dirty="0" smtClean="0">
                      <a:solidFill>
                        <a:srgbClr val="FF0000"/>
                      </a:solidFill>
                    </a:rPr>
                    <a:t>–5)</a:t>
                  </a:r>
                  <a:r>
                    <a:rPr lang="sk-SK" sz="2400" b="1" baseline="30000" dirty="0" smtClean="0">
                      <a:solidFill>
                        <a:srgbClr val="FF0000"/>
                      </a:solidFill>
                    </a:rPr>
                    <a:t>2</a:t>
                  </a:r>
                  <a:endParaRPr lang="sk-SK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Nadpis 1">
                  <a:extLst>
                    <a:ext uri="{FF2B5EF4-FFF2-40B4-BE49-F238E27FC236}">
                      <a16:creationId xmlns:a16="http://schemas.microsoft.com/office/drawing/2014/main" id="{E00686FD-FBB2-4E01-B141-038B9A93A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72000" y="1967075"/>
                  <a:ext cx="2068230" cy="631291"/>
                </a:xfrm>
                <a:prstGeom prst="rect">
                  <a:avLst/>
                </a:prstGeom>
                <a:blipFill>
                  <a:blip r:embed="rId5"/>
                  <a:stretch>
                    <a:fillRect l="-860" t="-650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36431" y="5157192"/>
                <a:ext cx="1928788" cy="631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𝑷𝑶𝑺𝑼𝑵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sk-SK" sz="24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sk-SK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(v </a:t>
                </a:r>
                <a:r>
                  <a:rPr lang="sk-SK" sz="2400" b="1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op</a:t>
                </a:r>
                <a:r>
                  <a:rPr lang="sk-SK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. smere)</a:t>
                </a:r>
                <a:endParaRPr lang="sk-SK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6431" y="5157192"/>
                <a:ext cx="1928788" cy="631291"/>
              </a:xfrm>
              <a:prstGeom prst="rect">
                <a:avLst/>
              </a:prstGeom>
              <a:blipFill>
                <a:blip r:embed="rId6"/>
                <a:stretch>
                  <a:fillRect l="-4732" r="-1262" b="-519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Šípka doľava 11"/>
          <p:cNvSpPr/>
          <p:nvPr/>
        </p:nvSpPr>
        <p:spPr>
          <a:xfrm rot="10800000">
            <a:off x="4604918" y="4345019"/>
            <a:ext cx="1298851" cy="720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3923379"/>
      </p:ext>
    </p:extLst>
  </p:cSld>
  <p:clrMapOvr>
    <a:masterClrMapping/>
  </p:clrMapOvr>
</p:sld>
</file>

<file path=ppt/theme/theme1.xml><?xml version="1.0" encoding="utf-8"?>
<a:theme xmlns:a="http://schemas.openxmlformats.org/drawingml/2006/main" name="Okraj">
  <a:themeElements>
    <a:clrScheme name="Okraj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kraj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kraj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kraj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kraj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764</TotalTime>
  <Words>373</Words>
  <Application>Microsoft Office PowerPoint</Application>
  <PresentationFormat>Prezentácia na obrazovke (4:3)</PresentationFormat>
  <Paragraphs>115</Paragraphs>
  <Slides>18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Garamond</vt:lpstr>
      <vt:lpstr>Wingdings</vt:lpstr>
      <vt:lpstr>Okraj</vt:lpstr>
      <vt:lpstr>Objekt prostredia balíčkovača</vt:lpstr>
      <vt:lpstr>Graf kvadratickej funkcie pomocou úpravy do štvorca</vt:lpstr>
      <vt:lpstr>OBSAH</vt:lpstr>
      <vt:lpstr>Posun grafu kvadratickej funkcie</vt:lpstr>
      <vt:lpstr>Posun grafu kvadratickej funkcie</vt:lpstr>
      <vt:lpstr>Posun grafu kvadratickej funkcie</vt:lpstr>
      <vt:lpstr>Príklad 1                       f:y=x^2-4</vt:lpstr>
      <vt:lpstr>Posun grafu kvadratickej funkcie</vt:lpstr>
      <vt:lpstr>Posun grafu kvadratickej funkcie</vt:lpstr>
      <vt:lpstr>Príklad 2                f:y=(x-5)^2</vt:lpstr>
      <vt:lpstr>Posun grafu kvadratickej funkcie</vt:lpstr>
      <vt:lpstr>Príklad 3            f:y=x^2-4x+6</vt:lpstr>
      <vt:lpstr>Príklad 4         f:y=〖-x〗^2+6x-2</vt:lpstr>
      <vt:lpstr>Príklad 5         f:y=〖2x〗^2-8x+3</vt:lpstr>
      <vt:lpstr>Domáca úloha</vt:lpstr>
      <vt:lpstr>Prezentácia programu PowerPoint</vt:lpstr>
      <vt:lpstr>D.ú. 1 g:y=(x-1)^2+2</vt:lpstr>
      <vt:lpstr>D.ú.2  f:y=x^2+4x+3</vt:lpstr>
      <vt:lpstr>D.ú.2  f:y=x^2-6x+5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Kvadratická funkcia</dc:title>
  <dc:creator>anna</dc:creator>
  <cp:lastModifiedBy>Dušan Andraško</cp:lastModifiedBy>
  <cp:revision>74</cp:revision>
  <dcterms:created xsi:type="dcterms:W3CDTF">2008-09-03T09:52:17Z</dcterms:created>
  <dcterms:modified xsi:type="dcterms:W3CDTF">2021-05-28T03:07:34Z</dcterms:modified>
</cp:coreProperties>
</file>