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875838" cy="679926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E88-53DD-49C1-8C5A-B335C2A6799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023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EB97B-B9CC-4F9D-AF06-B612C8986F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442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0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3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66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1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7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1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7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15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5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8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9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1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2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61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1AD9-BEFD-46B8-BF1B-DDA5BBAE3152}" type="datetimeFigureOut">
              <a:rPr lang="sk-SK" smtClean="0"/>
              <a:t>14. 6. 2021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1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Mocninové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5400" dirty="0" smtClean="0"/>
              <a:t>Prirodzený a celočíselný exponent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2027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– prirodzený exponent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2394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600" dirty="0" smtClean="0"/>
                  <a:t>Mocninová funkcia s prirodzeným exponentom sa </a:t>
                </a:r>
                <a:r>
                  <a:rPr lang="sk-SK" sz="2600" dirty="0"/>
                  <a:t>nazýva funkcia </a:t>
                </a:r>
                <a:r>
                  <a:rPr lang="sk-SK" sz="2600" dirty="0" smtClean="0"/>
                  <a:t>v tvare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sz="2600" dirty="0" smtClean="0"/>
                  <a:t>, kde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600" dirty="0" smtClean="0"/>
                  <a:t> Jej definičný obor je R.</a:t>
                </a:r>
              </a:p>
              <a:p>
                <a:pPr marL="0" indent="0" algn="just">
                  <a:buNone/>
                </a:pPr>
                <a:r>
                  <a:rPr lang="sk-SK" sz="2600" u="sng" dirty="0" smtClean="0">
                    <a:solidFill>
                      <a:srgbClr val="0070C0"/>
                    </a:solidFill>
                  </a:rPr>
                  <a:t>Budeme rozlišovať prípady:</a:t>
                </a:r>
              </a:p>
              <a:p>
                <a:pPr algn="just"/>
                <a:r>
                  <a:rPr lang="sk-SK" sz="2600" dirty="0">
                    <a:solidFill>
                      <a:srgbClr val="0070C0"/>
                    </a:solidFill>
                  </a:rPr>
                  <a:t>n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= 1  </a:t>
                </a:r>
                <a14:m>
                  <m:oMath xmlns:m="http://schemas.openxmlformats.org/officeDocument/2006/math">
                    <m:r>
                      <a:rPr lang="sk-SK" sz="2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špeciálny prípad</a:t>
                </a:r>
              </a:p>
              <a:p>
                <a:pPr algn="just"/>
                <a:r>
                  <a:rPr lang="sk-SK" sz="2600" dirty="0" smtClean="0">
                    <a:solidFill>
                      <a:srgbClr val="0070C0"/>
                    </a:solidFill>
                  </a:rPr>
                  <a:t>n – párne</a:t>
                </a:r>
              </a:p>
              <a:p>
                <a:pPr algn="just"/>
                <a:r>
                  <a:rPr lang="sk-SK" sz="2600" dirty="0" smtClean="0">
                    <a:solidFill>
                      <a:srgbClr val="0070C0"/>
                    </a:solidFill>
                  </a:rPr>
                  <a:t>n - nepárne</a:t>
                </a:r>
                <a:endParaRPr lang="cs-CZ" sz="2600" dirty="0" smtClean="0"/>
              </a:p>
              <a:p>
                <a:endParaRPr lang="sk-SK" dirty="0" smtClean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239491"/>
              </a:xfrm>
              <a:blipFill>
                <a:blip r:embed="rId2"/>
                <a:stretch>
                  <a:fillRect l="-1277" t="-1439" r="-12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ŠPECIÁLNY PRÍPAD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6"/>
                <a:ext cx="4208555" cy="1261483"/>
              </a:xfrm>
            </p:spPr>
            <p:txBody>
              <a:bodyPr numCol="1">
                <a:normAutofit fontScale="92500" lnSpcReduction="10000"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1</a:t>
                </a:r>
              </a:p>
              <a:p>
                <a:r>
                  <a:rPr lang="sk-SK" sz="2400" dirty="0" smtClean="0"/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cs-CZ" sz="2400" b="1" i="1" dirty="0" smtClean="0">
                  <a:solidFill>
                    <a:srgbClr val="0070C0"/>
                  </a:solidFill>
                </a:endParaRPr>
              </a:p>
              <a:p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lineárna</a:t>
                </a:r>
                <a:r>
                  <a:rPr lang="cs-CZ" sz="24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funkcia</a:t>
                </a:r>
                <a:endParaRPr lang="cs-CZ" sz="2400" b="1" i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6"/>
                <a:ext cx="4208555" cy="1261483"/>
              </a:xfrm>
              <a:blipFill>
                <a:blip r:embed="rId2"/>
                <a:stretch>
                  <a:fillRect l="-870" t="-6280" b="-86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Skupina 5"/>
          <p:cNvGrpSpPr/>
          <p:nvPr/>
        </p:nvGrpSpPr>
        <p:grpSpPr>
          <a:xfrm>
            <a:off x="877418" y="2939609"/>
            <a:ext cx="3808383" cy="3485078"/>
            <a:chOff x="5652655" y="1171565"/>
            <a:chExt cx="3808383" cy="3485078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 rotWithShape="1">
            <a:blip r:embed="rId3"/>
            <a:srcRect l="14694" t="34561" r="70147" b="41774"/>
            <a:stretch/>
          </p:blipFill>
          <p:spPr>
            <a:xfrm>
              <a:off x="5652655" y="1356231"/>
              <a:ext cx="3760211" cy="3300412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9086965" y="2821771"/>
              <a:ext cx="37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x</a:t>
              </a:r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7646092" y="1171565"/>
              <a:ext cx="37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y</a:t>
              </a:r>
              <a:endParaRPr lang="sk-SK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212003" y="3126720"/>
                <a:ext cx="360564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nie 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03" y="3126720"/>
                <a:ext cx="3605646" cy="3046988"/>
              </a:xfrm>
              <a:prstGeom prst="rect">
                <a:avLst/>
              </a:prstGeom>
              <a:blipFill>
                <a:blip r:embed="rId4"/>
                <a:stretch>
                  <a:fillRect l="-2369" t="-600" b="-36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1031451" y="3308941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priamka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- párne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7"/>
                <a:ext cx="4836776" cy="528714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2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b="1" i="1" dirty="0" smtClean="0">
                    <a:solidFill>
                      <a:srgbClr val="0070C0"/>
                    </a:solidFill>
                  </a:rPr>
                  <a:t> kvadratická funkcia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7"/>
                <a:ext cx="4836776" cy="528714"/>
              </a:xfrm>
              <a:blipFill>
                <a:blip r:embed="rId2"/>
                <a:stretch>
                  <a:fillRect l="-1008" t="-9195" b="-126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405118" y="2020949"/>
                <a:ext cx="43069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"/>
                            <m:ctrlPr>
                              <a:rPr lang="sk-SK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k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lesajúca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r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astúca na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 zdola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zhora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á minimum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maximum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18" y="2020949"/>
                <a:ext cx="4306917" cy="4154984"/>
              </a:xfrm>
              <a:prstGeom prst="rect">
                <a:avLst/>
              </a:prstGeom>
              <a:blipFill>
                <a:blip r:embed="rId3"/>
                <a:stretch>
                  <a:fillRect l="-1983" t="-5433" b="-24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4"/>
          <a:srcRect l="37223" t="33428" r="38074" b="22254"/>
          <a:stretch/>
        </p:blipFill>
        <p:spPr>
          <a:xfrm>
            <a:off x="709276" y="2032427"/>
            <a:ext cx="4502727" cy="4541546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09276" y="5234723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parabola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- nepárne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4836776" cy="528714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3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b="1" i="1" dirty="0" smtClean="0">
                    <a:solidFill>
                      <a:srgbClr val="0070C0"/>
                    </a:solidFill>
                  </a:rPr>
                  <a:t> kubická funkcia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4836776" cy="528714"/>
              </a:xfrm>
              <a:blipFill>
                <a:blip r:embed="rId2"/>
                <a:stretch>
                  <a:fillRect l="-1008" t="-9195" b="-126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47977" t="35132" r="23060" b="13541"/>
          <a:stretch/>
        </p:blipFill>
        <p:spPr>
          <a:xfrm>
            <a:off x="677334" y="1930400"/>
            <a:ext cx="4821383" cy="4803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6026727" y="2196014"/>
                <a:ext cx="360564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nie 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7" y="2196014"/>
                <a:ext cx="3605646" cy="3046988"/>
              </a:xfrm>
              <a:prstGeom prst="rect">
                <a:avLst/>
              </a:prstGeom>
              <a:blipFill>
                <a:blip r:embed="rId4"/>
                <a:stretch>
                  <a:fillRect l="-2369" t="-600" b="-36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677334" y="3350176"/>
            <a:ext cx="190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sk-SK" i="1" dirty="0" err="1" smtClean="0">
                <a:solidFill>
                  <a:schemeClr val="bg2">
                    <a:lumMod val="75000"/>
                  </a:schemeClr>
                </a:solidFill>
              </a:rPr>
              <a:t>nflexná</a:t>
            </a:r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 krivka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– celočíselný exponent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97225" y="1717963"/>
                <a:ext cx="9228666" cy="42394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600" dirty="0" smtClean="0"/>
                  <a:t>Mocninová funkcia s celočíselným exponentom sa </a:t>
                </a:r>
                <a:r>
                  <a:rPr lang="sk-SK" sz="2600" dirty="0"/>
                  <a:t>nazýva funkcia </a:t>
                </a:r>
                <a:r>
                  <a:rPr lang="sk-SK" sz="2600" dirty="0" smtClean="0"/>
                  <a:t>v tvare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sz="2600" dirty="0" smtClean="0"/>
                  <a:t>, kde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600" dirty="0" smtClean="0"/>
                  <a:t> Jej definičný obor je R (ak </a:t>
                </a:r>
                <a14:m>
                  <m:oMath xmlns:m="http://schemas.openxmlformats.org/officeDocument/2006/math">
                    <m:r>
                      <a:rPr lang="sk-SK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k-SK" sz="2600" dirty="0" smtClean="0"/>
                  <a:t>), alebo R -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k-SK" sz="2600" dirty="0" smtClean="0"/>
                  <a:t> (ak </a:t>
                </a:r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sk-SK" sz="2600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sk-SK" sz="2600" u="sng" dirty="0" smtClean="0">
                    <a:solidFill>
                      <a:srgbClr val="0070C0"/>
                    </a:solidFill>
                  </a:rPr>
                  <a:t>Budeme rozlišovať prípady:</a:t>
                </a:r>
              </a:p>
              <a:p>
                <a:pPr algn="just"/>
                <a:r>
                  <a:rPr lang="sk-SK" sz="2600" b="0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sk-SK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viď </a:t>
                </a:r>
                <a:r>
                  <a:rPr lang="sk-SK" sz="2600" dirty="0" err="1" smtClean="0">
                    <a:solidFill>
                      <a:srgbClr val="0070C0"/>
                    </a:solidFill>
                  </a:rPr>
                  <a:t>slajdy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3 - 5</a:t>
                </a:r>
              </a:p>
              <a:p>
                <a:r>
                  <a:rPr lang="sk-SK" sz="2600" dirty="0" smtClean="0">
                    <a:solidFill>
                      <a:srgbClr val="0070C0"/>
                    </a:solidFill>
                  </a:rPr>
                  <a:t>n = 0 </a:t>
                </a:r>
              </a:p>
              <a:p>
                <a:r>
                  <a:rPr lang="sk-SK" sz="2600" dirty="0" smtClean="0">
                    <a:solidFill>
                      <a:srgbClr val="0070C0"/>
                    </a:solidFill>
                  </a:rPr>
                  <a:t>n – nepárne záporné</a:t>
                </a:r>
              </a:p>
              <a:p>
                <a:pPr algn="just"/>
                <a:r>
                  <a:rPr lang="sk-SK" sz="2600" dirty="0">
                    <a:solidFill>
                      <a:srgbClr val="0070C0"/>
                    </a:solidFill>
                  </a:rPr>
                  <a:t>n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– párne záporné</a:t>
                </a:r>
                <a:endParaRPr lang="cs-CZ" sz="2600" dirty="0" smtClean="0"/>
              </a:p>
              <a:p>
                <a:endParaRPr lang="sk-SK" dirty="0" smtClean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25" y="1717963"/>
                <a:ext cx="9228666" cy="4239491"/>
              </a:xfrm>
              <a:blipFill>
                <a:blip r:embed="rId2"/>
                <a:stretch>
                  <a:fillRect l="-1190" t="-1295" r="-12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ŠPECIÁLNY PRÍPAD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6"/>
                <a:ext cx="4208555" cy="1722589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dirty="0" smtClean="0">
                    <a:solidFill>
                      <a:srgbClr val="0070C0"/>
                    </a:solidFill>
                  </a:rPr>
                  <a:t>n = 0 </a:t>
                </a:r>
                <a:endParaRPr lang="sk-SK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cs-CZ" sz="2400" b="1" i="1" dirty="0" smtClean="0">
                  <a:solidFill>
                    <a:srgbClr val="0070C0"/>
                  </a:solidFill>
                </a:endParaRPr>
              </a:p>
              <a:p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konštantná</a:t>
                </a:r>
                <a:r>
                  <a:rPr lang="cs-CZ" sz="24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funkcia</a:t>
                </a:r>
                <a:endParaRPr lang="sk-SK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6"/>
                <a:ext cx="4208555" cy="1722589"/>
              </a:xfrm>
              <a:blipFill>
                <a:blip r:embed="rId2"/>
                <a:stretch>
                  <a:fillRect l="-1159" t="-28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670112" y="1401686"/>
                <a:ext cx="383564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4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konštantná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má neostré maximum aj minimum v každom bode definičného oboru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12" y="1401686"/>
                <a:ext cx="3835645" cy="3785652"/>
              </a:xfrm>
              <a:prstGeom prst="rect">
                <a:avLst/>
              </a:prstGeom>
              <a:blipFill>
                <a:blip r:embed="rId3"/>
                <a:stretch>
                  <a:fillRect l="-2067" t="-483" r="-3498" b="-27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4"/>
          <a:srcRect l="36370" t="43466" r="37649" b="29451"/>
          <a:stretch/>
        </p:blipFill>
        <p:spPr>
          <a:xfrm>
            <a:off x="471054" y="3124275"/>
            <a:ext cx="5199058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– párne, záporné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936099" y="1051326"/>
                <a:ext cx="442710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;∞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 zdola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zhora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s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úradnicové osi sú </a:t>
                </a:r>
                <a:r>
                  <a:rPr lang="sk-SK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asymptoty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: </a:t>
                </a:r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=0;   </m:t>
                      </m:r>
                      <m:sSub>
                        <m:sSubPr>
                          <m:ctrlP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99" y="1051326"/>
                <a:ext cx="4427101" cy="4893647"/>
              </a:xfrm>
              <a:prstGeom prst="rect">
                <a:avLst/>
              </a:prstGeom>
              <a:blipFill>
                <a:blip r:embed="rId2"/>
                <a:stretch>
                  <a:fillRect l="-1928" t="-374" b="-3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22421" t="41193" r="50746" b="28883"/>
          <a:stretch/>
        </p:blipFill>
        <p:spPr>
          <a:xfrm>
            <a:off x="283055" y="1930400"/>
            <a:ext cx="5369601" cy="336665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46542" y="3313483"/>
            <a:ext cx="165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err="1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sk-SK" i="1" dirty="0" err="1" smtClean="0">
                <a:solidFill>
                  <a:schemeClr val="bg2">
                    <a:lumMod val="75000"/>
                  </a:schemeClr>
                </a:solidFill>
              </a:rPr>
              <a:t>ovnoosá</a:t>
            </a:r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 hyperbola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– nepárne, záporné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811408" y="1591653"/>
                <a:ext cx="442710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sk-SK" sz="2400" b="1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sk-SK" sz="2400" b="1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s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úradnicové osi sú </a:t>
                </a:r>
                <a:r>
                  <a:rPr lang="sk-SK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asymptoty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: </a:t>
                </a:r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=0;     </m:t>
                      </m:r>
                      <m:sSub>
                        <m:sSubPr>
                          <m:ctrlP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08" y="1591653"/>
                <a:ext cx="4427101" cy="4524315"/>
              </a:xfrm>
              <a:prstGeom prst="rect">
                <a:avLst/>
              </a:prstGeom>
              <a:blipFill>
                <a:blip r:embed="rId2"/>
                <a:stretch>
                  <a:fillRect l="-1788" t="-404" b="-5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50000" t="35132" r="23167" b="14867"/>
          <a:stretch/>
        </p:blipFill>
        <p:spPr>
          <a:xfrm>
            <a:off x="718899" y="1591653"/>
            <a:ext cx="4656666" cy="4878411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948324" y="2543121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hyperbola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Fazeta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104</Words>
  <Application>Microsoft Office PowerPoint</Application>
  <PresentationFormat>Širokouhlá</PresentationFormat>
  <Paragraphs>94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</vt:lpstr>
      <vt:lpstr>Wingdings 3</vt:lpstr>
      <vt:lpstr>Fazeta</vt:lpstr>
      <vt:lpstr>Mocninové funkcie</vt:lpstr>
      <vt:lpstr>Definícia – prirodzený exponent</vt:lpstr>
      <vt:lpstr>ŠPECIÁLNY PRÍPAD</vt:lpstr>
      <vt:lpstr>n - párne</vt:lpstr>
      <vt:lpstr>n - nepárne</vt:lpstr>
      <vt:lpstr>Definícia – celočíselný exponent</vt:lpstr>
      <vt:lpstr>ŠPECIÁLNY PRÍPAD</vt:lpstr>
      <vt:lpstr>n – párne, záporné</vt:lpstr>
      <vt:lpstr>n – nepárne, záporné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LOMENÉ VÝRAZY</dc:title>
  <dc:creator>Ucitel</dc:creator>
  <cp:lastModifiedBy>Dušan Andraško</cp:lastModifiedBy>
  <cp:revision>60</cp:revision>
  <cp:lastPrinted>2021-06-14T06:45:22Z</cp:lastPrinted>
  <dcterms:created xsi:type="dcterms:W3CDTF">2020-03-21T20:30:00Z</dcterms:created>
  <dcterms:modified xsi:type="dcterms:W3CDTF">2021-06-14T06:48:17Z</dcterms:modified>
</cp:coreProperties>
</file>