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6"/>
  </p:notesMasterIdLst>
  <p:sldIdLst>
    <p:sldId id="256" r:id="rId2"/>
    <p:sldId id="266" r:id="rId3"/>
    <p:sldId id="267" r:id="rId4"/>
    <p:sldId id="261" r:id="rId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5" autoAdjust="0"/>
    <p:restoredTop sz="94622" autoAdjust="0"/>
  </p:normalViewPr>
  <p:slideViewPr>
    <p:cSldViewPr>
      <p:cViewPr varScale="1">
        <p:scale>
          <a:sx n="61" d="100"/>
          <a:sy n="61" d="100"/>
        </p:scale>
        <p:origin x="136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4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07027E-F6B6-4A02-BC9A-1DC47077ABC8}" type="datetimeFigureOut">
              <a:rPr lang="sk-SK" smtClean="0"/>
              <a:t>26. 4. 2021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BFD9EA-A166-46AB-A4EE-814D3037801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98818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26. 4. 2021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>
        <p14:reveal/>
      </p:transition>
    </mc:Choice>
    <mc:Fallback xmlns="">
      <p:transition spd="slow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26. 4. 2021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>
        <p14:reveal/>
      </p:transition>
    </mc:Choice>
    <mc:Fallback xmlns="">
      <p:transition spd="slow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26. 4. 2021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>
        <p14:reveal/>
      </p:transition>
    </mc:Choice>
    <mc:Fallback xmlns="">
      <p:transition spd="slow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26. 4. 2021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>
        <p14:reveal/>
      </p:transition>
    </mc:Choice>
    <mc:Fallback xmlns="">
      <p:transition spd="slow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26. 4. 2021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>
        <p14:reveal/>
      </p:transition>
    </mc:Choice>
    <mc:Fallback xmlns="">
      <p:transition spd="slow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26. 4. 2021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>
        <p14:reveal/>
      </p:transition>
    </mc:Choice>
    <mc:Fallback xmlns="">
      <p:transition spd="slow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26. 4. 2021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>
        <p14:reveal/>
      </p:transition>
    </mc:Choice>
    <mc:Fallback xmlns="">
      <p:transition spd="slow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26. 4. 2021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>
        <p14:reveal/>
      </p:transition>
    </mc:Choice>
    <mc:Fallback xmlns="">
      <p:transition spd="slow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26. 4. 2021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>
        <p14:reveal/>
      </p:transition>
    </mc:Choice>
    <mc:Fallback xmlns="">
      <p:transition spd="slow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26. 4. 2021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>
        <p14:reveal/>
      </p:transition>
    </mc:Choice>
    <mc:Fallback xmlns="">
      <p:transition spd="slow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26. 4. 2021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>
        <p14:reveal/>
      </p:transition>
    </mc:Choice>
    <mc:Fallback xmlns="">
      <p:transition spd="slow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BF92E2F3-A957-4897-AE39-228CC061DCDB}" type="datetimeFigureOut">
              <a:rPr lang="sk-SK" smtClean="0"/>
              <a:t>26. 4. 2021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slow" p14:dur="5000" advClick="0">
        <p14:reveal/>
      </p:transition>
    </mc:Choice>
    <mc:Fallback xmlns="">
      <p:transition spd="slow" advClick="0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4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23.png"/><Relationship Id="rId5" Type="http://schemas.openxmlformats.org/officeDocument/2006/relationships/image" Target="../media/image18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5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31640" y="3861048"/>
            <a:ext cx="6400800" cy="1752600"/>
          </a:xfrm>
        </p:spPr>
        <p:txBody>
          <a:bodyPr/>
          <a:lstStyle/>
          <a:p>
            <a:r>
              <a:rPr lang="sk-SK" dirty="0" smtClean="0"/>
              <a:t>Niekoľko vzorovo vyriešených úloh  </a:t>
            </a: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Lineárne </a:t>
            </a:r>
            <a:r>
              <a:rPr lang="sk-SK" smtClean="0"/>
              <a:t>funkcie 00a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0234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 advTm="15000">
        <p14:reveal/>
      </p:transition>
    </mc:Choice>
    <mc:Fallback xmlns="">
      <p:transition spd="slow" advClick="0" advTm="1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Nadpis 3"/>
              <p:cNvSpPr>
                <a:spLocks noGrp="1"/>
              </p:cNvSpPr>
              <p:nvPr>
                <p:ph type="title"/>
              </p:nvPr>
            </p:nvSpPr>
            <p:spPr>
              <a:xfrm>
                <a:off x="609600" y="274638"/>
                <a:ext cx="7924800" cy="562074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/>
                        </a:rPr>
                        <m:t>𝑦</m:t>
                      </m:r>
                      <m:r>
                        <a:rPr lang="sk-SK" b="0" i="1" smtClean="0">
                          <a:latin typeface="Cambria Math"/>
                        </a:rPr>
                        <m:t>=</m:t>
                      </m:r>
                      <m:r>
                        <a:rPr lang="sk-SK" b="0" i="1" smtClean="0"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" name="Nadpis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09600" y="274638"/>
                <a:ext cx="7924800" cy="562074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9" name="Skupina 108"/>
          <p:cNvGrpSpPr/>
          <p:nvPr/>
        </p:nvGrpSpPr>
        <p:grpSpPr>
          <a:xfrm rot="16200000">
            <a:off x="5624044" y="2897976"/>
            <a:ext cx="360040" cy="197992"/>
            <a:chOff x="5364088" y="4275104"/>
            <a:chExt cx="360040" cy="197992"/>
          </a:xfrm>
        </p:grpSpPr>
        <p:cxnSp>
          <p:nvCxnSpPr>
            <p:cNvPr id="110" name="Rovná spojnica 109"/>
            <p:cNvCxnSpPr/>
            <p:nvPr/>
          </p:nvCxnSpPr>
          <p:spPr>
            <a:xfrm>
              <a:off x="5364088" y="4365104"/>
              <a:ext cx="3600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Rovná spojnica 110"/>
            <p:cNvCxnSpPr/>
            <p:nvPr/>
          </p:nvCxnSpPr>
          <p:spPr>
            <a:xfrm>
              <a:off x="5364088" y="4275104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Rovná spojnica 111"/>
            <p:cNvCxnSpPr/>
            <p:nvPr/>
          </p:nvCxnSpPr>
          <p:spPr>
            <a:xfrm>
              <a:off x="5724128" y="4293096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Skupina 121"/>
          <p:cNvGrpSpPr/>
          <p:nvPr/>
        </p:nvGrpSpPr>
        <p:grpSpPr>
          <a:xfrm rot="16200000">
            <a:off x="5615048" y="1817855"/>
            <a:ext cx="360040" cy="197992"/>
            <a:chOff x="5364088" y="4275104"/>
            <a:chExt cx="360040" cy="197992"/>
          </a:xfrm>
        </p:grpSpPr>
        <p:cxnSp>
          <p:nvCxnSpPr>
            <p:cNvPr id="124" name="Rovná spojnica 123"/>
            <p:cNvCxnSpPr/>
            <p:nvPr/>
          </p:nvCxnSpPr>
          <p:spPr>
            <a:xfrm>
              <a:off x="5364088" y="4275104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Rovná spojnica 124"/>
            <p:cNvCxnSpPr/>
            <p:nvPr/>
          </p:nvCxnSpPr>
          <p:spPr>
            <a:xfrm>
              <a:off x="5724128" y="4293096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Skupina 19"/>
          <p:cNvGrpSpPr/>
          <p:nvPr/>
        </p:nvGrpSpPr>
        <p:grpSpPr>
          <a:xfrm>
            <a:off x="4572000" y="188640"/>
            <a:ext cx="4320000" cy="4320000"/>
            <a:chOff x="4572000" y="188640"/>
            <a:chExt cx="4320000" cy="4320000"/>
          </a:xfrm>
        </p:grpSpPr>
        <p:grpSp>
          <p:nvGrpSpPr>
            <p:cNvPr id="18" name="Skupina 17"/>
            <p:cNvGrpSpPr/>
            <p:nvPr/>
          </p:nvGrpSpPr>
          <p:grpSpPr>
            <a:xfrm>
              <a:off x="4572000" y="188640"/>
              <a:ext cx="4320000" cy="4320000"/>
              <a:chOff x="4572000" y="188640"/>
              <a:chExt cx="4320000" cy="4320000"/>
            </a:xfrm>
          </p:grpSpPr>
          <p:grpSp>
            <p:nvGrpSpPr>
              <p:cNvPr id="16" name="Skupina 15"/>
              <p:cNvGrpSpPr/>
              <p:nvPr/>
            </p:nvGrpSpPr>
            <p:grpSpPr>
              <a:xfrm>
                <a:off x="4572000" y="3086992"/>
                <a:ext cx="4320000" cy="197992"/>
                <a:chOff x="4572000" y="3086992"/>
                <a:chExt cx="4320000" cy="197992"/>
              </a:xfrm>
            </p:grpSpPr>
            <p:cxnSp>
              <p:nvCxnSpPr>
                <p:cNvPr id="3" name="Rovná spojovacia šípka 2"/>
                <p:cNvCxnSpPr/>
                <p:nvPr/>
              </p:nvCxnSpPr>
              <p:spPr>
                <a:xfrm>
                  <a:off x="4572000" y="3176992"/>
                  <a:ext cx="43200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" name="Skupina 14"/>
                <p:cNvGrpSpPr/>
                <p:nvPr/>
              </p:nvGrpSpPr>
              <p:grpSpPr>
                <a:xfrm>
                  <a:off x="5431695" y="3086992"/>
                  <a:ext cx="360040" cy="197992"/>
                  <a:chOff x="5364088" y="4275104"/>
                  <a:chExt cx="360040" cy="197992"/>
                </a:xfrm>
              </p:grpSpPr>
              <p:cxnSp>
                <p:nvCxnSpPr>
                  <p:cNvPr id="6" name="Rovná spojnica 5"/>
                  <p:cNvCxnSpPr/>
                  <p:nvPr/>
                </p:nvCxnSpPr>
                <p:spPr>
                  <a:xfrm>
                    <a:off x="5364088" y="4365104"/>
                    <a:ext cx="36004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Rovná spojnica 12"/>
                  <p:cNvCxnSpPr/>
                  <p:nvPr/>
                </p:nvCxnSpPr>
                <p:spPr>
                  <a:xfrm>
                    <a:off x="5364088" y="4275104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Rovná spojnica 77"/>
                  <p:cNvCxnSpPr/>
                  <p:nvPr/>
                </p:nvCxnSpPr>
                <p:spPr>
                  <a:xfrm>
                    <a:off x="5724128" y="4293096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5" name="Skupina 84"/>
                <p:cNvGrpSpPr/>
                <p:nvPr/>
              </p:nvGrpSpPr>
              <p:grpSpPr>
                <a:xfrm>
                  <a:off x="5796136" y="3086992"/>
                  <a:ext cx="360040" cy="197992"/>
                  <a:chOff x="5364088" y="4275104"/>
                  <a:chExt cx="360040" cy="197992"/>
                </a:xfrm>
              </p:grpSpPr>
              <p:cxnSp>
                <p:nvCxnSpPr>
                  <p:cNvPr id="86" name="Rovná spojnica 85"/>
                  <p:cNvCxnSpPr/>
                  <p:nvPr/>
                </p:nvCxnSpPr>
                <p:spPr>
                  <a:xfrm>
                    <a:off x="5364088" y="4365104"/>
                    <a:ext cx="36004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Rovná spojnica 87"/>
                  <p:cNvCxnSpPr/>
                  <p:nvPr/>
                </p:nvCxnSpPr>
                <p:spPr>
                  <a:xfrm>
                    <a:off x="5364088" y="4275104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Rovná spojnica 88"/>
                  <p:cNvCxnSpPr/>
                  <p:nvPr/>
                </p:nvCxnSpPr>
                <p:spPr>
                  <a:xfrm>
                    <a:off x="5724128" y="4293096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0" name="Skupina 89"/>
                <p:cNvGrpSpPr/>
                <p:nvPr/>
              </p:nvGrpSpPr>
              <p:grpSpPr>
                <a:xfrm>
                  <a:off x="5071655" y="3086992"/>
                  <a:ext cx="360040" cy="197992"/>
                  <a:chOff x="5364088" y="4275104"/>
                  <a:chExt cx="360040" cy="197992"/>
                </a:xfrm>
              </p:grpSpPr>
              <p:cxnSp>
                <p:nvCxnSpPr>
                  <p:cNvPr id="91" name="Rovná spojnica 90"/>
                  <p:cNvCxnSpPr/>
                  <p:nvPr/>
                </p:nvCxnSpPr>
                <p:spPr>
                  <a:xfrm>
                    <a:off x="5364088" y="4365104"/>
                    <a:ext cx="36004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Rovná spojnica 91"/>
                  <p:cNvCxnSpPr/>
                  <p:nvPr/>
                </p:nvCxnSpPr>
                <p:spPr>
                  <a:xfrm>
                    <a:off x="5364088" y="4275104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Rovná spojnica 92"/>
                  <p:cNvCxnSpPr/>
                  <p:nvPr/>
                </p:nvCxnSpPr>
                <p:spPr>
                  <a:xfrm>
                    <a:off x="5724128" y="4293096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4" name="Skupina 93"/>
                <p:cNvGrpSpPr/>
                <p:nvPr/>
              </p:nvGrpSpPr>
              <p:grpSpPr>
                <a:xfrm>
                  <a:off x="6156176" y="3086992"/>
                  <a:ext cx="360040" cy="197992"/>
                  <a:chOff x="5364088" y="4275104"/>
                  <a:chExt cx="360040" cy="197992"/>
                </a:xfrm>
              </p:grpSpPr>
              <p:cxnSp>
                <p:nvCxnSpPr>
                  <p:cNvPr id="100" name="Rovná spojnica 99"/>
                  <p:cNvCxnSpPr/>
                  <p:nvPr/>
                </p:nvCxnSpPr>
                <p:spPr>
                  <a:xfrm>
                    <a:off x="5364088" y="4365104"/>
                    <a:ext cx="36004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Rovná spojnica 100"/>
                  <p:cNvCxnSpPr/>
                  <p:nvPr/>
                </p:nvCxnSpPr>
                <p:spPr>
                  <a:xfrm>
                    <a:off x="5364088" y="4275104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Rovná spojnica 101"/>
                  <p:cNvCxnSpPr/>
                  <p:nvPr/>
                </p:nvCxnSpPr>
                <p:spPr>
                  <a:xfrm>
                    <a:off x="5724128" y="4293096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3" name="Skupina 102"/>
                <p:cNvGrpSpPr/>
                <p:nvPr/>
              </p:nvGrpSpPr>
              <p:grpSpPr>
                <a:xfrm>
                  <a:off x="6516216" y="3086992"/>
                  <a:ext cx="360040" cy="197992"/>
                  <a:chOff x="5364088" y="4275104"/>
                  <a:chExt cx="360040" cy="197992"/>
                </a:xfrm>
              </p:grpSpPr>
              <p:cxnSp>
                <p:nvCxnSpPr>
                  <p:cNvPr id="106" name="Rovná spojnica 105"/>
                  <p:cNvCxnSpPr/>
                  <p:nvPr/>
                </p:nvCxnSpPr>
                <p:spPr>
                  <a:xfrm>
                    <a:off x="5364088" y="4365104"/>
                    <a:ext cx="36004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Rovná spojnica 106"/>
                  <p:cNvCxnSpPr/>
                  <p:nvPr/>
                </p:nvCxnSpPr>
                <p:spPr>
                  <a:xfrm>
                    <a:off x="5364088" y="4275104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Rovná spojnica 107"/>
                  <p:cNvCxnSpPr/>
                  <p:nvPr/>
                </p:nvCxnSpPr>
                <p:spPr>
                  <a:xfrm>
                    <a:off x="5724128" y="4293096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13" name="Rovná spojovacia šípka 112"/>
              <p:cNvCxnSpPr/>
              <p:nvPr/>
            </p:nvCxnSpPr>
            <p:spPr>
              <a:xfrm rot="5400000">
                <a:off x="3636136" y="2348640"/>
                <a:ext cx="4320000" cy="0"/>
              </a:xfrm>
              <a:prstGeom prst="straightConnector1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4" name="Skupina 113"/>
              <p:cNvGrpSpPr/>
              <p:nvPr/>
            </p:nvGrpSpPr>
            <p:grpSpPr>
              <a:xfrm rot="16200000">
                <a:off x="5633040" y="2537936"/>
                <a:ext cx="360040" cy="197992"/>
                <a:chOff x="5364088" y="4275104"/>
                <a:chExt cx="360040" cy="197992"/>
              </a:xfrm>
            </p:grpSpPr>
            <p:cxnSp>
              <p:nvCxnSpPr>
                <p:cNvPr id="116" name="Rovná spojnica 115"/>
                <p:cNvCxnSpPr/>
                <p:nvPr/>
              </p:nvCxnSpPr>
              <p:spPr>
                <a:xfrm>
                  <a:off x="5364088" y="4275104"/>
                  <a:ext cx="0" cy="18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Rovná spojnica 116"/>
                <p:cNvCxnSpPr/>
                <p:nvPr/>
              </p:nvCxnSpPr>
              <p:spPr>
                <a:xfrm>
                  <a:off x="5724128" y="4293096"/>
                  <a:ext cx="0" cy="18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8" name="Skupina 117"/>
              <p:cNvGrpSpPr/>
              <p:nvPr/>
            </p:nvGrpSpPr>
            <p:grpSpPr>
              <a:xfrm rot="16200000">
                <a:off x="5624044" y="2177895"/>
                <a:ext cx="360040" cy="197992"/>
                <a:chOff x="5364088" y="4275104"/>
                <a:chExt cx="360040" cy="197992"/>
              </a:xfrm>
            </p:grpSpPr>
            <p:cxnSp>
              <p:nvCxnSpPr>
                <p:cNvPr id="119" name="Rovná spojnica 118"/>
                <p:cNvCxnSpPr/>
                <p:nvPr/>
              </p:nvCxnSpPr>
              <p:spPr>
                <a:xfrm>
                  <a:off x="5364088" y="4365104"/>
                  <a:ext cx="36004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Rovná spojnica 119"/>
                <p:cNvCxnSpPr/>
                <p:nvPr/>
              </p:nvCxnSpPr>
              <p:spPr>
                <a:xfrm>
                  <a:off x="5364088" y="4275104"/>
                  <a:ext cx="0" cy="18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Rovná spojnica 120"/>
                <p:cNvCxnSpPr/>
                <p:nvPr/>
              </p:nvCxnSpPr>
              <p:spPr>
                <a:xfrm>
                  <a:off x="5724128" y="4293096"/>
                  <a:ext cx="0" cy="18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6" name="Skupina 125"/>
              <p:cNvGrpSpPr/>
              <p:nvPr/>
            </p:nvGrpSpPr>
            <p:grpSpPr>
              <a:xfrm rot="16200000">
                <a:off x="5627129" y="1457815"/>
                <a:ext cx="360040" cy="197992"/>
                <a:chOff x="5364088" y="4275104"/>
                <a:chExt cx="360040" cy="197992"/>
              </a:xfrm>
            </p:grpSpPr>
            <p:cxnSp>
              <p:nvCxnSpPr>
                <p:cNvPr id="127" name="Rovná spojnica 126"/>
                <p:cNvCxnSpPr/>
                <p:nvPr/>
              </p:nvCxnSpPr>
              <p:spPr>
                <a:xfrm>
                  <a:off x="5364088" y="4365104"/>
                  <a:ext cx="36004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Rovná spojnica 127"/>
                <p:cNvCxnSpPr/>
                <p:nvPr/>
              </p:nvCxnSpPr>
              <p:spPr>
                <a:xfrm>
                  <a:off x="5364088" y="4275104"/>
                  <a:ext cx="0" cy="18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Rovná spojnica 128"/>
                <p:cNvCxnSpPr/>
                <p:nvPr/>
              </p:nvCxnSpPr>
              <p:spPr>
                <a:xfrm>
                  <a:off x="5724128" y="4293096"/>
                  <a:ext cx="0" cy="18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BlokTextu 18"/>
                <p:cNvSpPr txBox="1"/>
                <p:nvPr/>
              </p:nvSpPr>
              <p:spPr>
                <a:xfrm>
                  <a:off x="5220072" y="188640"/>
                  <a:ext cx="9356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k-SK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sk-SK" dirty="0"/>
                </a:p>
              </p:txBody>
            </p:sp>
          </mc:Choice>
          <mc:Fallback xmlns="">
            <p:sp>
              <p:nvSpPr>
                <p:cNvPr id="19" name="BlokTextu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0072" y="188640"/>
                  <a:ext cx="93562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sk-SK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BlokTextu 129"/>
                <p:cNvSpPr txBox="1"/>
                <p:nvPr/>
              </p:nvSpPr>
              <p:spPr>
                <a:xfrm>
                  <a:off x="7956376" y="3068960"/>
                  <a:ext cx="9356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k-SK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sk-SK" dirty="0"/>
                </a:p>
              </p:txBody>
            </p:sp>
          </mc:Choice>
          <mc:Fallback xmlns="">
            <p:sp>
              <p:nvSpPr>
                <p:cNvPr id="130" name="BlokTextu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6376" y="3068960"/>
                  <a:ext cx="93562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sk-SK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Tabuľka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2699281"/>
                  </p:ext>
                </p:extLst>
              </p:nvPr>
            </p:nvGraphicFramePr>
            <p:xfrm>
              <a:off x="453387" y="2543304"/>
              <a:ext cx="381600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43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8968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7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buFontTx/>
                            <a:buNone/>
                          </a:pPr>
                          <a:r>
                            <a:rPr lang="sk-SK" dirty="0" smtClean="0"/>
                            <a:t>x</a:t>
                          </a:r>
                          <a:r>
                            <a:rPr lang="sk-SK" baseline="0" dirty="0" smtClean="0"/>
                            <a:t> = </a:t>
                          </a:r>
                          <a:r>
                            <a:rPr lang="sk-SK" dirty="0" smtClean="0"/>
                            <a:t>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x = 1</a:t>
                          </a:r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b="0" i="1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sk-SK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sk-SK" b="0" i="1" smtClean="0">
                                    <a:latin typeface="Cambria Math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y = 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y = 1</a:t>
                          </a:r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Tabuľka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2699281"/>
                  </p:ext>
                </p:extLst>
              </p:nvPr>
            </p:nvGraphicFramePr>
            <p:xfrm>
              <a:off x="453387" y="2543304"/>
              <a:ext cx="381600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4317"/>
                    <a:gridCol w="1089683"/>
                    <a:gridCol w="12720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buFontTx/>
                            <a:buNone/>
                          </a:pPr>
                          <a:r>
                            <a:rPr lang="sk-SK" dirty="0" smtClean="0"/>
                            <a:t>x</a:t>
                          </a:r>
                          <a:r>
                            <a:rPr lang="sk-SK" baseline="0" dirty="0" smtClean="0"/>
                            <a:t> = </a:t>
                          </a:r>
                          <a:r>
                            <a:rPr lang="sk-SK" dirty="0" smtClean="0"/>
                            <a:t>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x = 1</a:t>
                          </a:r>
                          <a:endParaRPr lang="sk-SK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t="-106557" r="-162343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y = 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y = 1</a:t>
                          </a:r>
                          <a:endParaRPr lang="sk-SK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BlokTextu 24"/>
              <p:cNvSpPr txBox="1"/>
              <p:nvPr/>
            </p:nvSpPr>
            <p:spPr>
              <a:xfrm>
                <a:off x="309158" y="969062"/>
                <a:ext cx="440685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dirty="0" smtClean="0"/>
                  <a:t>Grafom tejto lineárnej funkcie je </a:t>
                </a:r>
                <a:r>
                  <a:rPr lang="sk-SK" u="sng" dirty="0" smtClean="0"/>
                  <a:t>priamka</a:t>
                </a:r>
                <a:r>
                  <a:rPr lang="sk-SK" dirty="0" smtClean="0"/>
                  <a:t>. Priamka je určená </a:t>
                </a:r>
                <a:r>
                  <a:rPr lang="sk-SK" u="sng" dirty="0" smtClean="0"/>
                  <a:t>dvomi bodmi</a:t>
                </a:r>
                <a:r>
                  <a:rPr lang="sk-SK" dirty="0" smtClean="0"/>
                  <a:t>, preto si do rovnice dosadíme za nezávislú premennú </a:t>
                </a:r>
                <a14:m>
                  <m:oMath xmlns:m="http://schemas.openxmlformats.org/officeDocument/2006/math">
                    <m:r>
                      <a:rPr lang="sk-SK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sk-SK" dirty="0" smtClean="0"/>
                  <a:t> </a:t>
                </a:r>
                <a:r>
                  <a:rPr lang="sk-SK" u="sng" dirty="0" smtClean="0"/>
                  <a:t>dve hodnoty</a:t>
                </a:r>
                <a:r>
                  <a:rPr lang="sk-SK" dirty="0" smtClean="0"/>
                  <a:t>, čím získame dve hodnoty závislej premennej </a:t>
                </a:r>
                <a14:m>
                  <m:oMath xmlns:m="http://schemas.openxmlformats.org/officeDocument/2006/math">
                    <m:r>
                      <a:rPr lang="sk-SK" i="1" dirty="0" smtClean="0">
                        <a:latin typeface="Cambria Math"/>
                      </a:rPr>
                      <m:t>𝑦</m:t>
                    </m:r>
                  </m:oMath>
                </a14:m>
                <a:r>
                  <a:rPr lang="sk-SK" dirty="0" smtClean="0"/>
                  <a:t>.  </a:t>
                </a:r>
                <a:endParaRPr lang="sk-SK" dirty="0"/>
              </a:p>
            </p:txBody>
          </p:sp>
        </mc:Choice>
        <mc:Fallback xmlns="">
          <p:sp>
            <p:nvSpPr>
              <p:cNvPr id="25" name="BlokTextu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58" y="969062"/>
                <a:ext cx="4406857" cy="1200329"/>
              </a:xfrm>
              <a:prstGeom prst="rect">
                <a:avLst/>
              </a:prstGeom>
              <a:blipFill rotWithShape="1">
                <a:blip r:embed="rId6"/>
                <a:stretch>
                  <a:fillRect l="-1245" t="-2030" r="-692" b="-761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ál 25"/>
          <p:cNvSpPr/>
          <p:nvPr/>
        </p:nvSpPr>
        <p:spPr>
          <a:xfrm>
            <a:off x="5716151" y="3104984"/>
            <a:ext cx="180000" cy="1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grpSp>
        <p:nvGrpSpPr>
          <p:cNvPr id="132" name="Skupina 131"/>
          <p:cNvGrpSpPr/>
          <p:nvPr/>
        </p:nvGrpSpPr>
        <p:grpSpPr>
          <a:xfrm>
            <a:off x="5816145" y="2729533"/>
            <a:ext cx="435360" cy="447458"/>
            <a:chOff x="5086335" y="2726952"/>
            <a:chExt cx="435360" cy="447458"/>
          </a:xfrm>
        </p:grpSpPr>
        <p:sp>
          <p:nvSpPr>
            <p:cNvPr id="133" name="Ovál 132"/>
            <p:cNvSpPr/>
            <p:nvPr/>
          </p:nvSpPr>
          <p:spPr>
            <a:xfrm>
              <a:off x="5341695" y="2726952"/>
              <a:ext cx="180000" cy="180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cxnSp>
          <p:nvCxnSpPr>
            <p:cNvPr id="134" name="Rovná spojnica 133"/>
            <p:cNvCxnSpPr/>
            <p:nvPr/>
          </p:nvCxnSpPr>
          <p:spPr>
            <a:xfrm flipV="1">
              <a:off x="5435308" y="2852937"/>
              <a:ext cx="0" cy="32147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Rovná spojnica 134"/>
            <p:cNvCxnSpPr/>
            <p:nvPr/>
          </p:nvCxnSpPr>
          <p:spPr>
            <a:xfrm rot="16200000" flipV="1">
              <a:off x="5221355" y="2681931"/>
              <a:ext cx="0" cy="27004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Rovná spojnica 35"/>
          <p:cNvCxnSpPr/>
          <p:nvPr/>
        </p:nvCxnSpPr>
        <p:spPr>
          <a:xfrm flipV="1">
            <a:off x="4716016" y="1556811"/>
            <a:ext cx="2808312" cy="266427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BlokTextu 38"/>
          <p:cNvSpPr txBox="1"/>
          <p:nvPr/>
        </p:nvSpPr>
        <p:spPr>
          <a:xfrm>
            <a:off x="5724128" y="3141163"/>
            <a:ext cx="35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0       </a:t>
            </a:r>
            <a:endParaRPr lang="sk-SK" dirty="0"/>
          </a:p>
        </p:txBody>
      </p:sp>
      <p:sp>
        <p:nvSpPr>
          <p:cNvPr id="137" name="BlokTextu 136"/>
          <p:cNvSpPr txBox="1"/>
          <p:nvPr/>
        </p:nvSpPr>
        <p:spPr>
          <a:xfrm>
            <a:off x="6089604" y="3140968"/>
            <a:ext cx="35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1       </a:t>
            </a:r>
            <a:endParaRPr lang="sk-SK" dirty="0"/>
          </a:p>
        </p:txBody>
      </p:sp>
      <p:sp>
        <p:nvSpPr>
          <p:cNvPr id="138" name="BlokTextu 137"/>
          <p:cNvSpPr txBox="1"/>
          <p:nvPr/>
        </p:nvSpPr>
        <p:spPr>
          <a:xfrm>
            <a:off x="5518634" y="2618675"/>
            <a:ext cx="35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1       </a:t>
            </a:r>
            <a:endParaRPr lang="sk-SK" dirty="0"/>
          </a:p>
        </p:txBody>
      </p:sp>
      <p:sp>
        <p:nvSpPr>
          <p:cNvPr id="40" name="BlokTextu 39"/>
          <p:cNvSpPr txBox="1"/>
          <p:nvPr/>
        </p:nvSpPr>
        <p:spPr>
          <a:xfrm>
            <a:off x="6696236" y="3892406"/>
            <a:ext cx="21957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Funkcia je rastúca,</a:t>
            </a:r>
          </a:p>
          <a:p>
            <a:r>
              <a:rPr lang="sk-SK" sz="1200" i="1" dirty="0"/>
              <a:t>l</a:t>
            </a:r>
            <a:r>
              <a:rPr lang="sk-SK" sz="1200" i="1" dirty="0" smtClean="0"/>
              <a:t>ebo zľava doprava ide do kopca.</a:t>
            </a:r>
            <a:endParaRPr lang="sk-SK" sz="1200" i="1" dirty="0"/>
          </a:p>
        </p:txBody>
      </p:sp>
      <p:cxnSp>
        <p:nvCxnSpPr>
          <p:cNvPr id="66" name="Rovná spojnica 65"/>
          <p:cNvCxnSpPr/>
          <p:nvPr/>
        </p:nvCxnSpPr>
        <p:spPr>
          <a:xfrm rot="16200000">
            <a:off x="5821892" y="3456611"/>
            <a:ext cx="0" cy="1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Rovná spojnica 66"/>
          <p:cNvCxnSpPr/>
          <p:nvPr/>
        </p:nvCxnSpPr>
        <p:spPr>
          <a:xfrm rot="16200000">
            <a:off x="5806985" y="3096571"/>
            <a:ext cx="0" cy="1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uľka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1997712"/>
                  </p:ext>
                </p:extLst>
              </p:nvPr>
            </p:nvGraphicFramePr>
            <p:xfrm>
              <a:off x="453387" y="3573016"/>
              <a:ext cx="3816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43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8968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7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b="0" i="1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sk-SK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sk-SK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sk-SK" b="0" i="1" smtClean="0">
                                    <a:latin typeface="Cambria Math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y = 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y = 2</a:t>
                          </a:r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uľka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1997712"/>
                  </p:ext>
                </p:extLst>
              </p:nvPr>
            </p:nvGraphicFramePr>
            <p:xfrm>
              <a:off x="453387" y="3573016"/>
              <a:ext cx="3816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4317"/>
                    <a:gridCol w="1089683"/>
                    <a:gridCol w="12720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t="-6557" r="-162343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y = 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y = 2</a:t>
                          </a:r>
                          <a:endParaRPr lang="sk-SK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cxnSp>
        <p:nvCxnSpPr>
          <p:cNvPr id="75" name="Rovná spojnica 74"/>
          <p:cNvCxnSpPr/>
          <p:nvPr/>
        </p:nvCxnSpPr>
        <p:spPr>
          <a:xfrm flipV="1">
            <a:off x="4499992" y="1412795"/>
            <a:ext cx="2808312" cy="266427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6" name="Tabuľka 7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3397365"/>
                  </p:ext>
                </p:extLst>
              </p:nvPr>
            </p:nvGraphicFramePr>
            <p:xfrm>
              <a:off x="467544" y="4210288"/>
              <a:ext cx="3816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43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8968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7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b="0" i="1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sk-SK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sk-SK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sk-SK" b="0" i="1" smtClean="0">
                                    <a:latin typeface="Cambria Math"/>
                                  </a:rPr>
                                  <m:t>+2</m:t>
                                </m:r>
                              </m:oMath>
                            </m:oMathPara>
                          </a14:m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y = 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y = 3</a:t>
                          </a:r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6" name="Tabuľka 7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3397365"/>
                  </p:ext>
                </p:extLst>
              </p:nvPr>
            </p:nvGraphicFramePr>
            <p:xfrm>
              <a:off x="467544" y="4210288"/>
              <a:ext cx="3816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4317"/>
                    <a:gridCol w="1089683"/>
                    <a:gridCol w="12720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418" t="-6667" r="-161925" b="-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y = 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y = 3</a:t>
                          </a:r>
                          <a:endParaRPr lang="sk-SK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cxnSp>
        <p:nvCxnSpPr>
          <p:cNvPr id="77" name="Rovná spojnica 76"/>
          <p:cNvCxnSpPr/>
          <p:nvPr/>
        </p:nvCxnSpPr>
        <p:spPr>
          <a:xfrm flipV="1">
            <a:off x="4427984" y="1124744"/>
            <a:ext cx="2808312" cy="266427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9" name="Tabuľka 7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5050443"/>
                  </p:ext>
                </p:extLst>
              </p:nvPr>
            </p:nvGraphicFramePr>
            <p:xfrm>
              <a:off x="467544" y="4869160"/>
              <a:ext cx="3816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43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8968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7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b="0" i="1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sk-SK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sk-SK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sk-SK" b="0" i="1" smtClean="0">
                                    <a:latin typeface="Cambria Math"/>
                                  </a:rPr>
                                  <m:t>+3</m:t>
                                </m:r>
                              </m:oMath>
                            </m:oMathPara>
                          </a14:m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y = 3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y = 4</a:t>
                          </a:r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9" name="Tabuľka 7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5050443"/>
                  </p:ext>
                </p:extLst>
              </p:nvPr>
            </p:nvGraphicFramePr>
            <p:xfrm>
              <a:off x="467544" y="4869160"/>
              <a:ext cx="3816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4317"/>
                    <a:gridCol w="1089683"/>
                    <a:gridCol w="12720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418" t="-6557" r="-161925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y = 3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y = 4</a:t>
                          </a:r>
                          <a:endParaRPr lang="sk-SK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cxnSp>
        <p:nvCxnSpPr>
          <p:cNvPr id="80" name="Rovná spojnica 79"/>
          <p:cNvCxnSpPr/>
          <p:nvPr/>
        </p:nvCxnSpPr>
        <p:spPr>
          <a:xfrm flipV="1">
            <a:off x="4283968" y="908739"/>
            <a:ext cx="2808312" cy="266427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BlokTextu 11"/>
              <p:cNvSpPr txBox="1"/>
              <p:nvPr/>
            </p:nvSpPr>
            <p:spPr>
              <a:xfrm rot="18866546">
                <a:off x="6661880" y="1690700"/>
                <a:ext cx="13676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𝑦</m:t>
                      </m:r>
                      <m:r>
                        <a:rPr lang="sk-SK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sk-SK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sk-SK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BlokTextu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66546">
                <a:off x="6661880" y="1690700"/>
                <a:ext cx="1367672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BlokTextu 80"/>
              <p:cNvSpPr txBox="1"/>
              <p:nvPr/>
            </p:nvSpPr>
            <p:spPr>
              <a:xfrm rot="18866546">
                <a:off x="6587056" y="1330660"/>
                <a:ext cx="13676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𝑦</m:t>
                      </m:r>
                      <m:r>
                        <a:rPr lang="sk-SK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sk-SK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sk-SK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+1</m:t>
                      </m:r>
                    </m:oMath>
                  </m:oMathPara>
                </a14:m>
                <a:endParaRPr lang="sk-SK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1" name="BlokTextu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66546">
                <a:off x="6587056" y="1330660"/>
                <a:ext cx="1367672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BlokTextu 81"/>
              <p:cNvSpPr txBox="1"/>
              <p:nvPr/>
            </p:nvSpPr>
            <p:spPr>
              <a:xfrm rot="18866546">
                <a:off x="6443040" y="1125560"/>
                <a:ext cx="13676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𝑦</m:t>
                      </m:r>
                      <m:r>
                        <a:rPr lang="sk-SK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sk-SK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sk-SK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+2</m:t>
                      </m:r>
                    </m:oMath>
                  </m:oMathPara>
                </a14:m>
                <a:endParaRPr lang="sk-SK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2" name="BlokTextu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66546">
                <a:off x="6443040" y="1125560"/>
                <a:ext cx="1367672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BlokTextu 82"/>
              <p:cNvSpPr txBox="1"/>
              <p:nvPr/>
            </p:nvSpPr>
            <p:spPr>
              <a:xfrm rot="18866546">
                <a:off x="6301840" y="909536"/>
                <a:ext cx="13676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𝑦</m:t>
                      </m:r>
                      <m:r>
                        <a:rPr lang="sk-SK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sk-SK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sk-SK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+3</m:t>
                      </m:r>
                    </m:oMath>
                  </m:oMathPara>
                </a14:m>
                <a:endParaRPr lang="sk-SK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3" name="BlokTextu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66546">
                <a:off x="6301840" y="909536"/>
                <a:ext cx="1367672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BlokTextu 83"/>
          <p:cNvSpPr txBox="1"/>
          <p:nvPr/>
        </p:nvSpPr>
        <p:spPr>
          <a:xfrm>
            <a:off x="5813060" y="4643844"/>
            <a:ext cx="3223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Priamky sú navzájom rovnobežné.</a:t>
            </a:r>
            <a:endParaRPr lang="sk-SK" sz="1200" i="1" dirty="0">
              <a:solidFill>
                <a:srgbClr val="FF0000"/>
              </a:solidFill>
            </a:endParaRPr>
          </a:p>
        </p:txBody>
      </p:sp>
      <p:cxnSp>
        <p:nvCxnSpPr>
          <p:cNvPr id="87" name="Rovná spojnica 86"/>
          <p:cNvCxnSpPr/>
          <p:nvPr/>
        </p:nvCxnSpPr>
        <p:spPr>
          <a:xfrm flipV="1">
            <a:off x="5004048" y="1628800"/>
            <a:ext cx="2808312" cy="266427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BlokTextu 94"/>
              <p:cNvSpPr txBox="1"/>
              <p:nvPr/>
            </p:nvSpPr>
            <p:spPr>
              <a:xfrm rot="18866546">
                <a:off x="7053701" y="1629616"/>
                <a:ext cx="13676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𝑦</m:t>
                      </m:r>
                      <m:r>
                        <a:rPr lang="sk-SK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sk-SK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sk-SK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sk-SK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5" name="BlokTextu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66546">
                <a:off x="7053701" y="1629616"/>
                <a:ext cx="1367672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Rovná spojnica 95"/>
          <p:cNvCxnSpPr/>
          <p:nvPr/>
        </p:nvCxnSpPr>
        <p:spPr>
          <a:xfrm flipV="1">
            <a:off x="5112060" y="1875366"/>
            <a:ext cx="2808312" cy="266427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BlokTextu 96"/>
              <p:cNvSpPr txBox="1"/>
              <p:nvPr/>
            </p:nvSpPr>
            <p:spPr>
              <a:xfrm rot="18866546">
                <a:off x="7236536" y="1773632"/>
                <a:ext cx="13676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𝑦</m:t>
                      </m:r>
                      <m:r>
                        <a:rPr lang="sk-SK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sk-SK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sk-SK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−2</m:t>
                      </m:r>
                    </m:oMath>
                  </m:oMathPara>
                </a14:m>
                <a:endParaRPr lang="sk-SK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7" name="BlokTextu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66546">
                <a:off x="7236536" y="1773632"/>
                <a:ext cx="1367672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BlokTextu 97"/>
          <p:cNvSpPr txBox="1"/>
          <p:nvPr/>
        </p:nvSpPr>
        <p:spPr>
          <a:xfrm>
            <a:off x="5449916" y="3361944"/>
            <a:ext cx="634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-1      </a:t>
            </a:r>
            <a:endParaRPr lang="sk-SK" dirty="0"/>
          </a:p>
        </p:txBody>
      </p:sp>
      <p:sp>
        <p:nvSpPr>
          <p:cNvPr id="99" name="BlokTextu 98"/>
          <p:cNvSpPr txBox="1"/>
          <p:nvPr/>
        </p:nvSpPr>
        <p:spPr>
          <a:xfrm>
            <a:off x="5485920" y="3699010"/>
            <a:ext cx="634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-2      </a:t>
            </a:r>
            <a:endParaRPr lang="sk-SK" dirty="0"/>
          </a:p>
        </p:txBody>
      </p:sp>
      <p:sp>
        <p:nvSpPr>
          <p:cNvPr id="104" name="BlokTextu 103"/>
          <p:cNvSpPr txBox="1"/>
          <p:nvPr/>
        </p:nvSpPr>
        <p:spPr>
          <a:xfrm>
            <a:off x="5515014" y="2272216"/>
            <a:ext cx="634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2</a:t>
            </a:r>
            <a:r>
              <a:rPr lang="sk-SK" dirty="0" smtClean="0"/>
              <a:t>      </a:t>
            </a:r>
            <a:endParaRPr lang="sk-SK" dirty="0"/>
          </a:p>
        </p:txBody>
      </p:sp>
      <p:sp>
        <p:nvSpPr>
          <p:cNvPr id="105" name="BlokTextu 104"/>
          <p:cNvSpPr txBox="1"/>
          <p:nvPr/>
        </p:nvSpPr>
        <p:spPr>
          <a:xfrm>
            <a:off x="5521924" y="1916832"/>
            <a:ext cx="634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3      </a:t>
            </a:r>
            <a:endParaRPr lang="sk-SK" dirty="0"/>
          </a:p>
        </p:txBody>
      </p:sp>
      <p:cxnSp>
        <p:nvCxnSpPr>
          <p:cNvPr id="17" name="Rovná spojnica 16"/>
          <p:cNvCxnSpPr/>
          <p:nvPr/>
        </p:nvCxnSpPr>
        <p:spPr>
          <a:xfrm>
            <a:off x="1331640" y="3883676"/>
            <a:ext cx="36004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Rovná spojnica 114"/>
          <p:cNvCxnSpPr/>
          <p:nvPr/>
        </p:nvCxnSpPr>
        <p:spPr>
          <a:xfrm>
            <a:off x="1304020" y="4495230"/>
            <a:ext cx="36004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Rovná spojnica 122"/>
          <p:cNvCxnSpPr/>
          <p:nvPr/>
        </p:nvCxnSpPr>
        <p:spPr>
          <a:xfrm>
            <a:off x="1331640" y="5157192"/>
            <a:ext cx="36004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52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 advTm="135000">
        <p14:reveal/>
      </p:transition>
    </mc:Choice>
    <mc:Fallback xmlns="">
      <p:transition spd="slow" advClick="0" advTm="13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4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4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6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60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4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4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2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4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20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40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80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4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20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4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20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2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4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60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4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4000"/>
                            </p:stCondLst>
                            <p:childTnLst>
                              <p:par>
                                <p:cTn id="81" presetID="22" presetClass="entr" presetSubtype="1" fill="hold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4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4000"/>
                            </p:stCondLst>
                            <p:childTnLst>
                              <p:par>
                                <p:cTn id="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2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60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8000"/>
                            </p:stCondLst>
                            <p:childTnLst>
                              <p:par>
                                <p:cTn id="93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2000"/>
                            </p:stCondLst>
                            <p:childTnLst>
                              <p:par>
                                <p:cTn id="97" presetID="22" presetClass="entr" presetSubtype="4" fill="hold" grpId="0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4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2000"/>
                            </p:stCondLst>
                            <p:childTnLst>
                              <p:par>
                                <p:cTn id="101" presetID="22" presetClass="entr" presetSubtype="1" fill="hold" grpId="0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30000"/>
                            </p:stCondLst>
                            <p:childTnLst>
                              <p:par>
                                <p:cTn id="105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34000"/>
                            </p:stCondLst>
                            <p:childTnLst>
                              <p:par>
                                <p:cTn id="109" presetID="22" presetClass="entr" presetSubtype="4" fill="hold" grpId="0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4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440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460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48000"/>
                            </p:stCondLst>
                            <p:childTnLst>
                              <p:par>
                                <p:cTn id="121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2000"/>
                            </p:stCondLst>
                            <p:childTnLst>
                              <p:par>
                                <p:cTn id="125" presetID="22" presetClass="entr" presetSubtype="4" fill="hold" grpId="0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4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animBg="1"/>
      <p:bldP spid="39" grpId="0"/>
      <p:bldP spid="137" grpId="0"/>
      <p:bldP spid="138" grpId="0"/>
      <p:bldP spid="40" grpId="0"/>
      <p:bldP spid="12" grpId="0"/>
      <p:bldP spid="81" grpId="0"/>
      <p:bldP spid="82" grpId="0"/>
      <p:bldP spid="83" grpId="0"/>
      <p:bldP spid="84" grpId="0"/>
      <p:bldP spid="95" grpId="0"/>
      <p:bldP spid="97" grpId="0"/>
      <p:bldP spid="98" grpId="0"/>
      <p:bldP spid="99" grpId="0"/>
      <p:bldP spid="104" grpId="0"/>
      <p:bldP spid="10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Nadpis 3"/>
              <p:cNvSpPr>
                <a:spLocks noGrp="1"/>
              </p:cNvSpPr>
              <p:nvPr>
                <p:ph type="title"/>
              </p:nvPr>
            </p:nvSpPr>
            <p:spPr>
              <a:xfrm>
                <a:off x="609600" y="274638"/>
                <a:ext cx="7924800" cy="562074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/>
                        </a:rPr>
                        <m:t>𝑦</m:t>
                      </m:r>
                      <m:r>
                        <a:rPr lang="sk-SK" b="0" i="1" smtClean="0">
                          <a:latin typeface="Cambria Math"/>
                        </a:rPr>
                        <m:t>=−</m:t>
                      </m:r>
                      <m:r>
                        <a:rPr lang="sk-SK" b="0" i="1" smtClean="0"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" name="Nadpis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09600" y="274638"/>
                <a:ext cx="7924800" cy="562074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9" name="Skupina 108"/>
          <p:cNvGrpSpPr/>
          <p:nvPr/>
        </p:nvGrpSpPr>
        <p:grpSpPr>
          <a:xfrm rot="16200000">
            <a:off x="5624044" y="2897976"/>
            <a:ext cx="360040" cy="197992"/>
            <a:chOff x="5364088" y="4275104"/>
            <a:chExt cx="360040" cy="197992"/>
          </a:xfrm>
        </p:grpSpPr>
        <p:cxnSp>
          <p:nvCxnSpPr>
            <p:cNvPr id="110" name="Rovná spojnica 109"/>
            <p:cNvCxnSpPr/>
            <p:nvPr/>
          </p:nvCxnSpPr>
          <p:spPr>
            <a:xfrm>
              <a:off x="5364088" y="4365104"/>
              <a:ext cx="3600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Rovná spojnica 110"/>
            <p:cNvCxnSpPr/>
            <p:nvPr/>
          </p:nvCxnSpPr>
          <p:spPr>
            <a:xfrm>
              <a:off x="5364088" y="4275104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Rovná spojnica 111"/>
            <p:cNvCxnSpPr/>
            <p:nvPr/>
          </p:nvCxnSpPr>
          <p:spPr>
            <a:xfrm>
              <a:off x="5724128" y="4293096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Skupina 121"/>
          <p:cNvGrpSpPr/>
          <p:nvPr/>
        </p:nvGrpSpPr>
        <p:grpSpPr>
          <a:xfrm rot="16200000">
            <a:off x="5615048" y="1817855"/>
            <a:ext cx="360040" cy="197992"/>
            <a:chOff x="5364088" y="4275104"/>
            <a:chExt cx="360040" cy="197992"/>
          </a:xfrm>
        </p:grpSpPr>
        <p:cxnSp>
          <p:nvCxnSpPr>
            <p:cNvPr id="124" name="Rovná spojnica 123"/>
            <p:cNvCxnSpPr/>
            <p:nvPr/>
          </p:nvCxnSpPr>
          <p:spPr>
            <a:xfrm>
              <a:off x="5364088" y="4275104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Rovná spojnica 124"/>
            <p:cNvCxnSpPr/>
            <p:nvPr/>
          </p:nvCxnSpPr>
          <p:spPr>
            <a:xfrm>
              <a:off x="5724128" y="4293096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Skupina 19"/>
          <p:cNvGrpSpPr/>
          <p:nvPr/>
        </p:nvGrpSpPr>
        <p:grpSpPr>
          <a:xfrm>
            <a:off x="4572000" y="188640"/>
            <a:ext cx="4320000" cy="4320000"/>
            <a:chOff x="4572000" y="188640"/>
            <a:chExt cx="4320000" cy="4320000"/>
          </a:xfrm>
        </p:grpSpPr>
        <p:grpSp>
          <p:nvGrpSpPr>
            <p:cNvPr id="18" name="Skupina 17"/>
            <p:cNvGrpSpPr/>
            <p:nvPr/>
          </p:nvGrpSpPr>
          <p:grpSpPr>
            <a:xfrm>
              <a:off x="4572000" y="188640"/>
              <a:ext cx="4320000" cy="4320000"/>
              <a:chOff x="4572000" y="188640"/>
              <a:chExt cx="4320000" cy="4320000"/>
            </a:xfrm>
          </p:grpSpPr>
          <p:grpSp>
            <p:nvGrpSpPr>
              <p:cNvPr id="16" name="Skupina 15"/>
              <p:cNvGrpSpPr/>
              <p:nvPr/>
            </p:nvGrpSpPr>
            <p:grpSpPr>
              <a:xfrm>
                <a:off x="4572000" y="3086992"/>
                <a:ext cx="4320000" cy="197992"/>
                <a:chOff x="4572000" y="3086992"/>
                <a:chExt cx="4320000" cy="197992"/>
              </a:xfrm>
            </p:grpSpPr>
            <p:cxnSp>
              <p:nvCxnSpPr>
                <p:cNvPr id="3" name="Rovná spojovacia šípka 2"/>
                <p:cNvCxnSpPr/>
                <p:nvPr/>
              </p:nvCxnSpPr>
              <p:spPr>
                <a:xfrm>
                  <a:off x="4572000" y="3176992"/>
                  <a:ext cx="43200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" name="Skupina 14"/>
                <p:cNvGrpSpPr/>
                <p:nvPr/>
              </p:nvGrpSpPr>
              <p:grpSpPr>
                <a:xfrm>
                  <a:off x="5431695" y="3086992"/>
                  <a:ext cx="360040" cy="197992"/>
                  <a:chOff x="5364088" y="4275104"/>
                  <a:chExt cx="360040" cy="197992"/>
                </a:xfrm>
              </p:grpSpPr>
              <p:cxnSp>
                <p:nvCxnSpPr>
                  <p:cNvPr id="6" name="Rovná spojnica 5"/>
                  <p:cNvCxnSpPr/>
                  <p:nvPr/>
                </p:nvCxnSpPr>
                <p:spPr>
                  <a:xfrm>
                    <a:off x="5364088" y="4365104"/>
                    <a:ext cx="36004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Rovná spojnica 12"/>
                  <p:cNvCxnSpPr/>
                  <p:nvPr/>
                </p:nvCxnSpPr>
                <p:spPr>
                  <a:xfrm>
                    <a:off x="5364088" y="4275104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Rovná spojnica 77"/>
                  <p:cNvCxnSpPr/>
                  <p:nvPr/>
                </p:nvCxnSpPr>
                <p:spPr>
                  <a:xfrm>
                    <a:off x="5724128" y="4293096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5" name="Skupina 84"/>
                <p:cNvGrpSpPr/>
                <p:nvPr/>
              </p:nvGrpSpPr>
              <p:grpSpPr>
                <a:xfrm>
                  <a:off x="5796136" y="3086992"/>
                  <a:ext cx="360040" cy="197992"/>
                  <a:chOff x="5364088" y="4275104"/>
                  <a:chExt cx="360040" cy="197992"/>
                </a:xfrm>
              </p:grpSpPr>
              <p:cxnSp>
                <p:nvCxnSpPr>
                  <p:cNvPr id="86" name="Rovná spojnica 85"/>
                  <p:cNvCxnSpPr/>
                  <p:nvPr/>
                </p:nvCxnSpPr>
                <p:spPr>
                  <a:xfrm>
                    <a:off x="5364088" y="4365104"/>
                    <a:ext cx="36004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Rovná spojnica 87"/>
                  <p:cNvCxnSpPr/>
                  <p:nvPr/>
                </p:nvCxnSpPr>
                <p:spPr>
                  <a:xfrm>
                    <a:off x="5364088" y="4275104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Rovná spojnica 88"/>
                  <p:cNvCxnSpPr/>
                  <p:nvPr/>
                </p:nvCxnSpPr>
                <p:spPr>
                  <a:xfrm>
                    <a:off x="5724128" y="4293096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0" name="Skupina 89"/>
                <p:cNvGrpSpPr/>
                <p:nvPr/>
              </p:nvGrpSpPr>
              <p:grpSpPr>
                <a:xfrm>
                  <a:off x="5071655" y="3086992"/>
                  <a:ext cx="360040" cy="197992"/>
                  <a:chOff x="5364088" y="4275104"/>
                  <a:chExt cx="360040" cy="197992"/>
                </a:xfrm>
              </p:grpSpPr>
              <p:cxnSp>
                <p:nvCxnSpPr>
                  <p:cNvPr id="91" name="Rovná spojnica 90"/>
                  <p:cNvCxnSpPr/>
                  <p:nvPr/>
                </p:nvCxnSpPr>
                <p:spPr>
                  <a:xfrm>
                    <a:off x="5364088" y="4365104"/>
                    <a:ext cx="36004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Rovná spojnica 91"/>
                  <p:cNvCxnSpPr/>
                  <p:nvPr/>
                </p:nvCxnSpPr>
                <p:spPr>
                  <a:xfrm>
                    <a:off x="5364088" y="4275104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Rovná spojnica 92"/>
                  <p:cNvCxnSpPr/>
                  <p:nvPr/>
                </p:nvCxnSpPr>
                <p:spPr>
                  <a:xfrm>
                    <a:off x="5724128" y="4293096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4" name="Skupina 93"/>
                <p:cNvGrpSpPr/>
                <p:nvPr/>
              </p:nvGrpSpPr>
              <p:grpSpPr>
                <a:xfrm>
                  <a:off x="6156176" y="3086992"/>
                  <a:ext cx="360040" cy="197992"/>
                  <a:chOff x="5364088" y="4275104"/>
                  <a:chExt cx="360040" cy="197992"/>
                </a:xfrm>
              </p:grpSpPr>
              <p:cxnSp>
                <p:nvCxnSpPr>
                  <p:cNvPr id="100" name="Rovná spojnica 99"/>
                  <p:cNvCxnSpPr/>
                  <p:nvPr/>
                </p:nvCxnSpPr>
                <p:spPr>
                  <a:xfrm>
                    <a:off x="5364088" y="4365104"/>
                    <a:ext cx="36004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Rovná spojnica 100"/>
                  <p:cNvCxnSpPr/>
                  <p:nvPr/>
                </p:nvCxnSpPr>
                <p:spPr>
                  <a:xfrm>
                    <a:off x="5364088" y="4275104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Rovná spojnica 101"/>
                  <p:cNvCxnSpPr/>
                  <p:nvPr/>
                </p:nvCxnSpPr>
                <p:spPr>
                  <a:xfrm>
                    <a:off x="5724128" y="4293096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3" name="Skupina 102"/>
                <p:cNvGrpSpPr/>
                <p:nvPr/>
              </p:nvGrpSpPr>
              <p:grpSpPr>
                <a:xfrm>
                  <a:off x="6516216" y="3086992"/>
                  <a:ext cx="360040" cy="197992"/>
                  <a:chOff x="5364088" y="4275104"/>
                  <a:chExt cx="360040" cy="197992"/>
                </a:xfrm>
              </p:grpSpPr>
              <p:cxnSp>
                <p:nvCxnSpPr>
                  <p:cNvPr id="106" name="Rovná spojnica 105"/>
                  <p:cNvCxnSpPr/>
                  <p:nvPr/>
                </p:nvCxnSpPr>
                <p:spPr>
                  <a:xfrm>
                    <a:off x="5364088" y="4365104"/>
                    <a:ext cx="36004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Rovná spojnica 106"/>
                  <p:cNvCxnSpPr/>
                  <p:nvPr/>
                </p:nvCxnSpPr>
                <p:spPr>
                  <a:xfrm>
                    <a:off x="5364088" y="4275104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Rovná spojnica 107"/>
                  <p:cNvCxnSpPr/>
                  <p:nvPr/>
                </p:nvCxnSpPr>
                <p:spPr>
                  <a:xfrm>
                    <a:off x="5724128" y="4293096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13" name="Rovná spojovacia šípka 112"/>
              <p:cNvCxnSpPr/>
              <p:nvPr/>
            </p:nvCxnSpPr>
            <p:spPr>
              <a:xfrm rot="5400000">
                <a:off x="3636136" y="2348640"/>
                <a:ext cx="4320000" cy="0"/>
              </a:xfrm>
              <a:prstGeom prst="straightConnector1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4" name="Skupina 113"/>
              <p:cNvGrpSpPr/>
              <p:nvPr/>
            </p:nvGrpSpPr>
            <p:grpSpPr>
              <a:xfrm rot="16200000">
                <a:off x="5633040" y="2537936"/>
                <a:ext cx="360040" cy="197992"/>
                <a:chOff x="5364088" y="4275104"/>
                <a:chExt cx="360040" cy="197992"/>
              </a:xfrm>
            </p:grpSpPr>
            <p:cxnSp>
              <p:nvCxnSpPr>
                <p:cNvPr id="116" name="Rovná spojnica 115"/>
                <p:cNvCxnSpPr/>
                <p:nvPr/>
              </p:nvCxnSpPr>
              <p:spPr>
                <a:xfrm>
                  <a:off x="5364088" y="4275104"/>
                  <a:ext cx="0" cy="18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Rovná spojnica 116"/>
                <p:cNvCxnSpPr/>
                <p:nvPr/>
              </p:nvCxnSpPr>
              <p:spPr>
                <a:xfrm>
                  <a:off x="5724128" y="4293096"/>
                  <a:ext cx="0" cy="18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8" name="Skupina 117"/>
              <p:cNvGrpSpPr/>
              <p:nvPr/>
            </p:nvGrpSpPr>
            <p:grpSpPr>
              <a:xfrm rot="16200000">
                <a:off x="5624044" y="2177895"/>
                <a:ext cx="360040" cy="197992"/>
                <a:chOff x="5364088" y="4275104"/>
                <a:chExt cx="360040" cy="197992"/>
              </a:xfrm>
            </p:grpSpPr>
            <p:cxnSp>
              <p:nvCxnSpPr>
                <p:cNvPr id="119" name="Rovná spojnica 118"/>
                <p:cNvCxnSpPr/>
                <p:nvPr/>
              </p:nvCxnSpPr>
              <p:spPr>
                <a:xfrm>
                  <a:off x="5364088" y="4365104"/>
                  <a:ext cx="36004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Rovná spojnica 119"/>
                <p:cNvCxnSpPr/>
                <p:nvPr/>
              </p:nvCxnSpPr>
              <p:spPr>
                <a:xfrm>
                  <a:off x="5364088" y="4275104"/>
                  <a:ext cx="0" cy="18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Rovná spojnica 120"/>
                <p:cNvCxnSpPr/>
                <p:nvPr/>
              </p:nvCxnSpPr>
              <p:spPr>
                <a:xfrm>
                  <a:off x="5724128" y="4293096"/>
                  <a:ext cx="0" cy="18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6" name="Skupina 125"/>
              <p:cNvGrpSpPr/>
              <p:nvPr/>
            </p:nvGrpSpPr>
            <p:grpSpPr>
              <a:xfrm rot="16200000">
                <a:off x="5627129" y="1457815"/>
                <a:ext cx="360040" cy="197992"/>
                <a:chOff x="5364088" y="4275104"/>
                <a:chExt cx="360040" cy="197992"/>
              </a:xfrm>
            </p:grpSpPr>
            <p:cxnSp>
              <p:nvCxnSpPr>
                <p:cNvPr id="127" name="Rovná spojnica 126"/>
                <p:cNvCxnSpPr/>
                <p:nvPr/>
              </p:nvCxnSpPr>
              <p:spPr>
                <a:xfrm>
                  <a:off x="5364088" y="4365104"/>
                  <a:ext cx="36004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Rovná spojnica 127"/>
                <p:cNvCxnSpPr/>
                <p:nvPr/>
              </p:nvCxnSpPr>
              <p:spPr>
                <a:xfrm>
                  <a:off x="5364088" y="4275104"/>
                  <a:ext cx="0" cy="18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Rovná spojnica 128"/>
                <p:cNvCxnSpPr/>
                <p:nvPr/>
              </p:nvCxnSpPr>
              <p:spPr>
                <a:xfrm>
                  <a:off x="5724128" y="4293096"/>
                  <a:ext cx="0" cy="18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BlokTextu 18"/>
                <p:cNvSpPr txBox="1"/>
                <p:nvPr/>
              </p:nvSpPr>
              <p:spPr>
                <a:xfrm>
                  <a:off x="5220072" y="188640"/>
                  <a:ext cx="9356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k-SK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sk-SK" dirty="0"/>
                </a:p>
              </p:txBody>
            </p:sp>
          </mc:Choice>
          <mc:Fallback xmlns="">
            <p:sp>
              <p:nvSpPr>
                <p:cNvPr id="19" name="BlokTextu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0072" y="188640"/>
                  <a:ext cx="93562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sk-SK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BlokTextu 129"/>
                <p:cNvSpPr txBox="1"/>
                <p:nvPr/>
              </p:nvSpPr>
              <p:spPr>
                <a:xfrm>
                  <a:off x="7956376" y="3068960"/>
                  <a:ext cx="9356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k-SK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sk-SK" dirty="0"/>
                </a:p>
              </p:txBody>
            </p:sp>
          </mc:Choice>
          <mc:Fallback xmlns="">
            <p:sp>
              <p:nvSpPr>
                <p:cNvPr id="130" name="BlokTextu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6376" y="3068960"/>
                  <a:ext cx="93562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sk-SK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Tabuľka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9708470"/>
                  </p:ext>
                </p:extLst>
              </p:nvPr>
            </p:nvGraphicFramePr>
            <p:xfrm>
              <a:off x="453387" y="2543304"/>
              <a:ext cx="381600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43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8968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7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buFontTx/>
                            <a:buNone/>
                          </a:pPr>
                          <a:r>
                            <a:rPr lang="sk-SK" dirty="0" smtClean="0"/>
                            <a:t>x</a:t>
                          </a:r>
                          <a:r>
                            <a:rPr lang="sk-SK" baseline="0" dirty="0" smtClean="0"/>
                            <a:t> = </a:t>
                          </a:r>
                          <a:r>
                            <a:rPr lang="sk-SK" dirty="0" smtClean="0"/>
                            <a:t>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x = 1</a:t>
                          </a:r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b="0" i="1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sk-SK" b="0" i="1" smtClean="0">
                                    <a:latin typeface="Cambria Math"/>
                                  </a:rPr>
                                  <m:t>=−</m:t>
                                </m:r>
                                <m:r>
                                  <a:rPr lang="sk-SK" b="0" i="1" smtClean="0">
                                    <a:latin typeface="Cambria Math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y = 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y = -1</a:t>
                          </a:r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Tabuľka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9708470"/>
                  </p:ext>
                </p:extLst>
              </p:nvPr>
            </p:nvGraphicFramePr>
            <p:xfrm>
              <a:off x="453387" y="2543304"/>
              <a:ext cx="381600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4317"/>
                    <a:gridCol w="1089683"/>
                    <a:gridCol w="12720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buFontTx/>
                            <a:buNone/>
                          </a:pPr>
                          <a:r>
                            <a:rPr lang="sk-SK" dirty="0" smtClean="0"/>
                            <a:t>x</a:t>
                          </a:r>
                          <a:r>
                            <a:rPr lang="sk-SK" baseline="0" dirty="0" smtClean="0"/>
                            <a:t> = </a:t>
                          </a:r>
                          <a:r>
                            <a:rPr lang="sk-SK" dirty="0" smtClean="0"/>
                            <a:t>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x = 1</a:t>
                          </a:r>
                          <a:endParaRPr lang="sk-SK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t="-106557" r="-162343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y = 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y = -1</a:t>
                          </a:r>
                          <a:endParaRPr lang="sk-SK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BlokTextu 24"/>
              <p:cNvSpPr txBox="1"/>
              <p:nvPr/>
            </p:nvSpPr>
            <p:spPr>
              <a:xfrm>
                <a:off x="309158" y="969062"/>
                <a:ext cx="440685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dirty="0" smtClean="0"/>
                  <a:t>Grafom tejto lineárnej funkcie je </a:t>
                </a:r>
                <a:r>
                  <a:rPr lang="sk-SK" u="sng" dirty="0" smtClean="0"/>
                  <a:t>priamka</a:t>
                </a:r>
                <a:r>
                  <a:rPr lang="sk-SK" dirty="0" smtClean="0"/>
                  <a:t>. Priamka je určená </a:t>
                </a:r>
                <a:r>
                  <a:rPr lang="sk-SK" u="sng" dirty="0" smtClean="0"/>
                  <a:t>dvomi bodmi</a:t>
                </a:r>
                <a:r>
                  <a:rPr lang="sk-SK" dirty="0" smtClean="0"/>
                  <a:t>, preto si do rovnice dosadíme za nezávislú premennú </a:t>
                </a:r>
                <a14:m>
                  <m:oMath xmlns:m="http://schemas.openxmlformats.org/officeDocument/2006/math">
                    <m:r>
                      <a:rPr lang="sk-SK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sk-SK" dirty="0" smtClean="0"/>
                  <a:t> </a:t>
                </a:r>
                <a:r>
                  <a:rPr lang="sk-SK" u="sng" dirty="0" smtClean="0"/>
                  <a:t>dve hodnoty</a:t>
                </a:r>
                <a:r>
                  <a:rPr lang="sk-SK" dirty="0" smtClean="0"/>
                  <a:t>, čím získame dve hodnoty závislej premennej </a:t>
                </a:r>
                <a14:m>
                  <m:oMath xmlns:m="http://schemas.openxmlformats.org/officeDocument/2006/math">
                    <m:r>
                      <a:rPr lang="sk-SK" i="1" dirty="0" smtClean="0">
                        <a:latin typeface="Cambria Math"/>
                      </a:rPr>
                      <m:t>𝑦</m:t>
                    </m:r>
                  </m:oMath>
                </a14:m>
                <a:r>
                  <a:rPr lang="sk-SK" dirty="0" smtClean="0"/>
                  <a:t>.  </a:t>
                </a:r>
                <a:endParaRPr lang="sk-SK" dirty="0"/>
              </a:p>
            </p:txBody>
          </p:sp>
        </mc:Choice>
        <mc:Fallback xmlns="">
          <p:sp>
            <p:nvSpPr>
              <p:cNvPr id="25" name="BlokTextu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58" y="969062"/>
                <a:ext cx="4406857" cy="1200329"/>
              </a:xfrm>
              <a:prstGeom prst="rect">
                <a:avLst/>
              </a:prstGeom>
              <a:blipFill rotWithShape="1">
                <a:blip r:embed="rId6"/>
                <a:stretch>
                  <a:fillRect l="-1245" t="-2030" r="-692" b="-761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ál 25"/>
          <p:cNvSpPr/>
          <p:nvPr/>
        </p:nvSpPr>
        <p:spPr>
          <a:xfrm>
            <a:off x="5716151" y="3104984"/>
            <a:ext cx="180000" cy="1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grpSp>
        <p:nvGrpSpPr>
          <p:cNvPr id="132" name="Skupina 131"/>
          <p:cNvGrpSpPr/>
          <p:nvPr/>
        </p:nvGrpSpPr>
        <p:grpSpPr>
          <a:xfrm>
            <a:off x="5791651" y="3130711"/>
            <a:ext cx="435360" cy="514313"/>
            <a:chOff x="5086335" y="2392639"/>
            <a:chExt cx="435360" cy="514313"/>
          </a:xfrm>
        </p:grpSpPr>
        <p:sp>
          <p:nvSpPr>
            <p:cNvPr id="133" name="Ovál 132"/>
            <p:cNvSpPr/>
            <p:nvPr/>
          </p:nvSpPr>
          <p:spPr>
            <a:xfrm>
              <a:off x="5341695" y="2726952"/>
              <a:ext cx="180000" cy="180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cxnSp>
          <p:nvCxnSpPr>
            <p:cNvPr id="134" name="Rovná spojnica 133"/>
            <p:cNvCxnSpPr/>
            <p:nvPr/>
          </p:nvCxnSpPr>
          <p:spPr>
            <a:xfrm flipV="1">
              <a:off x="5450860" y="2392639"/>
              <a:ext cx="0" cy="32147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Rovná spojnica 134"/>
            <p:cNvCxnSpPr/>
            <p:nvPr/>
          </p:nvCxnSpPr>
          <p:spPr>
            <a:xfrm rot="16200000" flipV="1">
              <a:off x="5221355" y="2681931"/>
              <a:ext cx="0" cy="27004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Rovná spojnica 35"/>
          <p:cNvCxnSpPr/>
          <p:nvPr/>
        </p:nvCxnSpPr>
        <p:spPr>
          <a:xfrm rot="16200000" flipV="1">
            <a:off x="4249381" y="1692400"/>
            <a:ext cx="2808312" cy="266427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BlokTextu 38"/>
          <p:cNvSpPr txBox="1"/>
          <p:nvPr/>
        </p:nvSpPr>
        <p:spPr>
          <a:xfrm>
            <a:off x="5724128" y="3141163"/>
            <a:ext cx="35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0       </a:t>
            </a:r>
            <a:endParaRPr lang="sk-SK" dirty="0"/>
          </a:p>
        </p:txBody>
      </p:sp>
      <p:sp>
        <p:nvSpPr>
          <p:cNvPr id="137" name="BlokTextu 136"/>
          <p:cNvSpPr txBox="1"/>
          <p:nvPr/>
        </p:nvSpPr>
        <p:spPr>
          <a:xfrm>
            <a:off x="6089604" y="3140968"/>
            <a:ext cx="35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1       </a:t>
            </a:r>
            <a:endParaRPr lang="sk-SK" dirty="0"/>
          </a:p>
        </p:txBody>
      </p:sp>
      <p:sp>
        <p:nvSpPr>
          <p:cNvPr id="138" name="BlokTextu 137"/>
          <p:cNvSpPr txBox="1"/>
          <p:nvPr/>
        </p:nvSpPr>
        <p:spPr>
          <a:xfrm>
            <a:off x="5509760" y="3361944"/>
            <a:ext cx="35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-1       </a:t>
            </a:r>
            <a:endParaRPr lang="sk-SK" dirty="0"/>
          </a:p>
        </p:txBody>
      </p:sp>
      <p:sp>
        <p:nvSpPr>
          <p:cNvPr id="40" name="BlokTextu 39"/>
          <p:cNvSpPr txBox="1"/>
          <p:nvPr/>
        </p:nvSpPr>
        <p:spPr>
          <a:xfrm>
            <a:off x="6383965" y="829310"/>
            <a:ext cx="21957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Funkcia je klesajúca,</a:t>
            </a:r>
          </a:p>
          <a:p>
            <a:r>
              <a:rPr lang="sk-SK" sz="1200" i="1" dirty="0"/>
              <a:t>l</a:t>
            </a:r>
            <a:r>
              <a:rPr lang="sk-SK" sz="1200" i="1" dirty="0" smtClean="0"/>
              <a:t>ebo zľava doprava ide z kopca.</a:t>
            </a:r>
            <a:endParaRPr lang="sk-SK" sz="1200" i="1" dirty="0"/>
          </a:p>
        </p:txBody>
      </p:sp>
      <p:cxnSp>
        <p:nvCxnSpPr>
          <p:cNvPr id="66" name="Rovná spojnica 65"/>
          <p:cNvCxnSpPr/>
          <p:nvPr/>
        </p:nvCxnSpPr>
        <p:spPr>
          <a:xfrm rot="16200000">
            <a:off x="5821892" y="3456611"/>
            <a:ext cx="0" cy="1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Rovná spojnica 66"/>
          <p:cNvCxnSpPr/>
          <p:nvPr/>
        </p:nvCxnSpPr>
        <p:spPr>
          <a:xfrm rot="16200000">
            <a:off x="5806985" y="3096571"/>
            <a:ext cx="0" cy="1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uľka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9441562"/>
                  </p:ext>
                </p:extLst>
              </p:nvPr>
            </p:nvGraphicFramePr>
            <p:xfrm>
              <a:off x="453387" y="3573016"/>
              <a:ext cx="3816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43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8968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7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b="0" i="1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sk-SK" b="0" i="1" smtClean="0">
                                    <a:latin typeface="Cambria Math"/>
                                  </a:rPr>
                                  <m:t>=−</m:t>
                                </m:r>
                                <m:r>
                                  <a:rPr lang="sk-SK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sk-SK" b="0" i="1" smtClean="0">
                                    <a:latin typeface="Cambria Math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y = 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y = 0</a:t>
                          </a:r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uľka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9441562"/>
                  </p:ext>
                </p:extLst>
              </p:nvPr>
            </p:nvGraphicFramePr>
            <p:xfrm>
              <a:off x="453387" y="3573016"/>
              <a:ext cx="3816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4317"/>
                    <a:gridCol w="1089683"/>
                    <a:gridCol w="12720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t="-6557" r="-162343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y = 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y = 0</a:t>
                          </a:r>
                          <a:endParaRPr lang="sk-SK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cxnSp>
        <p:nvCxnSpPr>
          <p:cNvPr id="75" name="Rovná spojnica 74"/>
          <p:cNvCxnSpPr/>
          <p:nvPr/>
        </p:nvCxnSpPr>
        <p:spPr>
          <a:xfrm rot="16200000" flipV="1">
            <a:off x="4434893" y="1556801"/>
            <a:ext cx="2808312" cy="266427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6" name="Tabuľka 7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7023107"/>
                  </p:ext>
                </p:extLst>
              </p:nvPr>
            </p:nvGraphicFramePr>
            <p:xfrm>
              <a:off x="467544" y="4210288"/>
              <a:ext cx="3816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43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8968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7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b="0" i="1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sk-SK" b="0" i="1" smtClean="0">
                                    <a:latin typeface="Cambria Math"/>
                                  </a:rPr>
                                  <m:t>=−</m:t>
                                </m:r>
                                <m:r>
                                  <a:rPr lang="sk-SK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sk-SK" b="0" i="1" smtClean="0">
                                    <a:latin typeface="Cambria Math"/>
                                  </a:rPr>
                                  <m:t>+2</m:t>
                                </m:r>
                              </m:oMath>
                            </m:oMathPara>
                          </a14:m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y = 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y = 1</a:t>
                          </a:r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6" name="Tabuľka 7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7023107"/>
                  </p:ext>
                </p:extLst>
              </p:nvPr>
            </p:nvGraphicFramePr>
            <p:xfrm>
              <a:off x="467544" y="4210288"/>
              <a:ext cx="3816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4317"/>
                    <a:gridCol w="1089683"/>
                    <a:gridCol w="12720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418" t="-6667" r="-161925" b="-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y = 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y = 1</a:t>
                          </a:r>
                          <a:endParaRPr lang="sk-SK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cxnSp>
        <p:nvCxnSpPr>
          <p:cNvPr id="77" name="Rovná spojnica 76"/>
          <p:cNvCxnSpPr/>
          <p:nvPr/>
        </p:nvCxnSpPr>
        <p:spPr>
          <a:xfrm rot="16200000" flipV="1">
            <a:off x="4643997" y="1398845"/>
            <a:ext cx="2808312" cy="266427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9" name="Tabuľka 7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2194143"/>
                  </p:ext>
                </p:extLst>
              </p:nvPr>
            </p:nvGraphicFramePr>
            <p:xfrm>
              <a:off x="467544" y="4869160"/>
              <a:ext cx="3816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43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8968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7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b="0" i="1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sk-SK" b="0" i="1" smtClean="0">
                                    <a:latin typeface="Cambria Math"/>
                                  </a:rPr>
                                  <m:t>=−</m:t>
                                </m:r>
                                <m:r>
                                  <a:rPr lang="sk-SK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sk-SK" b="0" i="1" smtClean="0">
                                    <a:latin typeface="Cambria Math"/>
                                  </a:rPr>
                                  <m:t>+3</m:t>
                                </m:r>
                              </m:oMath>
                            </m:oMathPara>
                          </a14:m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y = 3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y = 2</a:t>
                          </a:r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9" name="Tabuľka 7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2194143"/>
                  </p:ext>
                </p:extLst>
              </p:nvPr>
            </p:nvGraphicFramePr>
            <p:xfrm>
              <a:off x="467544" y="4869160"/>
              <a:ext cx="3816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4317"/>
                    <a:gridCol w="1089683"/>
                    <a:gridCol w="12720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418" t="-6557" r="-161925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y = 3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y = 2</a:t>
                          </a:r>
                          <a:endParaRPr lang="sk-SK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cxnSp>
        <p:nvCxnSpPr>
          <p:cNvPr id="80" name="Rovná spojnica 79"/>
          <p:cNvCxnSpPr/>
          <p:nvPr/>
        </p:nvCxnSpPr>
        <p:spPr>
          <a:xfrm>
            <a:off x="4788026" y="1094205"/>
            <a:ext cx="2771124" cy="28083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BlokTextu 11"/>
              <p:cNvSpPr txBox="1"/>
              <p:nvPr/>
            </p:nvSpPr>
            <p:spPr>
              <a:xfrm rot="2834934">
                <a:off x="5961812" y="3984984"/>
                <a:ext cx="13676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𝑦</m:t>
                      </m:r>
                      <m:r>
                        <a:rPr lang="sk-SK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=−</m:t>
                      </m:r>
                      <m:r>
                        <a:rPr lang="sk-SK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sk-SK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BlokTextu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834934">
                <a:off x="5961812" y="3984984"/>
                <a:ext cx="1367672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BlokTextu 80"/>
              <p:cNvSpPr txBox="1"/>
              <p:nvPr/>
            </p:nvSpPr>
            <p:spPr>
              <a:xfrm rot="2866184">
                <a:off x="6316149" y="4054031"/>
                <a:ext cx="13676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𝑦</m:t>
                      </m:r>
                      <m:r>
                        <a:rPr lang="sk-SK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=−</m:t>
                      </m:r>
                      <m:r>
                        <a:rPr lang="sk-SK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sk-SK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+1</m:t>
                      </m:r>
                    </m:oMath>
                  </m:oMathPara>
                </a14:m>
                <a:endParaRPr lang="sk-SK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1" name="BlokTextu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866184">
                <a:off x="6316149" y="4054031"/>
                <a:ext cx="1367672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BlokTextu 81"/>
              <p:cNvSpPr txBox="1"/>
              <p:nvPr/>
            </p:nvSpPr>
            <p:spPr>
              <a:xfrm rot="2851870">
                <a:off x="6530587" y="3911365"/>
                <a:ext cx="13676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𝑦</m:t>
                      </m:r>
                      <m:r>
                        <a:rPr lang="sk-SK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=−</m:t>
                      </m:r>
                      <m:r>
                        <a:rPr lang="sk-SK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sk-SK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+2</m:t>
                      </m:r>
                    </m:oMath>
                  </m:oMathPara>
                </a14:m>
                <a:endParaRPr lang="sk-SK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2" name="BlokTextu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851870">
                <a:off x="6530587" y="3911365"/>
                <a:ext cx="1367672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BlokTextu 82"/>
              <p:cNvSpPr txBox="1"/>
              <p:nvPr/>
            </p:nvSpPr>
            <p:spPr>
              <a:xfrm rot="2787051">
                <a:off x="6739558" y="3701590"/>
                <a:ext cx="13676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𝑦</m:t>
                      </m:r>
                      <m:r>
                        <a:rPr lang="sk-SK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=−</m:t>
                      </m:r>
                      <m:r>
                        <a:rPr lang="sk-SK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sk-SK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+3</m:t>
                      </m:r>
                    </m:oMath>
                  </m:oMathPara>
                </a14:m>
                <a:endParaRPr lang="sk-SK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3" name="BlokTextu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87051">
                <a:off x="6739558" y="3701590"/>
                <a:ext cx="1367672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BlokTextu 83"/>
          <p:cNvSpPr txBox="1"/>
          <p:nvPr/>
        </p:nvSpPr>
        <p:spPr>
          <a:xfrm>
            <a:off x="6043039" y="1484783"/>
            <a:ext cx="3223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Priamky sú navzájom rovnobežné.</a:t>
            </a:r>
            <a:endParaRPr lang="sk-SK" sz="1200" i="1" dirty="0">
              <a:solidFill>
                <a:srgbClr val="FF0000"/>
              </a:solidFill>
            </a:endParaRPr>
          </a:p>
        </p:txBody>
      </p:sp>
      <p:cxnSp>
        <p:nvCxnSpPr>
          <p:cNvPr id="87" name="Rovná spojnica 86"/>
          <p:cNvCxnSpPr/>
          <p:nvPr/>
        </p:nvCxnSpPr>
        <p:spPr>
          <a:xfrm rot="5400000" flipV="1">
            <a:off x="4100840" y="1886300"/>
            <a:ext cx="2808312" cy="266427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BlokTextu 94"/>
              <p:cNvSpPr txBox="1"/>
              <p:nvPr/>
            </p:nvSpPr>
            <p:spPr>
              <a:xfrm rot="2758031">
                <a:off x="5864395" y="4280523"/>
                <a:ext cx="13676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𝑦</m:t>
                      </m:r>
                      <m:r>
                        <a:rPr lang="sk-SK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=−</m:t>
                      </m:r>
                      <m:r>
                        <a:rPr lang="sk-SK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sk-SK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sk-SK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5" name="BlokTextu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58031">
                <a:off x="5864395" y="4280523"/>
                <a:ext cx="1367672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Rovná spojnica 95"/>
          <p:cNvCxnSpPr/>
          <p:nvPr/>
        </p:nvCxnSpPr>
        <p:spPr>
          <a:xfrm rot="5400000" flipV="1">
            <a:off x="4006463" y="2168890"/>
            <a:ext cx="2808312" cy="266427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BlokTextu 96"/>
              <p:cNvSpPr txBox="1"/>
              <p:nvPr/>
            </p:nvSpPr>
            <p:spPr>
              <a:xfrm rot="2734690">
                <a:off x="5653897" y="4426879"/>
                <a:ext cx="13676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𝑦</m:t>
                      </m:r>
                      <m:r>
                        <a:rPr lang="sk-SK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=−</m:t>
                      </m:r>
                      <m:r>
                        <a:rPr lang="sk-SK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sk-SK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−2</m:t>
                      </m:r>
                    </m:oMath>
                  </m:oMathPara>
                </a14:m>
                <a:endParaRPr lang="sk-SK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7" name="BlokTextu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34690">
                <a:off x="5653897" y="4426879"/>
                <a:ext cx="1367672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BlokTextu 97"/>
          <p:cNvSpPr txBox="1"/>
          <p:nvPr/>
        </p:nvSpPr>
        <p:spPr>
          <a:xfrm>
            <a:off x="5521924" y="2632285"/>
            <a:ext cx="634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1      </a:t>
            </a:r>
            <a:endParaRPr lang="sk-SK" dirty="0"/>
          </a:p>
        </p:txBody>
      </p:sp>
      <p:sp>
        <p:nvSpPr>
          <p:cNvPr id="99" name="BlokTextu 98"/>
          <p:cNvSpPr txBox="1"/>
          <p:nvPr/>
        </p:nvSpPr>
        <p:spPr>
          <a:xfrm>
            <a:off x="5485920" y="3699010"/>
            <a:ext cx="634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-2      </a:t>
            </a:r>
            <a:endParaRPr lang="sk-SK" dirty="0"/>
          </a:p>
        </p:txBody>
      </p:sp>
      <p:sp>
        <p:nvSpPr>
          <p:cNvPr id="104" name="BlokTextu 103"/>
          <p:cNvSpPr txBox="1"/>
          <p:nvPr/>
        </p:nvSpPr>
        <p:spPr>
          <a:xfrm>
            <a:off x="5515014" y="2272216"/>
            <a:ext cx="634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2</a:t>
            </a:r>
            <a:r>
              <a:rPr lang="sk-SK" dirty="0" smtClean="0"/>
              <a:t>      </a:t>
            </a:r>
            <a:endParaRPr lang="sk-SK" dirty="0"/>
          </a:p>
        </p:txBody>
      </p:sp>
      <p:sp>
        <p:nvSpPr>
          <p:cNvPr id="105" name="BlokTextu 104"/>
          <p:cNvSpPr txBox="1"/>
          <p:nvPr/>
        </p:nvSpPr>
        <p:spPr>
          <a:xfrm>
            <a:off x="5521924" y="1916832"/>
            <a:ext cx="634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3      </a:t>
            </a:r>
            <a:endParaRPr lang="sk-SK" dirty="0"/>
          </a:p>
        </p:txBody>
      </p:sp>
      <p:cxnSp>
        <p:nvCxnSpPr>
          <p:cNvPr id="17" name="Rovná spojnica 16"/>
          <p:cNvCxnSpPr/>
          <p:nvPr/>
        </p:nvCxnSpPr>
        <p:spPr>
          <a:xfrm>
            <a:off x="1416282" y="3883676"/>
            <a:ext cx="36004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Rovná spojnica 114"/>
          <p:cNvCxnSpPr/>
          <p:nvPr/>
        </p:nvCxnSpPr>
        <p:spPr>
          <a:xfrm>
            <a:off x="1440032" y="4508640"/>
            <a:ext cx="36004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Rovná spojnica 122"/>
          <p:cNvCxnSpPr/>
          <p:nvPr/>
        </p:nvCxnSpPr>
        <p:spPr>
          <a:xfrm>
            <a:off x="1403648" y="5157192"/>
            <a:ext cx="36004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 advTm="135000">
        <p14:reveal/>
      </p:transition>
    </mc:Choice>
    <mc:Fallback xmlns="">
      <p:transition spd="slow" advClick="0" advTm="13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4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4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6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60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4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4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2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4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20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4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60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4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40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4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40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2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6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80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20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4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6000"/>
                            </p:stCondLst>
                            <p:childTnLst>
                              <p:par>
                                <p:cTn id="85" presetID="22" presetClass="entr" presetSubtype="1" fill="hold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4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6000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2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8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0000"/>
                            </p:stCondLst>
                            <p:childTnLst>
                              <p:par>
                                <p:cTn id="97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14000"/>
                            </p:stCondLst>
                            <p:childTnLst>
                              <p:par>
                                <p:cTn id="101" presetID="22" presetClass="entr" presetSubtype="1" fill="hold" grpId="0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4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4000"/>
                            </p:stCondLst>
                            <p:childTnLst>
                              <p:par>
                                <p:cTn id="105" presetID="22" presetClass="entr" presetSubtype="1" fill="hold" grpId="0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32000"/>
                            </p:stCondLst>
                            <p:childTnLst>
                              <p:par>
                                <p:cTn id="109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36000"/>
                            </p:stCondLst>
                            <p:childTnLst>
                              <p:par>
                                <p:cTn id="113" presetID="22" presetClass="entr" presetSubtype="1" fill="hold" grpId="0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4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460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48000"/>
                            </p:stCondLst>
                            <p:childTnLst>
                              <p:par>
                                <p:cTn id="121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2000"/>
                            </p:stCondLst>
                            <p:childTnLst>
                              <p:par>
                                <p:cTn id="125" presetID="22" presetClass="entr" presetSubtype="1" fill="hold" grpId="0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4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animBg="1"/>
      <p:bldP spid="39" grpId="0"/>
      <p:bldP spid="137" grpId="0"/>
      <p:bldP spid="138" grpId="0"/>
      <p:bldP spid="40" grpId="0"/>
      <p:bldP spid="12" grpId="0"/>
      <p:bldP spid="81" grpId="0"/>
      <p:bldP spid="82" grpId="0"/>
      <p:bldP spid="83" grpId="0"/>
      <p:bldP spid="84" grpId="0"/>
      <p:bldP spid="95" grpId="0"/>
      <p:bldP spid="97" grpId="0"/>
      <p:bldP spid="98" grpId="0"/>
      <p:bldP spid="99" grpId="0"/>
      <p:bldP spid="104" grpId="0"/>
      <p:bldP spid="10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375" y="3219450"/>
            <a:ext cx="2381250" cy="876300"/>
          </a:xfrm>
        </p:spPr>
      </p:pic>
    </p:spTree>
    <p:extLst>
      <p:ext uri="{BB962C8B-B14F-4D97-AF65-F5344CB8AC3E}">
        <p14:creationId xmlns:p14="http://schemas.microsoft.com/office/powerpoint/2010/main" val="321607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 advTm="15000">
        <p14:reveal/>
      </p:transition>
    </mc:Choice>
    <mc:Fallback xmlns="">
      <p:transition spd="slow" advClick="0" advTm="1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t">
  <a:themeElements>
    <a:clrScheme name="Horizont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t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t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1144</TotalTime>
  <Words>297</Words>
  <Application>Microsoft Office PowerPoint</Application>
  <PresentationFormat>Prezentácia na obrazovke (4:3)</PresentationFormat>
  <Paragraphs>70</Paragraphs>
  <Slides>4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4</vt:i4>
      </vt:variant>
    </vt:vector>
  </HeadingPairs>
  <TitlesOfParts>
    <vt:vector size="9" baseType="lpstr">
      <vt:lpstr>Arial</vt:lpstr>
      <vt:lpstr>Arial Narrow</vt:lpstr>
      <vt:lpstr>Calibri</vt:lpstr>
      <vt:lpstr>Cambria Math</vt:lpstr>
      <vt:lpstr>Horizont</vt:lpstr>
      <vt:lpstr>Lineárne funkcie 00a</vt:lpstr>
      <vt:lpstr>y=x</vt:lpstr>
      <vt:lpstr>y=-x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Veta sss</dc:title>
  <dc:creator>User</dc:creator>
  <cp:lastModifiedBy>Dušan Andraško</cp:lastModifiedBy>
  <cp:revision>77</cp:revision>
  <dcterms:created xsi:type="dcterms:W3CDTF">2020-04-23T18:15:35Z</dcterms:created>
  <dcterms:modified xsi:type="dcterms:W3CDTF">2021-04-26T04:01:28Z</dcterms:modified>
</cp:coreProperties>
</file>