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65" r:id="rId3"/>
    <p:sldId id="266" r:id="rId4"/>
    <p:sldId id="261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94622" autoAdjust="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7027E-F6B6-4A02-BC9A-1DC47077ABC8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FD9EA-A166-46AB-A4EE-814D3037801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8818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752600"/>
          </a:xfrm>
        </p:spPr>
        <p:txBody>
          <a:bodyPr/>
          <a:lstStyle/>
          <a:p>
            <a:r>
              <a:rPr lang="sk-SK" dirty="0" smtClean="0"/>
              <a:t>Niekoľko vzorovo vyriešených úloh  </a:t>
            </a: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Lineárne funkcie 03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0234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15000">
        <p14:reveal/>
      </p:transition>
    </mc:Choice>
    <mc:Fallback xmlns="">
      <p:transition spd="slow" advClick="0" advTm="1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Nadpis 3"/>
              <p:cNvSpPr>
                <a:spLocks noGrp="1"/>
              </p:cNvSpPr>
              <p:nvPr>
                <p:ph type="title"/>
              </p:nvPr>
            </p:nvSpPr>
            <p:spPr>
              <a:xfrm>
                <a:off x="609600" y="274638"/>
                <a:ext cx="7924800" cy="56207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latin typeface="Cambria Math"/>
                        </a:rPr>
                        <m:t>=</m:t>
                      </m:r>
                      <m:r>
                        <a:rPr lang="sk-SK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sk-SK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sk-SK" b="0" i="0" smtClean="0">
                          <a:latin typeface="Cambria Math"/>
                          <a:ea typeface="Cambria Math"/>
                        </a:rPr>
                        <m:t>3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Nadpis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274638"/>
                <a:ext cx="7924800" cy="56207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Skupina 108"/>
          <p:cNvGrpSpPr/>
          <p:nvPr/>
        </p:nvGrpSpPr>
        <p:grpSpPr>
          <a:xfrm rot="16200000">
            <a:off x="5624044" y="2897976"/>
            <a:ext cx="360040" cy="197992"/>
            <a:chOff x="5364088" y="4275104"/>
            <a:chExt cx="360040" cy="197992"/>
          </a:xfrm>
        </p:grpSpPr>
        <p:cxnSp>
          <p:nvCxnSpPr>
            <p:cNvPr id="110" name="Rovná spojnica 109"/>
            <p:cNvCxnSpPr/>
            <p:nvPr/>
          </p:nvCxnSpPr>
          <p:spPr>
            <a:xfrm>
              <a:off x="5364088" y="4365104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Rovná spojnica 110"/>
            <p:cNvCxnSpPr/>
            <p:nvPr/>
          </p:nvCxnSpPr>
          <p:spPr>
            <a:xfrm>
              <a:off x="5364088" y="42751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ovná spojnica 111"/>
            <p:cNvCxnSpPr/>
            <p:nvPr/>
          </p:nvCxnSpPr>
          <p:spPr>
            <a:xfrm>
              <a:off x="5724128" y="429309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Skupina 121"/>
          <p:cNvGrpSpPr/>
          <p:nvPr/>
        </p:nvGrpSpPr>
        <p:grpSpPr>
          <a:xfrm rot="16200000">
            <a:off x="5615048" y="1817855"/>
            <a:ext cx="360040" cy="197992"/>
            <a:chOff x="5364088" y="4275104"/>
            <a:chExt cx="360040" cy="197992"/>
          </a:xfrm>
        </p:grpSpPr>
        <p:cxnSp>
          <p:nvCxnSpPr>
            <p:cNvPr id="124" name="Rovná spojnica 123"/>
            <p:cNvCxnSpPr/>
            <p:nvPr/>
          </p:nvCxnSpPr>
          <p:spPr>
            <a:xfrm>
              <a:off x="5364088" y="42751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Rovná spojnica 124"/>
            <p:cNvCxnSpPr/>
            <p:nvPr/>
          </p:nvCxnSpPr>
          <p:spPr>
            <a:xfrm>
              <a:off x="5724128" y="429309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/>
          <p:cNvGrpSpPr/>
          <p:nvPr/>
        </p:nvGrpSpPr>
        <p:grpSpPr>
          <a:xfrm>
            <a:off x="4572000" y="188640"/>
            <a:ext cx="4320000" cy="4320000"/>
            <a:chOff x="4572000" y="188640"/>
            <a:chExt cx="4320000" cy="4320000"/>
          </a:xfrm>
        </p:grpSpPr>
        <p:grpSp>
          <p:nvGrpSpPr>
            <p:cNvPr id="18" name="Skupina 17"/>
            <p:cNvGrpSpPr/>
            <p:nvPr/>
          </p:nvGrpSpPr>
          <p:grpSpPr>
            <a:xfrm>
              <a:off x="4572000" y="188640"/>
              <a:ext cx="4320000" cy="4320000"/>
              <a:chOff x="4572000" y="188640"/>
              <a:chExt cx="4320000" cy="4320000"/>
            </a:xfrm>
          </p:grpSpPr>
          <p:grpSp>
            <p:nvGrpSpPr>
              <p:cNvPr id="16" name="Skupina 15"/>
              <p:cNvGrpSpPr/>
              <p:nvPr/>
            </p:nvGrpSpPr>
            <p:grpSpPr>
              <a:xfrm>
                <a:off x="4572000" y="3086992"/>
                <a:ext cx="4320000" cy="197992"/>
                <a:chOff x="4572000" y="3086992"/>
                <a:chExt cx="4320000" cy="197992"/>
              </a:xfrm>
            </p:grpSpPr>
            <p:cxnSp>
              <p:nvCxnSpPr>
                <p:cNvPr id="3" name="Rovná spojovacia šípka 2"/>
                <p:cNvCxnSpPr/>
                <p:nvPr/>
              </p:nvCxnSpPr>
              <p:spPr>
                <a:xfrm>
                  <a:off x="4572000" y="3176992"/>
                  <a:ext cx="4320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Skupina 14"/>
                <p:cNvGrpSpPr/>
                <p:nvPr/>
              </p:nvGrpSpPr>
              <p:grpSpPr>
                <a:xfrm>
                  <a:off x="5431695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6" name="Rovná spojnica 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Rovná spojnica 12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Rovná spojnica 77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Skupina 84"/>
                <p:cNvGrpSpPr/>
                <p:nvPr/>
              </p:nvGrpSpPr>
              <p:grpSpPr>
                <a:xfrm>
                  <a:off x="579613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86" name="Rovná spojnica 8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Rovná spojnica 87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Rovná spojnica 88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Skupina 89"/>
                <p:cNvGrpSpPr/>
                <p:nvPr/>
              </p:nvGrpSpPr>
              <p:grpSpPr>
                <a:xfrm>
                  <a:off x="5071655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91" name="Rovná spojnica 90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Rovná spojnica 91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Rovná spojnica 92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Skupina 93"/>
                <p:cNvGrpSpPr/>
                <p:nvPr/>
              </p:nvGrpSpPr>
              <p:grpSpPr>
                <a:xfrm>
                  <a:off x="615617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100" name="Rovná spojnica 99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Rovná spojnica 100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Rovná spojnica 101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Skupina 102"/>
                <p:cNvGrpSpPr/>
                <p:nvPr/>
              </p:nvGrpSpPr>
              <p:grpSpPr>
                <a:xfrm>
                  <a:off x="651621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106" name="Rovná spojnica 10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Rovná spojnica 106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Rovná spojnica 107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3" name="Rovná spojovacia šípka 112"/>
              <p:cNvCxnSpPr/>
              <p:nvPr/>
            </p:nvCxnSpPr>
            <p:spPr>
              <a:xfrm rot="5400000">
                <a:off x="3636136" y="2348640"/>
                <a:ext cx="4320000" cy="0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Skupina 113"/>
              <p:cNvGrpSpPr/>
              <p:nvPr/>
            </p:nvGrpSpPr>
            <p:grpSpPr>
              <a:xfrm rot="16200000">
                <a:off x="5633040" y="2537936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16" name="Rovná spojnica 115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Rovná spojnica 116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Skupina 117"/>
              <p:cNvGrpSpPr/>
              <p:nvPr/>
            </p:nvGrpSpPr>
            <p:grpSpPr>
              <a:xfrm rot="16200000">
                <a:off x="5624044" y="2177895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19" name="Rovná spojnica 118"/>
                <p:cNvCxnSpPr/>
                <p:nvPr/>
              </p:nvCxnSpPr>
              <p:spPr>
                <a:xfrm>
                  <a:off x="5364088" y="43651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Rovná spojnica 119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Rovná spojnica 120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Skupina 125"/>
              <p:cNvGrpSpPr/>
              <p:nvPr/>
            </p:nvGrpSpPr>
            <p:grpSpPr>
              <a:xfrm rot="16200000">
                <a:off x="5627129" y="1457815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27" name="Rovná spojnica 126"/>
                <p:cNvCxnSpPr/>
                <p:nvPr/>
              </p:nvCxnSpPr>
              <p:spPr>
                <a:xfrm>
                  <a:off x="5364088" y="43651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ovná spojnica 127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Rovná spojnica 128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BlokTextu 18"/>
                <p:cNvSpPr txBox="1"/>
                <p:nvPr/>
              </p:nvSpPr>
              <p:spPr>
                <a:xfrm>
                  <a:off x="5220072" y="188640"/>
                  <a:ext cx="935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sk-SK" dirty="0"/>
                </a:p>
              </p:txBody>
            </p:sp>
          </mc:Choice>
          <mc:Fallback xmlns="">
            <p:sp>
              <p:nvSpPr>
                <p:cNvPr id="19" name="BlokTextu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188640"/>
                  <a:ext cx="9356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BlokTextu 129"/>
                <p:cNvSpPr txBox="1"/>
                <p:nvPr/>
              </p:nvSpPr>
              <p:spPr>
                <a:xfrm>
                  <a:off x="7956376" y="3068960"/>
                  <a:ext cx="935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sk-SK" dirty="0"/>
                </a:p>
              </p:txBody>
            </p:sp>
          </mc:Choice>
          <mc:Fallback xmlns="">
            <p:sp>
              <p:nvSpPr>
                <p:cNvPr id="130" name="BlokTextu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376" y="3068960"/>
                  <a:ext cx="9356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uľk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2617452"/>
                  </p:ext>
                </p:extLst>
              </p:nvPr>
            </p:nvGraphicFramePr>
            <p:xfrm>
              <a:off x="539552" y="1164352"/>
              <a:ext cx="354254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sk-SK" baseline="0" dirty="0" smtClean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-3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-2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sk-SK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b="0" i="1" smtClean="0">
                                        <a:latin typeface="Cambria Math"/>
                                      </a:rPr>
                                      <m:t>0,−3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sk-SK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b="0" i="1" smtClean="0">
                                        <a:latin typeface="Cambria Math"/>
                                      </a:rPr>
                                      <m:t>1,−2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uľk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2617452"/>
                  </p:ext>
                </p:extLst>
              </p:nvPr>
            </p:nvGraphicFramePr>
            <p:xfrm>
              <a:off x="539552" y="1164352"/>
              <a:ext cx="354254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/>
                    <a:gridCol w="1080120"/>
                    <a:gridCol w="100811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sk-SK" baseline="0" dirty="0" smtClean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418" t="-106557" r="-14309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-3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-2</a:t>
                          </a:r>
                          <a:endParaRPr lang="sk-SK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5593" t="-206557" r="-93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52727" t="-20655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2" name="Skupina 31"/>
          <p:cNvGrpSpPr/>
          <p:nvPr/>
        </p:nvGrpSpPr>
        <p:grpSpPr>
          <a:xfrm>
            <a:off x="5886136" y="3213016"/>
            <a:ext cx="378032" cy="810000"/>
            <a:chOff x="5886136" y="3951128"/>
            <a:chExt cx="378032" cy="810000"/>
          </a:xfrm>
        </p:grpSpPr>
        <p:sp>
          <p:nvSpPr>
            <p:cNvPr id="26" name="Ovál 25"/>
            <p:cNvSpPr/>
            <p:nvPr/>
          </p:nvSpPr>
          <p:spPr>
            <a:xfrm>
              <a:off x="6084168" y="4581128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31" name="Rovná spojnica 30"/>
            <p:cNvCxnSpPr/>
            <p:nvPr/>
          </p:nvCxnSpPr>
          <p:spPr>
            <a:xfrm flipH="1" flipV="1">
              <a:off x="6156176" y="3951128"/>
              <a:ext cx="0" cy="720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Rovná spojnica 130"/>
            <p:cNvCxnSpPr/>
            <p:nvPr/>
          </p:nvCxnSpPr>
          <p:spPr>
            <a:xfrm rot="16200000" flipV="1">
              <a:off x="6021156" y="4536148"/>
              <a:ext cx="0" cy="27004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Ovál 132"/>
          <p:cNvSpPr/>
          <p:nvPr/>
        </p:nvSpPr>
        <p:spPr>
          <a:xfrm>
            <a:off x="5705890" y="4221088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6" name="Rovná spojnica 35"/>
          <p:cNvCxnSpPr/>
          <p:nvPr/>
        </p:nvCxnSpPr>
        <p:spPr>
          <a:xfrm flipH="1">
            <a:off x="5511416" y="1628800"/>
            <a:ext cx="2732992" cy="30610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lokTextu 38"/>
          <p:cNvSpPr txBox="1"/>
          <p:nvPr/>
        </p:nvSpPr>
        <p:spPr>
          <a:xfrm>
            <a:off x="6087480" y="3176992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       </a:t>
            </a:r>
            <a:endParaRPr lang="sk-SK" dirty="0"/>
          </a:p>
        </p:txBody>
      </p:sp>
      <p:sp>
        <p:nvSpPr>
          <p:cNvPr id="136" name="BlokTextu 135"/>
          <p:cNvSpPr txBox="1"/>
          <p:nvPr/>
        </p:nvSpPr>
        <p:spPr>
          <a:xfrm>
            <a:off x="5511416" y="3995772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-3       </a:t>
            </a:r>
            <a:endParaRPr lang="sk-SK" dirty="0"/>
          </a:p>
        </p:txBody>
      </p:sp>
      <p:sp>
        <p:nvSpPr>
          <p:cNvPr id="138" name="BlokTextu 137"/>
          <p:cNvSpPr txBox="1"/>
          <p:nvPr/>
        </p:nvSpPr>
        <p:spPr>
          <a:xfrm>
            <a:off x="5517708" y="3641218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-2       </a:t>
            </a:r>
            <a:endParaRPr lang="sk-SK" dirty="0"/>
          </a:p>
        </p:txBody>
      </p:sp>
      <p:sp>
        <p:nvSpPr>
          <p:cNvPr id="40" name="BlokTextu 39"/>
          <p:cNvSpPr txBox="1"/>
          <p:nvPr/>
        </p:nvSpPr>
        <p:spPr>
          <a:xfrm>
            <a:off x="6732000" y="18140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Funkcia je rastúca.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BlokTextu 138"/>
              <p:cNvSpPr txBox="1"/>
              <p:nvPr/>
            </p:nvSpPr>
            <p:spPr>
              <a:xfrm>
                <a:off x="309159" y="4689899"/>
                <a:ext cx="858284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Ak chceme zistiť v ktorom bode sa pretína graf funkcie s osou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, dosadíme do rovnice funkcie za premennú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 hodnotu 0 a vypočítame lineárnu rovnicu s neznámou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. Výsledok bude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  <m:r>
                      <a:rPr lang="sk-SK" i="1" dirty="0" smtClean="0">
                        <a:latin typeface="Cambria Math"/>
                      </a:rPr>
                      <m:t> =3</m:t>
                    </m:r>
                  </m:oMath>
                </a14:m>
                <a:r>
                  <a:rPr lang="sk-SK" dirty="0" smtClean="0"/>
                  <a:t>.  Červená čiara pretne os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 v bode </a:t>
                </a:r>
                <a:r>
                  <a:rPr lang="sk-SK" b="1" dirty="0" smtClean="0"/>
                  <a:t>3</a:t>
                </a:r>
                <a:r>
                  <a:rPr lang="sk-SK" dirty="0" smtClean="0"/>
                  <a:t>.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endParaRPr lang="sk-SK" sz="2000" b="1" dirty="0"/>
              </a:p>
            </p:txBody>
          </p:sp>
        </mc:Choice>
        <mc:Fallback xmlns="">
          <p:sp>
            <p:nvSpPr>
              <p:cNvPr id="139" name="BlokTextu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59" y="4689899"/>
                <a:ext cx="8582841" cy="954107"/>
              </a:xfrm>
              <a:prstGeom prst="rect">
                <a:avLst/>
              </a:prstGeom>
              <a:blipFill rotWithShape="1">
                <a:blip r:embed="rId6"/>
                <a:stretch>
                  <a:fillRect l="-639" t="-2548" b="-89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BlokTextu 139"/>
              <p:cNvSpPr txBox="1"/>
              <p:nvPr/>
            </p:nvSpPr>
            <p:spPr>
              <a:xfrm>
                <a:off x="323528" y="5733256"/>
                <a:ext cx="83670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Ak chceme zistiť v ktorom bode sa pretína graf funkcie s osou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, dosadíme do rovnice funkcie za premennú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 hodnotu 0 a vypočítame lineárnu rovnicu s neznámou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. Výsledok bude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/>
                      </a:rPr>
                      <m:t>𝑦</m:t>
                    </m:r>
                    <m:r>
                      <a:rPr lang="sk-SK" i="1" dirty="0" smtClean="0">
                        <a:latin typeface="Cambria Math"/>
                      </a:rPr>
                      <m:t> =</m:t>
                    </m:r>
                    <m:r>
                      <a:rPr lang="sk-SK" b="0" i="1" dirty="0" smtClean="0">
                        <a:latin typeface="Cambria Math"/>
                      </a:rPr>
                      <m:t>−3</m:t>
                    </m:r>
                  </m:oMath>
                </a14:m>
                <a:r>
                  <a:rPr lang="sk-SK" dirty="0" smtClean="0"/>
                  <a:t> .  Červená čiara pretne os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 v bode </a:t>
                </a:r>
                <a:r>
                  <a:rPr lang="sk-SK" b="1" dirty="0" smtClean="0"/>
                  <a:t>-3</a:t>
                </a:r>
                <a:r>
                  <a:rPr lang="sk-SK" dirty="0" smtClean="0"/>
                  <a:t>.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;−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</m:oMath>
                </a14:m>
                <a:endParaRPr lang="sk-SK" sz="2000" b="1" dirty="0"/>
              </a:p>
            </p:txBody>
          </p:sp>
        </mc:Choice>
        <mc:Fallback xmlns="">
          <p:sp>
            <p:nvSpPr>
              <p:cNvPr id="140" name="BlokTextu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733256"/>
                <a:ext cx="8367057" cy="954107"/>
              </a:xfrm>
              <a:prstGeom prst="rect">
                <a:avLst/>
              </a:prstGeom>
              <a:blipFill rotWithShape="1">
                <a:blip r:embed="rId7"/>
                <a:stretch>
                  <a:fillRect l="-583" t="-2548" b="-89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Rovná spojnica 69"/>
          <p:cNvCxnSpPr/>
          <p:nvPr/>
        </p:nvCxnSpPr>
        <p:spPr>
          <a:xfrm rot="16200000">
            <a:off x="5822056" y="3483016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ovná spojnica 71"/>
          <p:cNvCxnSpPr/>
          <p:nvPr/>
        </p:nvCxnSpPr>
        <p:spPr>
          <a:xfrm rot="16200000">
            <a:off x="5814128" y="3857011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0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135000">
        <p14:reveal/>
      </p:transition>
    </mc:Choice>
    <mc:Fallback xmlns="">
      <p:transition spd="slow" advClick="0" advTm="1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39" grpId="0"/>
      <p:bldP spid="136" grpId="0"/>
      <p:bldP spid="138" grpId="0"/>
      <p:bldP spid="40" grpId="0"/>
      <p:bldP spid="139" grpId="0"/>
      <p:bldP spid="1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Nadpis 3"/>
              <p:cNvSpPr>
                <a:spLocks noGrp="1"/>
              </p:cNvSpPr>
              <p:nvPr>
                <p:ph type="title"/>
              </p:nvPr>
            </p:nvSpPr>
            <p:spPr>
              <a:xfrm>
                <a:off x="609600" y="274638"/>
                <a:ext cx="7924800" cy="56207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latin typeface="Cambria Math"/>
                        </a:rPr>
                        <m:t>=4</m:t>
                      </m:r>
                      <m:r>
                        <a:rPr lang="sk-SK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sk-SK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sk-SK" b="0" i="0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Nadpis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274638"/>
                <a:ext cx="7924800" cy="56207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Skupina 108"/>
          <p:cNvGrpSpPr/>
          <p:nvPr/>
        </p:nvGrpSpPr>
        <p:grpSpPr>
          <a:xfrm rot="16200000">
            <a:off x="5624044" y="2897976"/>
            <a:ext cx="360040" cy="197992"/>
            <a:chOff x="5364088" y="4275104"/>
            <a:chExt cx="360040" cy="197992"/>
          </a:xfrm>
        </p:grpSpPr>
        <p:cxnSp>
          <p:nvCxnSpPr>
            <p:cNvPr id="110" name="Rovná spojnica 109"/>
            <p:cNvCxnSpPr/>
            <p:nvPr/>
          </p:nvCxnSpPr>
          <p:spPr>
            <a:xfrm>
              <a:off x="5364088" y="4365104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Rovná spojnica 110"/>
            <p:cNvCxnSpPr/>
            <p:nvPr/>
          </p:nvCxnSpPr>
          <p:spPr>
            <a:xfrm>
              <a:off x="5364088" y="42751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ovná spojnica 111"/>
            <p:cNvCxnSpPr/>
            <p:nvPr/>
          </p:nvCxnSpPr>
          <p:spPr>
            <a:xfrm>
              <a:off x="5724128" y="429309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Skupina 121"/>
          <p:cNvGrpSpPr/>
          <p:nvPr/>
        </p:nvGrpSpPr>
        <p:grpSpPr>
          <a:xfrm rot="16200000">
            <a:off x="5615048" y="1817855"/>
            <a:ext cx="360040" cy="197992"/>
            <a:chOff x="5364088" y="4275104"/>
            <a:chExt cx="360040" cy="197992"/>
          </a:xfrm>
        </p:grpSpPr>
        <p:cxnSp>
          <p:nvCxnSpPr>
            <p:cNvPr id="124" name="Rovná spojnica 123"/>
            <p:cNvCxnSpPr/>
            <p:nvPr/>
          </p:nvCxnSpPr>
          <p:spPr>
            <a:xfrm>
              <a:off x="5364088" y="42751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Rovná spojnica 124"/>
            <p:cNvCxnSpPr/>
            <p:nvPr/>
          </p:nvCxnSpPr>
          <p:spPr>
            <a:xfrm>
              <a:off x="5724128" y="429309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/>
          <p:cNvGrpSpPr/>
          <p:nvPr/>
        </p:nvGrpSpPr>
        <p:grpSpPr>
          <a:xfrm>
            <a:off x="4572000" y="188640"/>
            <a:ext cx="4320000" cy="4320000"/>
            <a:chOff x="4572000" y="188640"/>
            <a:chExt cx="4320000" cy="4320000"/>
          </a:xfrm>
        </p:grpSpPr>
        <p:grpSp>
          <p:nvGrpSpPr>
            <p:cNvPr id="18" name="Skupina 17"/>
            <p:cNvGrpSpPr/>
            <p:nvPr/>
          </p:nvGrpSpPr>
          <p:grpSpPr>
            <a:xfrm>
              <a:off x="4572000" y="188640"/>
              <a:ext cx="4320000" cy="4320000"/>
              <a:chOff x="4572000" y="188640"/>
              <a:chExt cx="4320000" cy="4320000"/>
            </a:xfrm>
          </p:grpSpPr>
          <p:grpSp>
            <p:nvGrpSpPr>
              <p:cNvPr id="16" name="Skupina 15"/>
              <p:cNvGrpSpPr/>
              <p:nvPr/>
            </p:nvGrpSpPr>
            <p:grpSpPr>
              <a:xfrm>
                <a:off x="4572000" y="3086992"/>
                <a:ext cx="4320000" cy="197992"/>
                <a:chOff x="4572000" y="3086992"/>
                <a:chExt cx="4320000" cy="197992"/>
              </a:xfrm>
            </p:grpSpPr>
            <p:cxnSp>
              <p:nvCxnSpPr>
                <p:cNvPr id="3" name="Rovná spojovacia šípka 2"/>
                <p:cNvCxnSpPr/>
                <p:nvPr/>
              </p:nvCxnSpPr>
              <p:spPr>
                <a:xfrm>
                  <a:off x="4572000" y="3176992"/>
                  <a:ext cx="4320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Skupina 14"/>
                <p:cNvGrpSpPr/>
                <p:nvPr/>
              </p:nvGrpSpPr>
              <p:grpSpPr>
                <a:xfrm>
                  <a:off x="5431695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6" name="Rovná spojnica 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Rovná spojnica 12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Rovná spojnica 77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Skupina 84"/>
                <p:cNvGrpSpPr/>
                <p:nvPr/>
              </p:nvGrpSpPr>
              <p:grpSpPr>
                <a:xfrm>
                  <a:off x="579613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86" name="Rovná spojnica 8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Rovná spojnica 87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Rovná spojnica 88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Skupina 89"/>
                <p:cNvGrpSpPr/>
                <p:nvPr/>
              </p:nvGrpSpPr>
              <p:grpSpPr>
                <a:xfrm>
                  <a:off x="5071655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91" name="Rovná spojnica 90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Rovná spojnica 91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Rovná spojnica 92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Skupina 93"/>
                <p:cNvGrpSpPr/>
                <p:nvPr/>
              </p:nvGrpSpPr>
              <p:grpSpPr>
                <a:xfrm>
                  <a:off x="615617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100" name="Rovná spojnica 99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Rovná spojnica 100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Rovná spojnica 101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Skupina 102"/>
                <p:cNvGrpSpPr/>
                <p:nvPr/>
              </p:nvGrpSpPr>
              <p:grpSpPr>
                <a:xfrm>
                  <a:off x="651621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106" name="Rovná spojnica 10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Rovná spojnica 106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Rovná spojnica 107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3" name="Rovná spojovacia šípka 112"/>
              <p:cNvCxnSpPr/>
              <p:nvPr/>
            </p:nvCxnSpPr>
            <p:spPr>
              <a:xfrm rot="5400000">
                <a:off x="3636136" y="2348640"/>
                <a:ext cx="4320000" cy="0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Skupina 113"/>
              <p:cNvGrpSpPr/>
              <p:nvPr/>
            </p:nvGrpSpPr>
            <p:grpSpPr>
              <a:xfrm rot="16200000">
                <a:off x="5633040" y="2537936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16" name="Rovná spojnica 115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Rovná spojnica 116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Skupina 117"/>
              <p:cNvGrpSpPr/>
              <p:nvPr/>
            </p:nvGrpSpPr>
            <p:grpSpPr>
              <a:xfrm rot="16200000">
                <a:off x="5624044" y="2177895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19" name="Rovná spojnica 118"/>
                <p:cNvCxnSpPr/>
                <p:nvPr/>
              </p:nvCxnSpPr>
              <p:spPr>
                <a:xfrm>
                  <a:off x="5364088" y="43651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Rovná spojnica 119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Rovná spojnica 120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Skupina 125"/>
              <p:cNvGrpSpPr/>
              <p:nvPr/>
            </p:nvGrpSpPr>
            <p:grpSpPr>
              <a:xfrm rot="16200000">
                <a:off x="5627129" y="1457815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27" name="Rovná spojnica 126"/>
                <p:cNvCxnSpPr/>
                <p:nvPr/>
              </p:nvCxnSpPr>
              <p:spPr>
                <a:xfrm>
                  <a:off x="5364088" y="43651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ovná spojnica 127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Rovná spojnica 128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BlokTextu 18"/>
                <p:cNvSpPr txBox="1"/>
                <p:nvPr/>
              </p:nvSpPr>
              <p:spPr>
                <a:xfrm>
                  <a:off x="5220072" y="188640"/>
                  <a:ext cx="935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sk-SK" dirty="0"/>
                </a:p>
              </p:txBody>
            </p:sp>
          </mc:Choice>
          <mc:Fallback xmlns="">
            <p:sp>
              <p:nvSpPr>
                <p:cNvPr id="19" name="BlokTextu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188640"/>
                  <a:ext cx="9356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BlokTextu 129"/>
                <p:cNvSpPr txBox="1"/>
                <p:nvPr/>
              </p:nvSpPr>
              <p:spPr>
                <a:xfrm>
                  <a:off x="7956376" y="3068960"/>
                  <a:ext cx="935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sk-SK" dirty="0"/>
                </a:p>
              </p:txBody>
            </p:sp>
          </mc:Choice>
          <mc:Fallback xmlns="">
            <p:sp>
              <p:nvSpPr>
                <p:cNvPr id="130" name="BlokTextu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376" y="3068960"/>
                  <a:ext cx="9356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uľk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1681470"/>
                  </p:ext>
                </p:extLst>
              </p:nvPr>
            </p:nvGraphicFramePr>
            <p:xfrm>
              <a:off x="539552" y="1164352"/>
              <a:ext cx="354254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sk-SK" baseline="0" dirty="0" smtClean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=4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3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sk-SK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b="0" i="1" smtClean="0">
                                        <a:latin typeface="Cambria Math"/>
                                      </a:rPr>
                                      <m:t>0,−1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sk-SK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b="0" i="1" smtClean="0">
                                        <a:latin typeface="Cambria Math"/>
                                      </a:rPr>
                                      <m:t>1,3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uľk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1681470"/>
                  </p:ext>
                </p:extLst>
              </p:nvPr>
            </p:nvGraphicFramePr>
            <p:xfrm>
              <a:off x="539552" y="1164352"/>
              <a:ext cx="354254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/>
                    <a:gridCol w="1080120"/>
                    <a:gridCol w="100811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sk-SK" baseline="0" dirty="0" smtClean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418" t="-106557" r="-14309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3</a:t>
                          </a:r>
                          <a:endParaRPr lang="sk-SK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5593" t="-206557" r="-93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52727" t="-20655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2" name="Skupina 31"/>
          <p:cNvGrpSpPr/>
          <p:nvPr/>
        </p:nvGrpSpPr>
        <p:grpSpPr>
          <a:xfrm flipV="1">
            <a:off x="5886136" y="1998737"/>
            <a:ext cx="342048" cy="1141468"/>
            <a:chOff x="5886136" y="3999697"/>
            <a:chExt cx="342048" cy="761431"/>
          </a:xfrm>
        </p:grpSpPr>
        <p:sp>
          <p:nvSpPr>
            <p:cNvPr id="26" name="Ovál 25"/>
            <p:cNvSpPr/>
            <p:nvPr/>
          </p:nvSpPr>
          <p:spPr>
            <a:xfrm>
              <a:off x="6048184" y="4641057"/>
              <a:ext cx="180000" cy="1200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31" name="Rovná spojnica 30"/>
            <p:cNvCxnSpPr/>
            <p:nvPr/>
          </p:nvCxnSpPr>
          <p:spPr>
            <a:xfrm flipH="1" flipV="1">
              <a:off x="6156176" y="3999697"/>
              <a:ext cx="0" cy="720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Rovná spojnica 130"/>
            <p:cNvCxnSpPr/>
            <p:nvPr/>
          </p:nvCxnSpPr>
          <p:spPr>
            <a:xfrm rot="16200000" flipV="1">
              <a:off x="6021156" y="4560647"/>
              <a:ext cx="0" cy="27004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Ovál 132"/>
          <p:cNvSpPr/>
          <p:nvPr/>
        </p:nvSpPr>
        <p:spPr>
          <a:xfrm>
            <a:off x="5723060" y="3510300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6" name="Rovná spojnica 35"/>
          <p:cNvCxnSpPr/>
          <p:nvPr/>
        </p:nvCxnSpPr>
        <p:spPr>
          <a:xfrm flipH="1">
            <a:off x="5599630" y="908720"/>
            <a:ext cx="843711" cy="37811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lokTextu 38"/>
          <p:cNvSpPr txBox="1"/>
          <p:nvPr/>
        </p:nvSpPr>
        <p:spPr>
          <a:xfrm>
            <a:off x="6086613" y="3192110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       </a:t>
            </a:r>
            <a:endParaRPr lang="sk-SK" dirty="0"/>
          </a:p>
        </p:txBody>
      </p:sp>
      <p:sp>
        <p:nvSpPr>
          <p:cNvPr id="136" name="BlokTextu 135"/>
          <p:cNvSpPr txBox="1"/>
          <p:nvPr/>
        </p:nvSpPr>
        <p:spPr>
          <a:xfrm>
            <a:off x="5555328" y="3563724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-1       </a:t>
            </a:r>
            <a:endParaRPr lang="sk-SK" dirty="0"/>
          </a:p>
        </p:txBody>
      </p:sp>
      <p:sp>
        <p:nvSpPr>
          <p:cNvPr id="138" name="BlokTextu 137"/>
          <p:cNvSpPr txBox="1"/>
          <p:nvPr/>
        </p:nvSpPr>
        <p:spPr>
          <a:xfrm>
            <a:off x="5490680" y="1444740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3</a:t>
            </a:r>
            <a:r>
              <a:rPr lang="sk-SK" dirty="0" smtClean="0"/>
              <a:t>       </a:t>
            </a:r>
            <a:endParaRPr lang="sk-SK" dirty="0"/>
          </a:p>
        </p:txBody>
      </p:sp>
      <p:sp>
        <p:nvSpPr>
          <p:cNvPr id="40" name="BlokTextu 39"/>
          <p:cNvSpPr txBox="1"/>
          <p:nvPr/>
        </p:nvSpPr>
        <p:spPr>
          <a:xfrm>
            <a:off x="6732000" y="18140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Funkcia je rastúca.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BlokTextu 138"/>
              <p:cNvSpPr txBox="1"/>
              <p:nvPr/>
            </p:nvSpPr>
            <p:spPr>
              <a:xfrm>
                <a:off x="350077" y="3384035"/>
                <a:ext cx="4046817" cy="56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S osou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 sa pretína v bode :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k-SK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0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sk-SK" sz="20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𝟒</m:t>
                            </m:r>
                          </m:den>
                        </m:f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endParaRPr lang="sk-SK" sz="2000" b="1" dirty="0"/>
              </a:p>
            </p:txBody>
          </p:sp>
        </mc:Choice>
        <mc:Fallback xmlns="">
          <p:sp>
            <p:nvSpPr>
              <p:cNvPr id="139" name="BlokTextu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77" y="3384035"/>
                <a:ext cx="4046817" cy="562975"/>
              </a:xfrm>
              <a:prstGeom prst="rect">
                <a:avLst/>
              </a:prstGeom>
              <a:blipFill rotWithShape="1">
                <a:blip r:embed="rId6"/>
                <a:stretch>
                  <a:fillRect l="-12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BlokTextu 139"/>
              <p:cNvSpPr txBox="1"/>
              <p:nvPr/>
            </p:nvSpPr>
            <p:spPr>
              <a:xfrm>
                <a:off x="329254" y="4108530"/>
                <a:ext cx="38618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S osou y sa pretína v bode: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;−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sk-SK" sz="2000" b="1" dirty="0"/>
              </a:p>
            </p:txBody>
          </p:sp>
        </mc:Choice>
        <mc:Fallback xmlns="">
          <p:sp>
            <p:nvSpPr>
              <p:cNvPr id="140" name="BlokTextu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54" y="4108530"/>
                <a:ext cx="3861883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1262" b="-2272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Rovná spojnica 69"/>
          <p:cNvCxnSpPr/>
          <p:nvPr/>
        </p:nvCxnSpPr>
        <p:spPr>
          <a:xfrm rot="16200000">
            <a:off x="5822056" y="3483016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ovná spojnica 71"/>
          <p:cNvCxnSpPr/>
          <p:nvPr/>
        </p:nvCxnSpPr>
        <p:spPr>
          <a:xfrm rot="16200000">
            <a:off x="5814128" y="3857011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Nadpis 3"/>
              <p:cNvSpPr txBox="1">
                <a:spLocks/>
              </p:cNvSpPr>
              <p:nvPr/>
            </p:nvSpPr>
            <p:spPr>
              <a:xfrm>
                <a:off x="2586432" y="4804147"/>
                <a:ext cx="3013198" cy="562074"/>
              </a:xfrm>
              <a:prstGeom prst="rect">
                <a:avLst/>
              </a:prstGeom>
            </p:spPr>
            <p:txBody>
              <a:bodyPr vert="horz" lIns="91440" tIns="45720" rIns="91440" bIns="45720" rtlCol="0" anchor="b" anchorCtr="0">
                <a:no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3000" kern="1200" cap="all" spc="50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/>
                        </a:rPr>
                        <m:t>𝑦</m:t>
                      </m:r>
                      <m:r>
                        <a:rPr lang="sk-SK" i="1" smtClean="0">
                          <a:latin typeface="Cambria Math"/>
                        </a:rPr>
                        <m:t>=4</m:t>
                      </m:r>
                      <m:r>
                        <a:rPr lang="sk-SK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sk-SK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sk-SK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7" name="Nadpis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432" y="4804147"/>
                <a:ext cx="3013198" cy="56207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Rovná spojovacia šípka 9"/>
          <p:cNvCxnSpPr/>
          <p:nvPr/>
        </p:nvCxnSpPr>
        <p:spPr>
          <a:xfrm flipV="1">
            <a:off x="1979712" y="5364149"/>
            <a:ext cx="1584176" cy="583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BlokTextu 70"/>
              <p:cNvSpPr txBox="1"/>
              <p:nvPr/>
            </p:nvSpPr>
            <p:spPr>
              <a:xfrm>
                <a:off x="442543" y="5949280"/>
                <a:ext cx="41294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Ak je premenná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 násobená kladným číslom, funkcia </a:t>
                </a:r>
                <a:r>
                  <a:rPr lang="sk-SK" b="1" u="sng" dirty="0" smtClean="0"/>
                  <a:t>rastie</a:t>
                </a:r>
                <a:r>
                  <a:rPr lang="sk-SK" dirty="0" smtClean="0"/>
                  <a:t>.</a:t>
                </a:r>
                <a:endParaRPr lang="sk-SK" sz="2000" b="1" dirty="0"/>
              </a:p>
            </p:txBody>
          </p:sp>
        </mc:Choice>
        <mc:Fallback xmlns="">
          <p:sp>
            <p:nvSpPr>
              <p:cNvPr id="71" name="BlokTextu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43" y="5949280"/>
                <a:ext cx="4129457" cy="646331"/>
              </a:xfrm>
              <a:prstGeom prst="rect">
                <a:avLst/>
              </a:prstGeom>
              <a:blipFill rotWithShape="1">
                <a:blip r:embed="rId9"/>
                <a:stretch>
                  <a:fillRect l="-1329" t="-3774" b="-1509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Rovná spojovacia šípka 72"/>
          <p:cNvCxnSpPr/>
          <p:nvPr/>
        </p:nvCxnSpPr>
        <p:spPr>
          <a:xfrm flipH="1" flipV="1">
            <a:off x="4572000" y="5366220"/>
            <a:ext cx="2304257" cy="58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BlokTextu 73"/>
              <p:cNvSpPr txBox="1"/>
              <p:nvPr/>
            </p:nvSpPr>
            <p:spPr>
              <a:xfrm>
                <a:off x="4724400" y="5949280"/>
                <a:ext cx="4129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Funkcia prechádza na osi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 cez toto číslo.</a:t>
                </a:r>
                <a:endParaRPr lang="sk-SK" sz="2000" b="1" dirty="0"/>
              </a:p>
            </p:txBody>
          </p:sp>
        </mc:Choice>
        <mc:Fallback xmlns="">
          <p:sp>
            <p:nvSpPr>
              <p:cNvPr id="74" name="BlokTextu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949280"/>
                <a:ext cx="41294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182" t="-6557" b="-2623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61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135000">
        <p14:reveal/>
      </p:transition>
    </mc:Choice>
    <mc:Fallback xmlns="">
      <p:transition spd="slow" advClick="0" advTm="1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8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6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4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4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8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4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39" grpId="0"/>
      <p:bldP spid="136" grpId="0"/>
      <p:bldP spid="138" grpId="0"/>
      <p:bldP spid="40" grpId="0"/>
      <p:bldP spid="139" grpId="0"/>
      <p:bldP spid="140" grpId="0"/>
      <p:bldP spid="67" grpId="0"/>
      <p:bldP spid="71" grpId="0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3219450"/>
            <a:ext cx="2381250" cy="876300"/>
          </a:xfrm>
        </p:spPr>
      </p:pic>
    </p:spTree>
    <p:extLst>
      <p:ext uri="{BB962C8B-B14F-4D97-AF65-F5344CB8AC3E}">
        <p14:creationId xmlns:p14="http://schemas.microsoft.com/office/powerpoint/2010/main" val="32160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15000">
        <p14:reveal/>
      </p:transition>
    </mc:Choice>
    <mc:Fallback xmlns="">
      <p:transition spd="slow" advClick="0" advTm="1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916</TotalTime>
  <Words>197</Words>
  <Application>Microsoft Office PowerPoint</Application>
  <PresentationFormat>Prezentácia na obrazovke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9" baseType="lpstr">
      <vt:lpstr>Arial</vt:lpstr>
      <vt:lpstr>Arial Narrow</vt:lpstr>
      <vt:lpstr>Calibri</vt:lpstr>
      <vt:lpstr>Cambria Math</vt:lpstr>
      <vt:lpstr>Horizont</vt:lpstr>
      <vt:lpstr>Lineárne funkcie 03</vt:lpstr>
      <vt:lpstr>y=x-3</vt:lpstr>
      <vt:lpstr>y=4x-1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Veta sss</dc:title>
  <dc:creator>User</dc:creator>
  <cp:lastModifiedBy>Dušan Andraško</cp:lastModifiedBy>
  <cp:revision>76</cp:revision>
  <dcterms:created xsi:type="dcterms:W3CDTF">2020-04-23T18:15:35Z</dcterms:created>
  <dcterms:modified xsi:type="dcterms:W3CDTF">2021-04-26T03:59:03Z</dcterms:modified>
</cp:coreProperties>
</file>