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22" autoAdjust="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7027E-F6B6-4A02-BC9A-1DC47077ABC8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FD9EA-A166-46AB-A4EE-814D303780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881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/>
          <a:lstStyle/>
          <a:p>
            <a:r>
              <a:rPr lang="sk-SK" dirty="0" smtClean="0"/>
              <a:t>Niekoľko vzorovo vyriešených úloh  </a:t>
            </a: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Lineárne funkcie 01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0234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15000">
        <p14:reveal/>
      </p:transition>
    </mc:Choice>
    <mc:Fallback xmlns="">
      <p:transition spd="slow" advClick="0" advTm="1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Nadpis 3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latin typeface="Cambria Math"/>
                        </a:rPr>
                        <m:t>=2∙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+3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Nadpis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Skupina 108"/>
          <p:cNvGrpSpPr/>
          <p:nvPr/>
        </p:nvGrpSpPr>
        <p:grpSpPr>
          <a:xfrm rot="16200000">
            <a:off x="5624044" y="2897976"/>
            <a:ext cx="360040" cy="197992"/>
            <a:chOff x="5364088" y="4275104"/>
            <a:chExt cx="360040" cy="197992"/>
          </a:xfrm>
        </p:grpSpPr>
        <p:cxnSp>
          <p:nvCxnSpPr>
            <p:cNvPr id="110" name="Rovná spojnica 109"/>
            <p:cNvCxnSpPr/>
            <p:nvPr/>
          </p:nvCxnSpPr>
          <p:spPr>
            <a:xfrm>
              <a:off x="5364088" y="4365104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ovná spojnica 110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ovná spojnica 111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Skupina 121"/>
          <p:cNvGrpSpPr/>
          <p:nvPr/>
        </p:nvGrpSpPr>
        <p:grpSpPr>
          <a:xfrm rot="16200000">
            <a:off x="5615048" y="1817855"/>
            <a:ext cx="360040" cy="197992"/>
            <a:chOff x="5364088" y="4275104"/>
            <a:chExt cx="360040" cy="197992"/>
          </a:xfrm>
        </p:grpSpPr>
        <p:cxnSp>
          <p:nvCxnSpPr>
            <p:cNvPr id="124" name="Rovná spojnica 123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Rovná spojnica 124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/>
          <p:cNvGrpSpPr/>
          <p:nvPr/>
        </p:nvGrpSpPr>
        <p:grpSpPr>
          <a:xfrm>
            <a:off x="4572000" y="188640"/>
            <a:ext cx="4320000" cy="4320000"/>
            <a:chOff x="4572000" y="188640"/>
            <a:chExt cx="4320000" cy="4320000"/>
          </a:xfrm>
        </p:grpSpPr>
        <p:grpSp>
          <p:nvGrpSpPr>
            <p:cNvPr id="18" name="Skupina 17"/>
            <p:cNvGrpSpPr/>
            <p:nvPr/>
          </p:nvGrpSpPr>
          <p:grpSpPr>
            <a:xfrm>
              <a:off x="4572000" y="188640"/>
              <a:ext cx="4320000" cy="4320000"/>
              <a:chOff x="4572000" y="188640"/>
              <a:chExt cx="4320000" cy="4320000"/>
            </a:xfrm>
          </p:grpSpPr>
          <p:grpSp>
            <p:nvGrpSpPr>
              <p:cNvPr id="16" name="Skupina 15"/>
              <p:cNvGrpSpPr/>
              <p:nvPr/>
            </p:nvGrpSpPr>
            <p:grpSpPr>
              <a:xfrm>
                <a:off x="4572000" y="3086992"/>
                <a:ext cx="4320000" cy="197992"/>
                <a:chOff x="4572000" y="3086992"/>
                <a:chExt cx="4320000" cy="197992"/>
              </a:xfrm>
            </p:grpSpPr>
            <p:cxnSp>
              <p:nvCxnSpPr>
                <p:cNvPr id="3" name="Rovná spojovacia šípka 2"/>
                <p:cNvCxnSpPr/>
                <p:nvPr/>
              </p:nvCxnSpPr>
              <p:spPr>
                <a:xfrm>
                  <a:off x="4572000" y="3176992"/>
                  <a:ext cx="432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Skupina 14"/>
                <p:cNvGrpSpPr/>
                <p:nvPr/>
              </p:nvGrpSpPr>
              <p:grpSpPr>
                <a:xfrm>
                  <a:off x="543169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6" name="Rovná spojnica 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Rovná spojnica 12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Rovná spojnica 7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Skupina 84"/>
                <p:cNvGrpSpPr/>
                <p:nvPr/>
              </p:nvGrpSpPr>
              <p:grpSpPr>
                <a:xfrm>
                  <a:off x="579613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86" name="Rovná spojnica 8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Rovná spojnica 87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Rovná spojnica 88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Skupina 89"/>
                <p:cNvGrpSpPr/>
                <p:nvPr/>
              </p:nvGrpSpPr>
              <p:grpSpPr>
                <a:xfrm>
                  <a:off x="507165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91" name="Rovná spojnica 90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Rovná spojnica 91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Rovná spojnica 92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Skupina 93"/>
                <p:cNvGrpSpPr/>
                <p:nvPr/>
              </p:nvGrpSpPr>
              <p:grpSpPr>
                <a:xfrm>
                  <a:off x="615617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0" name="Rovná spojnica 99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Rovná spojnica 100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Rovná spojnica 101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Skupina 102"/>
                <p:cNvGrpSpPr/>
                <p:nvPr/>
              </p:nvGrpSpPr>
              <p:grpSpPr>
                <a:xfrm>
                  <a:off x="651621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6" name="Rovná spojnica 10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Rovná spojnica 106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Rovná spojnica 10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3" name="Rovná spojovacia šípka 112"/>
              <p:cNvCxnSpPr/>
              <p:nvPr/>
            </p:nvCxnSpPr>
            <p:spPr>
              <a:xfrm rot="5400000">
                <a:off x="3636136" y="2348640"/>
                <a:ext cx="4320000" cy="0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Skupina 113"/>
              <p:cNvGrpSpPr/>
              <p:nvPr/>
            </p:nvGrpSpPr>
            <p:grpSpPr>
              <a:xfrm rot="16200000">
                <a:off x="5633040" y="2537936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6" name="Rovná spojnica 115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Rovná spojnica 116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Skupina 117"/>
              <p:cNvGrpSpPr/>
              <p:nvPr/>
            </p:nvGrpSpPr>
            <p:grpSpPr>
              <a:xfrm rot="16200000">
                <a:off x="5624044" y="217789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9" name="Rovná spojnica 118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ovná spojnica 119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Rovná spojnica 120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Skupina 125"/>
              <p:cNvGrpSpPr/>
              <p:nvPr/>
            </p:nvGrpSpPr>
            <p:grpSpPr>
              <a:xfrm rot="16200000">
                <a:off x="5627129" y="145781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27" name="Rovná spojnica 126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ovná spojnica 127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ovná spojnica 128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BlokTextu 18"/>
                <p:cNvSpPr txBox="1"/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9" name="BlokTextu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BlokTextu 129"/>
                <p:cNvSpPr txBox="1"/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30" name="BlokTextu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525558"/>
                  </p:ext>
                </p:extLst>
              </p:nvPr>
            </p:nvGraphicFramePr>
            <p:xfrm>
              <a:off x="453387" y="2543304"/>
              <a:ext cx="381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baseline="0" dirty="0" smtClean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=2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+3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5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525558"/>
                  </p:ext>
                </p:extLst>
              </p:nvPr>
            </p:nvGraphicFramePr>
            <p:xfrm>
              <a:off x="453387" y="2543304"/>
              <a:ext cx="381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2000"/>
                    <a:gridCol w="1272000"/>
                    <a:gridCol w="127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baseline="0" dirty="0" smtClean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06557" r="-2000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5</a:t>
                          </a:r>
                          <a:endParaRPr lang="sk-SK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BlokTextu 24"/>
              <p:cNvSpPr txBox="1"/>
              <p:nvPr/>
            </p:nvSpPr>
            <p:spPr>
              <a:xfrm>
                <a:off x="309159" y="969062"/>
                <a:ext cx="410445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Grafom tejto lineárnej funkcie je priamka. Priamka je určená dvomi bodmi, preto si do rovnice dosadíme za nezávislú premennú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dve hodnoty, čím získame dve hodnoty závislej premennej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.  </a:t>
                </a:r>
                <a:endParaRPr lang="sk-SK" dirty="0"/>
              </a:p>
            </p:txBody>
          </p:sp>
        </mc:Choice>
        <mc:Fallback xmlns="">
          <p:sp>
            <p:nvSpPr>
              <p:cNvPr id="25" name="BlokTextu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59" y="969062"/>
                <a:ext cx="4104456" cy="1477328"/>
              </a:xfrm>
              <a:prstGeom prst="rect">
                <a:avLst/>
              </a:prstGeom>
              <a:blipFill rotWithShape="1">
                <a:blip r:embed="rId6"/>
                <a:stretch>
                  <a:fillRect l="-1337" t="-1653" r="-2229" b="-619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Skupina 31"/>
          <p:cNvGrpSpPr/>
          <p:nvPr/>
        </p:nvGrpSpPr>
        <p:grpSpPr>
          <a:xfrm>
            <a:off x="5341695" y="2726952"/>
            <a:ext cx="454441" cy="450040"/>
            <a:chOff x="5341695" y="2726952"/>
            <a:chExt cx="454441" cy="450040"/>
          </a:xfrm>
        </p:grpSpPr>
        <p:sp>
          <p:nvSpPr>
            <p:cNvPr id="26" name="Ovál 25"/>
            <p:cNvSpPr/>
            <p:nvPr/>
          </p:nvSpPr>
          <p:spPr>
            <a:xfrm>
              <a:off x="5341695" y="2726952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31" name="Rovná spojnica 30"/>
            <p:cNvCxnSpPr>
              <a:endCxn id="26" idx="4"/>
            </p:cNvCxnSpPr>
            <p:nvPr/>
          </p:nvCxnSpPr>
          <p:spPr>
            <a:xfrm flipV="1">
              <a:off x="5431695" y="2906952"/>
              <a:ext cx="0" cy="2700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Rovná spojnica 130"/>
            <p:cNvCxnSpPr/>
            <p:nvPr/>
          </p:nvCxnSpPr>
          <p:spPr>
            <a:xfrm rot="16200000" flipV="1">
              <a:off x="5661116" y="2681931"/>
              <a:ext cx="0" cy="2700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Skupina 131"/>
          <p:cNvGrpSpPr/>
          <p:nvPr/>
        </p:nvGrpSpPr>
        <p:grpSpPr>
          <a:xfrm>
            <a:off x="5796136" y="1286791"/>
            <a:ext cx="435360" cy="1908193"/>
            <a:chOff x="5086335" y="2726952"/>
            <a:chExt cx="435360" cy="1908193"/>
          </a:xfrm>
        </p:grpSpPr>
        <p:sp>
          <p:nvSpPr>
            <p:cNvPr id="133" name="Ovál 132"/>
            <p:cNvSpPr/>
            <p:nvPr/>
          </p:nvSpPr>
          <p:spPr>
            <a:xfrm>
              <a:off x="5341695" y="2726952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34" name="Rovná spojnica 133"/>
            <p:cNvCxnSpPr>
              <a:endCxn id="133" idx="4"/>
            </p:cNvCxnSpPr>
            <p:nvPr/>
          </p:nvCxnSpPr>
          <p:spPr>
            <a:xfrm flipH="1" flipV="1">
              <a:off x="5431695" y="2906952"/>
              <a:ext cx="14680" cy="17281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Rovná spojnica 134"/>
            <p:cNvCxnSpPr/>
            <p:nvPr/>
          </p:nvCxnSpPr>
          <p:spPr>
            <a:xfrm rot="16200000" flipV="1">
              <a:off x="5221355" y="2681931"/>
              <a:ext cx="0" cy="2700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Rovná spojnica 35"/>
          <p:cNvCxnSpPr/>
          <p:nvPr/>
        </p:nvCxnSpPr>
        <p:spPr>
          <a:xfrm flipV="1">
            <a:off x="4644008" y="188640"/>
            <a:ext cx="2087992" cy="42484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lokTextu 38"/>
          <p:cNvSpPr txBox="1"/>
          <p:nvPr/>
        </p:nvSpPr>
        <p:spPr>
          <a:xfrm>
            <a:off x="5292080" y="3194984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-1       </a:t>
            </a:r>
            <a:endParaRPr lang="sk-SK" dirty="0"/>
          </a:p>
        </p:txBody>
      </p:sp>
      <p:sp>
        <p:nvSpPr>
          <p:cNvPr id="136" name="BlokTextu 135"/>
          <p:cNvSpPr txBox="1"/>
          <p:nvPr/>
        </p:nvSpPr>
        <p:spPr>
          <a:xfrm>
            <a:off x="5580476" y="2492896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       </a:t>
            </a:r>
            <a:endParaRPr lang="sk-SK" dirty="0"/>
          </a:p>
        </p:txBody>
      </p:sp>
      <p:sp>
        <p:nvSpPr>
          <p:cNvPr id="137" name="BlokTextu 136"/>
          <p:cNvSpPr txBox="1"/>
          <p:nvPr/>
        </p:nvSpPr>
        <p:spPr>
          <a:xfrm>
            <a:off x="6089604" y="3203684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       </a:t>
            </a:r>
            <a:endParaRPr lang="sk-SK" dirty="0"/>
          </a:p>
        </p:txBody>
      </p:sp>
      <p:sp>
        <p:nvSpPr>
          <p:cNvPr id="138" name="BlokTextu 137"/>
          <p:cNvSpPr txBox="1"/>
          <p:nvPr/>
        </p:nvSpPr>
        <p:spPr>
          <a:xfrm>
            <a:off x="5583424" y="1115452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5       </a:t>
            </a:r>
            <a:endParaRPr lang="sk-SK" dirty="0"/>
          </a:p>
        </p:txBody>
      </p:sp>
      <p:sp>
        <p:nvSpPr>
          <p:cNvPr id="40" name="BlokTextu 39"/>
          <p:cNvSpPr txBox="1"/>
          <p:nvPr/>
        </p:nvSpPr>
        <p:spPr>
          <a:xfrm>
            <a:off x="6732000" y="18140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Funkcia je rastúca.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BlokTextu 138"/>
              <p:cNvSpPr txBox="1"/>
              <p:nvPr/>
            </p:nvSpPr>
            <p:spPr>
              <a:xfrm>
                <a:off x="381167" y="4056788"/>
                <a:ext cx="8007257" cy="1062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Ak chceme zistiť v ktorom bode sa pretína graf funkcie s osou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, dosadíme do rovnice funkcie za premennú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 hodnotu 0 a vypočítame lineárnu rovnicu s neznámou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. Výsledok bude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  <m:r>
                      <a:rPr lang="sk-SK" i="1" dirty="0" smtClean="0">
                        <a:latin typeface="Cambria Math"/>
                      </a:rPr>
                      <m:t> =−</m:t>
                    </m:r>
                    <m:f>
                      <m:fPr>
                        <m:ctrlPr>
                          <a:rPr lang="sk-SK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dirty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sk-SK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dirty="0" smtClean="0"/>
                  <a:t> .  Červená čiara pretne os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v bode – 1,5.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𝟓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endParaRPr lang="sk-SK" sz="2000" b="1" dirty="0"/>
              </a:p>
            </p:txBody>
          </p:sp>
        </mc:Choice>
        <mc:Fallback xmlns="">
          <p:sp>
            <p:nvSpPr>
              <p:cNvPr id="139" name="BlokTextu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67" y="4056788"/>
                <a:ext cx="8007257" cy="1062535"/>
              </a:xfrm>
              <a:prstGeom prst="rect">
                <a:avLst/>
              </a:prstGeom>
              <a:blipFill rotWithShape="1">
                <a:blip r:embed="rId7"/>
                <a:stretch>
                  <a:fillRect l="-685" t="-2286" r="-11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BlokTextu 139"/>
              <p:cNvSpPr txBox="1"/>
              <p:nvPr/>
            </p:nvSpPr>
            <p:spPr>
              <a:xfrm>
                <a:off x="375738" y="5067181"/>
                <a:ext cx="80072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Ak chceme zistiť v ktorom bode sa pretína graf funkcie s osou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, dosadíme do rovnice funkcie za premennú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hodnotu 0 a vypočítame lineárnu rovnicu s neznámou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. Výsledok bude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  <m:r>
                      <a:rPr lang="sk-SK" i="1" dirty="0" smtClean="0">
                        <a:latin typeface="Cambria Math"/>
                      </a:rPr>
                      <m:t> =</m:t>
                    </m:r>
                    <m:r>
                      <a:rPr lang="sk-SK" b="0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sk-SK" dirty="0" smtClean="0"/>
                  <a:t> .  Červená čiara pretne os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 v bode 3.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</m:oMath>
                </a14:m>
                <a:endParaRPr lang="sk-SK" sz="2000" b="1" dirty="0"/>
              </a:p>
            </p:txBody>
          </p:sp>
        </mc:Choice>
        <mc:Fallback xmlns="">
          <p:sp>
            <p:nvSpPr>
              <p:cNvPr id="140" name="BlokTextu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8" y="5067181"/>
                <a:ext cx="8007257" cy="954107"/>
              </a:xfrm>
              <a:prstGeom prst="rect">
                <a:avLst/>
              </a:prstGeom>
              <a:blipFill rotWithShape="1">
                <a:blip r:embed="rId8"/>
                <a:stretch>
                  <a:fillRect l="-685" t="-2548" r="-1142" b="-89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55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35000">
        <p14:reveal/>
      </p:transition>
    </mc:Choice>
    <mc:Fallback xmlns="">
      <p:transition spd="slow" advClick="0" advTm="1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4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/>
      <p:bldP spid="136" grpId="0"/>
      <p:bldP spid="137" grpId="0"/>
      <p:bldP spid="138" grpId="0"/>
      <p:bldP spid="40" grpId="0"/>
      <p:bldP spid="139" grpId="0"/>
      <p:bldP spid="1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Nadpis 3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latin typeface="Cambria Math"/>
                        </a:rPr>
                        <m:t>=−2∙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+1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Nadpis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Skupina 108"/>
          <p:cNvGrpSpPr/>
          <p:nvPr/>
        </p:nvGrpSpPr>
        <p:grpSpPr>
          <a:xfrm rot="16200000">
            <a:off x="5624044" y="2897976"/>
            <a:ext cx="360040" cy="197992"/>
            <a:chOff x="5364088" y="4275104"/>
            <a:chExt cx="360040" cy="197992"/>
          </a:xfrm>
        </p:grpSpPr>
        <p:cxnSp>
          <p:nvCxnSpPr>
            <p:cNvPr id="110" name="Rovná spojnica 109"/>
            <p:cNvCxnSpPr/>
            <p:nvPr/>
          </p:nvCxnSpPr>
          <p:spPr>
            <a:xfrm>
              <a:off x="5364088" y="4365104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ovná spojnica 110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ovná spojnica 111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Skupina 121"/>
          <p:cNvGrpSpPr/>
          <p:nvPr/>
        </p:nvGrpSpPr>
        <p:grpSpPr>
          <a:xfrm rot="16200000">
            <a:off x="5615048" y="1817855"/>
            <a:ext cx="360040" cy="197992"/>
            <a:chOff x="5364088" y="4275104"/>
            <a:chExt cx="360040" cy="197992"/>
          </a:xfrm>
        </p:grpSpPr>
        <p:cxnSp>
          <p:nvCxnSpPr>
            <p:cNvPr id="124" name="Rovná spojnica 123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Rovná spojnica 124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/>
          <p:cNvGrpSpPr/>
          <p:nvPr/>
        </p:nvGrpSpPr>
        <p:grpSpPr>
          <a:xfrm>
            <a:off x="4572000" y="188640"/>
            <a:ext cx="4320000" cy="4320000"/>
            <a:chOff x="4572000" y="188640"/>
            <a:chExt cx="4320000" cy="4320000"/>
          </a:xfrm>
        </p:grpSpPr>
        <p:grpSp>
          <p:nvGrpSpPr>
            <p:cNvPr id="18" name="Skupina 17"/>
            <p:cNvGrpSpPr/>
            <p:nvPr/>
          </p:nvGrpSpPr>
          <p:grpSpPr>
            <a:xfrm>
              <a:off x="4572000" y="188640"/>
              <a:ext cx="4320000" cy="4320000"/>
              <a:chOff x="4572000" y="188640"/>
              <a:chExt cx="4320000" cy="4320000"/>
            </a:xfrm>
          </p:grpSpPr>
          <p:grpSp>
            <p:nvGrpSpPr>
              <p:cNvPr id="16" name="Skupina 15"/>
              <p:cNvGrpSpPr/>
              <p:nvPr/>
            </p:nvGrpSpPr>
            <p:grpSpPr>
              <a:xfrm>
                <a:off x="4572000" y="3086992"/>
                <a:ext cx="4320000" cy="197992"/>
                <a:chOff x="4572000" y="3086992"/>
                <a:chExt cx="4320000" cy="197992"/>
              </a:xfrm>
            </p:grpSpPr>
            <p:cxnSp>
              <p:nvCxnSpPr>
                <p:cNvPr id="3" name="Rovná spojovacia šípka 2"/>
                <p:cNvCxnSpPr/>
                <p:nvPr/>
              </p:nvCxnSpPr>
              <p:spPr>
                <a:xfrm>
                  <a:off x="4572000" y="3176992"/>
                  <a:ext cx="432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Skupina 14"/>
                <p:cNvGrpSpPr/>
                <p:nvPr/>
              </p:nvGrpSpPr>
              <p:grpSpPr>
                <a:xfrm>
                  <a:off x="543169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6" name="Rovná spojnica 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Rovná spojnica 12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Rovná spojnica 7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Skupina 84"/>
                <p:cNvGrpSpPr/>
                <p:nvPr/>
              </p:nvGrpSpPr>
              <p:grpSpPr>
                <a:xfrm>
                  <a:off x="579613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86" name="Rovná spojnica 8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Rovná spojnica 87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Rovná spojnica 88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Skupina 89"/>
                <p:cNvGrpSpPr/>
                <p:nvPr/>
              </p:nvGrpSpPr>
              <p:grpSpPr>
                <a:xfrm>
                  <a:off x="507165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91" name="Rovná spojnica 90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Rovná spojnica 91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Rovná spojnica 92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Skupina 93"/>
                <p:cNvGrpSpPr/>
                <p:nvPr/>
              </p:nvGrpSpPr>
              <p:grpSpPr>
                <a:xfrm>
                  <a:off x="615617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0" name="Rovná spojnica 99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Rovná spojnica 100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Rovná spojnica 101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Skupina 102"/>
                <p:cNvGrpSpPr/>
                <p:nvPr/>
              </p:nvGrpSpPr>
              <p:grpSpPr>
                <a:xfrm>
                  <a:off x="651621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6" name="Rovná spojnica 10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Rovná spojnica 106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Rovná spojnica 10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3" name="Rovná spojovacia šípka 112"/>
              <p:cNvCxnSpPr/>
              <p:nvPr/>
            </p:nvCxnSpPr>
            <p:spPr>
              <a:xfrm rot="5400000">
                <a:off x="3636136" y="2348640"/>
                <a:ext cx="4320000" cy="0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Skupina 113"/>
              <p:cNvGrpSpPr/>
              <p:nvPr/>
            </p:nvGrpSpPr>
            <p:grpSpPr>
              <a:xfrm rot="16200000">
                <a:off x="5633040" y="2537936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6" name="Rovná spojnica 115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Rovná spojnica 116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Skupina 117"/>
              <p:cNvGrpSpPr/>
              <p:nvPr/>
            </p:nvGrpSpPr>
            <p:grpSpPr>
              <a:xfrm rot="16200000">
                <a:off x="5624044" y="217789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9" name="Rovná spojnica 118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ovná spojnica 119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Rovná spojnica 120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Skupina 125"/>
              <p:cNvGrpSpPr/>
              <p:nvPr/>
            </p:nvGrpSpPr>
            <p:grpSpPr>
              <a:xfrm rot="16200000">
                <a:off x="5627129" y="145781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27" name="Rovná spojnica 126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ovná spojnica 127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ovná spojnica 128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BlokTextu 18"/>
                <p:cNvSpPr txBox="1"/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9" name="BlokTextu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BlokTextu 129"/>
                <p:cNvSpPr txBox="1"/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30" name="BlokTextu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6007304"/>
                  </p:ext>
                </p:extLst>
              </p:nvPr>
            </p:nvGraphicFramePr>
            <p:xfrm>
              <a:off x="453387" y="2543304"/>
              <a:ext cx="354254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baseline="0" dirty="0" smtClean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=−2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6007304"/>
                  </p:ext>
                </p:extLst>
              </p:nvPr>
            </p:nvGraphicFramePr>
            <p:xfrm>
              <a:off x="453387" y="2543304"/>
              <a:ext cx="354254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/>
                    <a:gridCol w="1080120"/>
                    <a:gridCol w="100811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baseline="0" dirty="0" smtClean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06557" r="-14351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BlokTextu 24"/>
              <p:cNvSpPr txBox="1"/>
              <p:nvPr/>
            </p:nvSpPr>
            <p:spPr>
              <a:xfrm>
                <a:off x="309159" y="969062"/>
                <a:ext cx="410445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Grafom tejto lineárnej funkcie je priamka. Priamka je určená dvomi bodmi, preto si do rovnice dosadíme za nezávislú premennú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dve hodnoty, čím získame dve hodnoty závislej premennej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.  </a:t>
                </a:r>
                <a:endParaRPr lang="sk-SK" dirty="0"/>
              </a:p>
            </p:txBody>
          </p:sp>
        </mc:Choice>
        <mc:Fallback xmlns="">
          <p:sp>
            <p:nvSpPr>
              <p:cNvPr id="25" name="BlokTextu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59" y="969062"/>
                <a:ext cx="4104456" cy="1477328"/>
              </a:xfrm>
              <a:prstGeom prst="rect">
                <a:avLst/>
              </a:prstGeom>
              <a:blipFill rotWithShape="1">
                <a:blip r:embed="rId6"/>
                <a:stretch>
                  <a:fillRect l="-1337" t="-1653" r="-2229" b="-619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Skupina 31"/>
          <p:cNvGrpSpPr/>
          <p:nvPr/>
        </p:nvGrpSpPr>
        <p:grpSpPr>
          <a:xfrm>
            <a:off x="5341695" y="1988840"/>
            <a:ext cx="454441" cy="1206144"/>
            <a:chOff x="5341695" y="2726952"/>
            <a:chExt cx="454441" cy="1206144"/>
          </a:xfrm>
        </p:grpSpPr>
        <p:sp>
          <p:nvSpPr>
            <p:cNvPr id="26" name="Ovál 25"/>
            <p:cNvSpPr/>
            <p:nvPr/>
          </p:nvSpPr>
          <p:spPr>
            <a:xfrm>
              <a:off x="5341695" y="2726952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31" name="Rovná spojnica 30"/>
            <p:cNvCxnSpPr>
              <a:stCxn id="39" idx="0"/>
              <a:endCxn id="26" idx="4"/>
            </p:cNvCxnSpPr>
            <p:nvPr/>
          </p:nvCxnSpPr>
          <p:spPr>
            <a:xfrm flipH="1" flipV="1">
              <a:off x="5431695" y="2906952"/>
              <a:ext cx="0" cy="102614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Rovná spojnica 130"/>
            <p:cNvCxnSpPr/>
            <p:nvPr/>
          </p:nvCxnSpPr>
          <p:spPr>
            <a:xfrm rot="16200000" flipV="1">
              <a:off x="5661116" y="2681931"/>
              <a:ext cx="0" cy="2700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Skupina 131"/>
          <p:cNvGrpSpPr/>
          <p:nvPr/>
        </p:nvGrpSpPr>
        <p:grpSpPr>
          <a:xfrm>
            <a:off x="5833816" y="3140968"/>
            <a:ext cx="394368" cy="477324"/>
            <a:chOff x="5086335" y="2366320"/>
            <a:chExt cx="394368" cy="477324"/>
          </a:xfrm>
        </p:grpSpPr>
        <p:sp>
          <p:nvSpPr>
            <p:cNvPr id="133" name="Ovál 132"/>
            <p:cNvSpPr/>
            <p:nvPr/>
          </p:nvSpPr>
          <p:spPr>
            <a:xfrm>
              <a:off x="5300703" y="2663644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34" name="Rovná spojnica 133"/>
            <p:cNvCxnSpPr/>
            <p:nvPr/>
          </p:nvCxnSpPr>
          <p:spPr>
            <a:xfrm flipH="1">
              <a:off x="5408695" y="2366320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Rovná spojnica 134"/>
            <p:cNvCxnSpPr/>
            <p:nvPr/>
          </p:nvCxnSpPr>
          <p:spPr>
            <a:xfrm rot="16200000" flipV="1">
              <a:off x="5221355" y="2681931"/>
              <a:ext cx="0" cy="2700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Rovná spojnica 35"/>
          <p:cNvCxnSpPr/>
          <p:nvPr/>
        </p:nvCxnSpPr>
        <p:spPr>
          <a:xfrm>
            <a:off x="4860032" y="969062"/>
            <a:ext cx="1836204" cy="36189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lokTextu 38"/>
          <p:cNvSpPr txBox="1"/>
          <p:nvPr/>
        </p:nvSpPr>
        <p:spPr>
          <a:xfrm>
            <a:off x="5292080" y="3194984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-1       </a:t>
            </a:r>
            <a:endParaRPr lang="sk-SK" dirty="0"/>
          </a:p>
        </p:txBody>
      </p:sp>
      <p:sp>
        <p:nvSpPr>
          <p:cNvPr id="136" name="BlokTextu 135"/>
          <p:cNvSpPr txBox="1"/>
          <p:nvPr/>
        </p:nvSpPr>
        <p:spPr>
          <a:xfrm>
            <a:off x="5583424" y="1835532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3</a:t>
            </a:r>
            <a:r>
              <a:rPr lang="sk-SK" dirty="0" smtClean="0"/>
              <a:t>       </a:t>
            </a:r>
            <a:endParaRPr lang="sk-SK" dirty="0"/>
          </a:p>
        </p:txBody>
      </p:sp>
      <p:sp>
        <p:nvSpPr>
          <p:cNvPr id="137" name="BlokTextu 136"/>
          <p:cNvSpPr txBox="1"/>
          <p:nvPr/>
        </p:nvSpPr>
        <p:spPr>
          <a:xfrm>
            <a:off x="6089604" y="3203684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       </a:t>
            </a:r>
            <a:endParaRPr lang="sk-SK" dirty="0"/>
          </a:p>
        </p:txBody>
      </p:sp>
      <p:sp>
        <p:nvSpPr>
          <p:cNvPr id="138" name="BlokTextu 137"/>
          <p:cNvSpPr txBox="1"/>
          <p:nvPr/>
        </p:nvSpPr>
        <p:spPr>
          <a:xfrm>
            <a:off x="5508104" y="3398333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-1       </a:t>
            </a:r>
            <a:endParaRPr lang="sk-SK" dirty="0"/>
          </a:p>
        </p:txBody>
      </p:sp>
      <p:sp>
        <p:nvSpPr>
          <p:cNvPr id="40" name="BlokTextu 39"/>
          <p:cNvSpPr txBox="1"/>
          <p:nvPr/>
        </p:nvSpPr>
        <p:spPr>
          <a:xfrm>
            <a:off x="6732000" y="18140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Funkcia je klesajúca.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BlokTextu 138"/>
              <p:cNvSpPr txBox="1"/>
              <p:nvPr/>
            </p:nvSpPr>
            <p:spPr>
              <a:xfrm>
                <a:off x="381167" y="4056788"/>
                <a:ext cx="8007257" cy="1062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Ak chceme zistiť v ktorom bode sa pretína graf funkcie s osou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, dosadíme do rovnice funkcie za premennú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 hodnotu 0 a vypočítame lineárnu rovnicu s neznámou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. Výsledok bude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  <m:r>
                      <a:rPr lang="sk-SK" i="1" dirty="0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sk-SK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k-SK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dirty="0" smtClean="0"/>
                  <a:t> .  Červená čiara pretne os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v bode 0,5.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𝟓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endParaRPr lang="sk-SK" sz="2000" b="1" dirty="0"/>
              </a:p>
            </p:txBody>
          </p:sp>
        </mc:Choice>
        <mc:Fallback xmlns="">
          <p:sp>
            <p:nvSpPr>
              <p:cNvPr id="139" name="BlokTextu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67" y="4056788"/>
                <a:ext cx="8007257" cy="1062535"/>
              </a:xfrm>
              <a:prstGeom prst="rect">
                <a:avLst/>
              </a:prstGeom>
              <a:blipFill rotWithShape="1">
                <a:blip r:embed="rId7"/>
                <a:stretch>
                  <a:fillRect l="-685" t="-2286" r="-11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BlokTextu 139"/>
              <p:cNvSpPr txBox="1"/>
              <p:nvPr/>
            </p:nvSpPr>
            <p:spPr>
              <a:xfrm>
                <a:off x="375738" y="5067181"/>
                <a:ext cx="80072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Ak chceme zistiť v ktorom bode sa pretína graf funkcie s osou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, dosadíme do rovnice funkcie za premennú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hodnotu 0 a vypočítame lineárnu rovnicu s neznámou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. Výsledok bude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  <m:r>
                      <a:rPr lang="sk-SK" i="1" dirty="0" smtClean="0">
                        <a:latin typeface="Cambria Math"/>
                      </a:rPr>
                      <m:t> =</m:t>
                    </m:r>
                    <m:r>
                      <a:rPr lang="sk-SK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sk-SK" dirty="0" smtClean="0"/>
                  <a:t> .  Červená čiara pretne os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 v bode 1.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sk-SK" sz="2000" b="1" dirty="0"/>
              </a:p>
            </p:txBody>
          </p:sp>
        </mc:Choice>
        <mc:Fallback xmlns="">
          <p:sp>
            <p:nvSpPr>
              <p:cNvPr id="140" name="BlokTextu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8" y="5067181"/>
                <a:ext cx="8007257" cy="954107"/>
              </a:xfrm>
              <a:prstGeom prst="rect">
                <a:avLst/>
              </a:prstGeom>
              <a:blipFill rotWithShape="1">
                <a:blip r:embed="rId8"/>
                <a:stretch>
                  <a:fillRect l="-685" t="-2548" r="-1142" b="-89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90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35000">
        <p14:reveal/>
      </p:transition>
    </mc:Choice>
    <mc:Fallback xmlns="">
      <p:transition spd="slow" advClick="0" advTm="1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4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/>
      <p:bldP spid="136" grpId="0"/>
      <p:bldP spid="137" grpId="0"/>
      <p:bldP spid="138" grpId="0"/>
      <p:bldP spid="40" grpId="0"/>
      <p:bldP spid="139" grpId="0"/>
      <p:bldP spid="1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Nadpis 3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latin typeface="Cambria Math"/>
                        </a:rPr>
                        <m:t>=0,5∙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+2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Nadpis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Skupina 108"/>
          <p:cNvGrpSpPr/>
          <p:nvPr/>
        </p:nvGrpSpPr>
        <p:grpSpPr>
          <a:xfrm rot="16200000">
            <a:off x="5624044" y="2897976"/>
            <a:ext cx="360040" cy="197992"/>
            <a:chOff x="5364088" y="4275104"/>
            <a:chExt cx="360040" cy="197992"/>
          </a:xfrm>
        </p:grpSpPr>
        <p:cxnSp>
          <p:nvCxnSpPr>
            <p:cNvPr id="110" name="Rovná spojnica 109"/>
            <p:cNvCxnSpPr/>
            <p:nvPr/>
          </p:nvCxnSpPr>
          <p:spPr>
            <a:xfrm>
              <a:off x="5364088" y="4365104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ovná spojnica 110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ovná spojnica 111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Skupina 121"/>
          <p:cNvGrpSpPr/>
          <p:nvPr/>
        </p:nvGrpSpPr>
        <p:grpSpPr>
          <a:xfrm rot="16200000">
            <a:off x="5615048" y="1817855"/>
            <a:ext cx="360040" cy="197992"/>
            <a:chOff x="5364088" y="4275104"/>
            <a:chExt cx="360040" cy="197992"/>
          </a:xfrm>
        </p:grpSpPr>
        <p:cxnSp>
          <p:nvCxnSpPr>
            <p:cNvPr id="124" name="Rovná spojnica 123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Rovná spojnica 124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/>
          <p:cNvGrpSpPr/>
          <p:nvPr/>
        </p:nvGrpSpPr>
        <p:grpSpPr>
          <a:xfrm>
            <a:off x="4572000" y="188640"/>
            <a:ext cx="4320000" cy="4320000"/>
            <a:chOff x="4572000" y="188640"/>
            <a:chExt cx="4320000" cy="4320000"/>
          </a:xfrm>
        </p:grpSpPr>
        <p:grpSp>
          <p:nvGrpSpPr>
            <p:cNvPr id="18" name="Skupina 17"/>
            <p:cNvGrpSpPr/>
            <p:nvPr/>
          </p:nvGrpSpPr>
          <p:grpSpPr>
            <a:xfrm>
              <a:off x="4572000" y="188640"/>
              <a:ext cx="4320000" cy="4320000"/>
              <a:chOff x="4572000" y="188640"/>
              <a:chExt cx="4320000" cy="4320000"/>
            </a:xfrm>
          </p:grpSpPr>
          <p:grpSp>
            <p:nvGrpSpPr>
              <p:cNvPr id="16" name="Skupina 15"/>
              <p:cNvGrpSpPr/>
              <p:nvPr/>
            </p:nvGrpSpPr>
            <p:grpSpPr>
              <a:xfrm>
                <a:off x="4572000" y="3086992"/>
                <a:ext cx="4320000" cy="197992"/>
                <a:chOff x="4572000" y="3086992"/>
                <a:chExt cx="4320000" cy="197992"/>
              </a:xfrm>
            </p:grpSpPr>
            <p:cxnSp>
              <p:nvCxnSpPr>
                <p:cNvPr id="3" name="Rovná spojovacia šípka 2"/>
                <p:cNvCxnSpPr/>
                <p:nvPr/>
              </p:nvCxnSpPr>
              <p:spPr>
                <a:xfrm>
                  <a:off x="4572000" y="3176992"/>
                  <a:ext cx="432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Skupina 14"/>
                <p:cNvGrpSpPr/>
                <p:nvPr/>
              </p:nvGrpSpPr>
              <p:grpSpPr>
                <a:xfrm>
                  <a:off x="543169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6" name="Rovná spojnica 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Rovná spojnica 12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Rovná spojnica 7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Skupina 84"/>
                <p:cNvGrpSpPr/>
                <p:nvPr/>
              </p:nvGrpSpPr>
              <p:grpSpPr>
                <a:xfrm>
                  <a:off x="579613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86" name="Rovná spojnica 8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Rovná spojnica 87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Rovná spojnica 88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Skupina 89"/>
                <p:cNvGrpSpPr/>
                <p:nvPr/>
              </p:nvGrpSpPr>
              <p:grpSpPr>
                <a:xfrm>
                  <a:off x="507165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91" name="Rovná spojnica 90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Rovná spojnica 91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Rovná spojnica 92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Skupina 93"/>
                <p:cNvGrpSpPr/>
                <p:nvPr/>
              </p:nvGrpSpPr>
              <p:grpSpPr>
                <a:xfrm>
                  <a:off x="615617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0" name="Rovná spojnica 99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Rovná spojnica 100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Rovná spojnica 101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Skupina 102"/>
                <p:cNvGrpSpPr/>
                <p:nvPr/>
              </p:nvGrpSpPr>
              <p:grpSpPr>
                <a:xfrm>
                  <a:off x="651621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6" name="Rovná spojnica 10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Rovná spojnica 106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Rovná spojnica 10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3" name="Rovná spojovacia šípka 112"/>
              <p:cNvCxnSpPr/>
              <p:nvPr/>
            </p:nvCxnSpPr>
            <p:spPr>
              <a:xfrm rot="5400000">
                <a:off x="3636136" y="2348640"/>
                <a:ext cx="4320000" cy="0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Skupina 113"/>
              <p:cNvGrpSpPr/>
              <p:nvPr/>
            </p:nvGrpSpPr>
            <p:grpSpPr>
              <a:xfrm rot="16200000">
                <a:off x="5633040" y="2537936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6" name="Rovná spojnica 115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Rovná spojnica 116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Skupina 117"/>
              <p:cNvGrpSpPr/>
              <p:nvPr/>
            </p:nvGrpSpPr>
            <p:grpSpPr>
              <a:xfrm rot="16200000">
                <a:off x="5624044" y="217789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9" name="Rovná spojnica 118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ovná spojnica 119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Rovná spojnica 120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Skupina 125"/>
              <p:cNvGrpSpPr/>
              <p:nvPr/>
            </p:nvGrpSpPr>
            <p:grpSpPr>
              <a:xfrm rot="16200000">
                <a:off x="5627129" y="145781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27" name="Rovná spojnica 126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ovná spojnica 127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ovná spojnica 128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BlokTextu 18"/>
                <p:cNvSpPr txBox="1"/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9" name="BlokTextu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BlokTextu 129"/>
                <p:cNvSpPr txBox="1"/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30" name="BlokTextu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116990"/>
                  </p:ext>
                </p:extLst>
              </p:nvPr>
            </p:nvGraphicFramePr>
            <p:xfrm>
              <a:off x="453387" y="2543304"/>
              <a:ext cx="381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9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baseline="0" dirty="0" smtClean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=0,5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1,5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2,5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116990"/>
                  </p:ext>
                </p:extLst>
              </p:nvPr>
            </p:nvGraphicFramePr>
            <p:xfrm>
              <a:off x="453387" y="2543304"/>
              <a:ext cx="381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/>
                    <a:gridCol w="1089683"/>
                    <a:gridCol w="127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baseline="0" dirty="0" smtClean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06557" r="-16234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1,5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2,5</a:t>
                          </a:r>
                          <a:endParaRPr lang="sk-SK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BlokTextu 24"/>
              <p:cNvSpPr txBox="1"/>
              <p:nvPr/>
            </p:nvSpPr>
            <p:spPr>
              <a:xfrm>
                <a:off x="309159" y="969062"/>
                <a:ext cx="410445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Grafom tejto lineárnej funkcie je priamka. Priamka je určená dvomi bodmi, preto si do rovnice dosadíme za nezávislú premennú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dve hodnoty, čím získame dve hodnoty závislej premennej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.  </a:t>
                </a:r>
                <a:endParaRPr lang="sk-SK" dirty="0"/>
              </a:p>
            </p:txBody>
          </p:sp>
        </mc:Choice>
        <mc:Fallback xmlns="">
          <p:sp>
            <p:nvSpPr>
              <p:cNvPr id="25" name="BlokTextu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59" y="969062"/>
                <a:ext cx="4104456" cy="1477328"/>
              </a:xfrm>
              <a:prstGeom prst="rect">
                <a:avLst/>
              </a:prstGeom>
              <a:blipFill rotWithShape="1">
                <a:blip r:embed="rId6"/>
                <a:stretch>
                  <a:fillRect l="-1337" t="-1653" r="-2229" b="-619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Skupina 31"/>
          <p:cNvGrpSpPr/>
          <p:nvPr/>
        </p:nvGrpSpPr>
        <p:grpSpPr>
          <a:xfrm>
            <a:off x="5341695" y="2564904"/>
            <a:ext cx="454441" cy="576000"/>
            <a:chOff x="5341695" y="2726952"/>
            <a:chExt cx="454441" cy="576000"/>
          </a:xfrm>
        </p:grpSpPr>
        <p:sp>
          <p:nvSpPr>
            <p:cNvPr id="26" name="Ovál 25"/>
            <p:cNvSpPr/>
            <p:nvPr/>
          </p:nvSpPr>
          <p:spPr>
            <a:xfrm>
              <a:off x="5341695" y="2726952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31" name="Rovná spojnica 30"/>
            <p:cNvCxnSpPr>
              <a:endCxn id="26" idx="4"/>
            </p:cNvCxnSpPr>
            <p:nvPr/>
          </p:nvCxnSpPr>
          <p:spPr>
            <a:xfrm flipV="1">
              <a:off x="5431695" y="2906952"/>
              <a:ext cx="0" cy="396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Rovná spojnica 130"/>
            <p:cNvCxnSpPr/>
            <p:nvPr/>
          </p:nvCxnSpPr>
          <p:spPr>
            <a:xfrm rot="16200000" flipV="1">
              <a:off x="5661116" y="2681931"/>
              <a:ext cx="0" cy="2700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Skupina 131"/>
          <p:cNvGrpSpPr/>
          <p:nvPr/>
        </p:nvGrpSpPr>
        <p:grpSpPr>
          <a:xfrm>
            <a:off x="5796136" y="2186991"/>
            <a:ext cx="435360" cy="1025985"/>
            <a:chOff x="5086335" y="2726952"/>
            <a:chExt cx="435360" cy="1025985"/>
          </a:xfrm>
        </p:grpSpPr>
        <p:sp>
          <p:nvSpPr>
            <p:cNvPr id="133" name="Ovál 132"/>
            <p:cNvSpPr/>
            <p:nvPr/>
          </p:nvSpPr>
          <p:spPr>
            <a:xfrm>
              <a:off x="5341695" y="2726952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34" name="Rovná spojnica 133"/>
            <p:cNvCxnSpPr/>
            <p:nvPr/>
          </p:nvCxnSpPr>
          <p:spPr>
            <a:xfrm flipH="1" flipV="1">
              <a:off x="5431695" y="2852937"/>
              <a:ext cx="0" cy="900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Rovná spojnica 134"/>
            <p:cNvCxnSpPr/>
            <p:nvPr/>
          </p:nvCxnSpPr>
          <p:spPr>
            <a:xfrm rot="16200000" flipV="1">
              <a:off x="5221355" y="2681931"/>
              <a:ext cx="0" cy="2700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Rovná spojnica 35"/>
          <p:cNvCxnSpPr/>
          <p:nvPr/>
        </p:nvCxnSpPr>
        <p:spPr>
          <a:xfrm flipV="1">
            <a:off x="4283968" y="1300118"/>
            <a:ext cx="3672408" cy="19848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lokTextu 38"/>
          <p:cNvSpPr txBox="1"/>
          <p:nvPr/>
        </p:nvSpPr>
        <p:spPr>
          <a:xfrm>
            <a:off x="5292080" y="3194984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-1       </a:t>
            </a:r>
            <a:endParaRPr lang="sk-SK" dirty="0"/>
          </a:p>
        </p:txBody>
      </p:sp>
      <p:sp>
        <p:nvSpPr>
          <p:cNvPr id="136" name="BlokTextu 135"/>
          <p:cNvSpPr txBox="1"/>
          <p:nvPr/>
        </p:nvSpPr>
        <p:spPr>
          <a:xfrm>
            <a:off x="5482752" y="2636912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       </a:t>
            </a:r>
            <a:endParaRPr lang="sk-SK" dirty="0"/>
          </a:p>
        </p:txBody>
      </p:sp>
      <p:sp>
        <p:nvSpPr>
          <p:cNvPr id="137" name="BlokTextu 136"/>
          <p:cNvSpPr txBox="1"/>
          <p:nvPr/>
        </p:nvSpPr>
        <p:spPr>
          <a:xfrm>
            <a:off x="6089604" y="3203684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       </a:t>
            </a:r>
            <a:endParaRPr lang="sk-SK" dirty="0"/>
          </a:p>
        </p:txBody>
      </p:sp>
      <p:sp>
        <p:nvSpPr>
          <p:cNvPr id="138" name="BlokTextu 137"/>
          <p:cNvSpPr txBox="1"/>
          <p:nvPr/>
        </p:nvSpPr>
        <p:spPr>
          <a:xfrm>
            <a:off x="5511416" y="2249343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2       </a:t>
            </a:r>
            <a:endParaRPr lang="sk-SK" dirty="0"/>
          </a:p>
        </p:txBody>
      </p:sp>
      <p:sp>
        <p:nvSpPr>
          <p:cNvPr id="40" name="BlokTextu 39"/>
          <p:cNvSpPr txBox="1"/>
          <p:nvPr/>
        </p:nvSpPr>
        <p:spPr>
          <a:xfrm>
            <a:off x="6732000" y="18140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Funkcia je rastúca.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BlokTextu 138"/>
              <p:cNvSpPr txBox="1"/>
              <p:nvPr/>
            </p:nvSpPr>
            <p:spPr>
              <a:xfrm>
                <a:off x="381167" y="4056788"/>
                <a:ext cx="80072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Ak chceme zistiť v ktorom bode sa pretína graf funkcie s osou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, dosadíme do rovnice funkcie za premennú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 hodnotu 0 a vypočítame lineárnu rovnicu s neznámou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. Výsledok bude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  <m:r>
                      <a:rPr lang="sk-SK" i="1" dirty="0" smtClean="0">
                        <a:latin typeface="Cambria Math"/>
                      </a:rPr>
                      <m:t> =−</m:t>
                    </m:r>
                    <m:r>
                      <a:rPr lang="sk-SK" b="0" i="0" dirty="0" smtClean="0">
                        <a:latin typeface="Cambria Math"/>
                      </a:rPr>
                      <m:t>4</m:t>
                    </m:r>
                  </m:oMath>
                </a14:m>
                <a:r>
                  <a:rPr lang="sk-SK" dirty="0" smtClean="0"/>
                  <a:t> .  Červená čiara pretne os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v bode – 4.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endParaRPr lang="sk-SK" sz="2000" b="1" dirty="0"/>
              </a:p>
            </p:txBody>
          </p:sp>
        </mc:Choice>
        <mc:Fallback xmlns="">
          <p:sp>
            <p:nvSpPr>
              <p:cNvPr id="139" name="BlokTextu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67" y="4056788"/>
                <a:ext cx="8007257" cy="954107"/>
              </a:xfrm>
              <a:prstGeom prst="rect">
                <a:avLst/>
              </a:prstGeom>
              <a:blipFill rotWithShape="1">
                <a:blip r:embed="rId7"/>
                <a:stretch>
                  <a:fillRect l="-685" t="-2548" r="-1142" b="-89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BlokTextu 139"/>
              <p:cNvSpPr txBox="1"/>
              <p:nvPr/>
            </p:nvSpPr>
            <p:spPr>
              <a:xfrm>
                <a:off x="375738" y="5067181"/>
                <a:ext cx="80072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Ak chceme zistiť v ktorom bode sa pretína graf funkcie s osou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, dosadíme do rovnice funkcie za premennú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hodnotu 0 a vypočítame lineárnu rovnicu s neznámou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. Výsledok bude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  <m:r>
                      <a:rPr lang="sk-SK" i="1" dirty="0" smtClean="0">
                        <a:latin typeface="Cambria Math"/>
                      </a:rPr>
                      <m:t> =</m:t>
                    </m:r>
                    <m:r>
                      <a:rPr lang="sk-SK" b="0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sk-SK" dirty="0" smtClean="0"/>
                  <a:t> .  Červená čiara pretne os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 v bode 2.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sk-SK" sz="2000" b="1" dirty="0"/>
              </a:p>
            </p:txBody>
          </p:sp>
        </mc:Choice>
        <mc:Fallback xmlns="">
          <p:sp>
            <p:nvSpPr>
              <p:cNvPr id="140" name="BlokTextu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8" y="5067181"/>
                <a:ext cx="8007257" cy="954107"/>
              </a:xfrm>
              <a:prstGeom prst="rect">
                <a:avLst/>
              </a:prstGeom>
              <a:blipFill rotWithShape="1">
                <a:blip r:embed="rId8"/>
                <a:stretch>
                  <a:fillRect l="-685" t="-2548" r="-1142" b="-89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69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35000">
        <p14:reveal/>
      </p:transition>
    </mc:Choice>
    <mc:Fallback xmlns="">
      <p:transition spd="slow" advClick="0" advTm="1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4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/>
      <p:bldP spid="136" grpId="0"/>
      <p:bldP spid="137" grpId="0"/>
      <p:bldP spid="138" grpId="0"/>
      <p:bldP spid="40" grpId="0"/>
      <p:bldP spid="139" grpId="0"/>
      <p:bldP spid="1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Nadpis 3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latin typeface="Cambria Math"/>
                        </a:rPr>
                        <m:t>=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−3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Nadpis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Skupina 108"/>
          <p:cNvGrpSpPr/>
          <p:nvPr/>
        </p:nvGrpSpPr>
        <p:grpSpPr>
          <a:xfrm rot="16200000">
            <a:off x="5624044" y="2897976"/>
            <a:ext cx="360040" cy="197992"/>
            <a:chOff x="5364088" y="4275104"/>
            <a:chExt cx="360040" cy="197992"/>
          </a:xfrm>
        </p:grpSpPr>
        <p:cxnSp>
          <p:nvCxnSpPr>
            <p:cNvPr id="110" name="Rovná spojnica 109"/>
            <p:cNvCxnSpPr/>
            <p:nvPr/>
          </p:nvCxnSpPr>
          <p:spPr>
            <a:xfrm>
              <a:off x="5364088" y="4365104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ovná spojnica 110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ovná spojnica 111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Skupina 121"/>
          <p:cNvGrpSpPr/>
          <p:nvPr/>
        </p:nvGrpSpPr>
        <p:grpSpPr>
          <a:xfrm rot="16200000">
            <a:off x="5615048" y="1817855"/>
            <a:ext cx="360040" cy="197992"/>
            <a:chOff x="5364088" y="4275104"/>
            <a:chExt cx="360040" cy="197992"/>
          </a:xfrm>
        </p:grpSpPr>
        <p:cxnSp>
          <p:nvCxnSpPr>
            <p:cNvPr id="124" name="Rovná spojnica 123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Rovná spojnica 124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/>
          <p:cNvGrpSpPr/>
          <p:nvPr/>
        </p:nvGrpSpPr>
        <p:grpSpPr>
          <a:xfrm>
            <a:off x="4572000" y="188640"/>
            <a:ext cx="4320000" cy="4320000"/>
            <a:chOff x="4572000" y="188640"/>
            <a:chExt cx="4320000" cy="4320000"/>
          </a:xfrm>
        </p:grpSpPr>
        <p:grpSp>
          <p:nvGrpSpPr>
            <p:cNvPr id="18" name="Skupina 17"/>
            <p:cNvGrpSpPr/>
            <p:nvPr/>
          </p:nvGrpSpPr>
          <p:grpSpPr>
            <a:xfrm>
              <a:off x="4572000" y="188640"/>
              <a:ext cx="4320000" cy="4320000"/>
              <a:chOff x="4572000" y="188640"/>
              <a:chExt cx="4320000" cy="4320000"/>
            </a:xfrm>
          </p:grpSpPr>
          <p:grpSp>
            <p:nvGrpSpPr>
              <p:cNvPr id="16" name="Skupina 15"/>
              <p:cNvGrpSpPr/>
              <p:nvPr/>
            </p:nvGrpSpPr>
            <p:grpSpPr>
              <a:xfrm>
                <a:off x="4572000" y="3086992"/>
                <a:ext cx="4320000" cy="197992"/>
                <a:chOff x="4572000" y="3086992"/>
                <a:chExt cx="4320000" cy="197992"/>
              </a:xfrm>
            </p:grpSpPr>
            <p:cxnSp>
              <p:nvCxnSpPr>
                <p:cNvPr id="3" name="Rovná spojovacia šípka 2"/>
                <p:cNvCxnSpPr/>
                <p:nvPr/>
              </p:nvCxnSpPr>
              <p:spPr>
                <a:xfrm>
                  <a:off x="4572000" y="3176992"/>
                  <a:ext cx="432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Skupina 14"/>
                <p:cNvGrpSpPr/>
                <p:nvPr/>
              </p:nvGrpSpPr>
              <p:grpSpPr>
                <a:xfrm>
                  <a:off x="543169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6" name="Rovná spojnica 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Rovná spojnica 12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Rovná spojnica 7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Skupina 84"/>
                <p:cNvGrpSpPr/>
                <p:nvPr/>
              </p:nvGrpSpPr>
              <p:grpSpPr>
                <a:xfrm>
                  <a:off x="579613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86" name="Rovná spojnica 8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Rovná spojnica 87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Rovná spojnica 88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Skupina 89"/>
                <p:cNvGrpSpPr/>
                <p:nvPr/>
              </p:nvGrpSpPr>
              <p:grpSpPr>
                <a:xfrm>
                  <a:off x="507165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91" name="Rovná spojnica 90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Rovná spojnica 91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Rovná spojnica 92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Skupina 93"/>
                <p:cNvGrpSpPr/>
                <p:nvPr/>
              </p:nvGrpSpPr>
              <p:grpSpPr>
                <a:xfrm>
                  <a:off x="615617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0" name="Rovná spojnica 99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Rovná spojnica 100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Rovná spojnica 101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Skupina 102"/>
                <p:cNvGrpSpPr/>
                <p:nvPr/>
              </p:nvGrpSpPr>
              <p:grpSpPr>
                <a:xfrm>
                  <a:off x="651621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6" name="Rovná spojnica 10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Rovná spojnica 106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Rovná spojnica 10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3" name="Rovná spojovacia šípka 112"/>
              <p:cNvCxnSpPr/>
              <p:nvPr/>
            </p:nvCxnSpPr>
            <p:spPr>
              <a:xfrm rot="5400000">
                <a:off x="3636136" y="2348640"/>
                <a:ext cx="4320000" cy="0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Skupina 113"/>
              <p:cNvGrpSpPr/>
              <p:nvPr/>
            </p:nvGrpSpPr>
            <p:grpSpPr>
              <a:xfrm rot="16200000">
                <a:off x="5633040" y="2537936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6" name="Rovná spojnica 115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Rovná spojnica 116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Skupina 117"/>
              <p:cNvGrpSpPr/>
              <p:nvPr/>
            </p:nvGrpSpPr>
            <p:grpSpPr>
              <a:xfrm rot="16200000">
                <a:off x="5624044" y="217789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9" name="Rovná spojnica 118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ovná spojnica 119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Rovná spojnica 120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Skupina 125"/>
              <p:cNvGrpSpPr/>
              <p:nvPr/>
            </p:nvGrpSpPr>
            <p:grpSpPr>
              <a:xfrm rot="16200000">
                <a:off x="5627129" y="145781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27" name="Rovná spojnica 126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ovná spojnica 127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ovná spojnica 128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BlokTextu 18"/>
                <p:cNvSpPr txBox="1"/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9" name="BlokTextu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BlokTextu 129"/>
                <p:cNvSpPr txBox="1"/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30" name="BlokTextu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3810937"/>
                  </p:ext>
                </p:extLst>
              </p:nvPr>
            </p:nvGraphicFramePr>
            <p:xfrm>
              <a:off x="453387" y="2543304"/>
              <a:ext cx="354254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baseline="0" dirty="0" smtClean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sk-SK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sk-SK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sk-SK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sk-SK" b="0" i="1" smtClean="0">
                                  <a:latin typeface="Cambria Math"/>
                                </a:rPr>
                                <m:t>−</m:t>
                              </m:r>
                            </m:oMath>
                          </a14:m>
                          <a:r>
                            <a:rPr lang="sk-SK" dirty="0" smtClean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-2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3810937"/>
                  </p:ext>
                </p:extLst>
              </p:nvPr>
            </p:nvGraphicFramePr>
            <p:xfrm>
              <a:off x="453387" y="2543304"/>
              <a:ext cx="354254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/>
                    <a:gridCol w="1080120"/>
                    <a:gridCol w="100811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baseline="0" dirty="0" smtClean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06557" r="-14351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-2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BlokTextu 24"/>
              <p:cNvSpPr txBox="1"/>
              <p:nvPr/>
            </p:nvSpPr>
            <p:spPr>
              <a:xfrm>
                <a:off x="309159" y="969062"/>
                <a:ext cx="410445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Grafom tejto lineárnej funkcie je priamka. Priamka je určená dvomi bodmi, preto si do rovnice dosadíme za nezávislú premennú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dve hodnoty, čím získame dve hodnoty závislej premennej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.  </a:t>
                </a:r>
                <a:endParaRPr lang="sk-SK" dirty="0"/>
              </a:p>
            </p:txBody>
          </p:sp>
        </mc:Choice>
        <mc:Fallback xmlns="">
          <p:sp>
            <p:nvSpPr>
              <p:cNvPr id="25" name="BlokTextu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59" y="969062"/>
                <a:ext cx="4104456" cy="1477328"/>
              </a:xfrm>
              <a:prstGeom prst="rect">
                <a:avLst/>
              </a:prstGeom>
              <a:blipFill rotWithShape="1">
                <a:blip r:embed="rId6"/>
                <a:stretch>
                  <a:fillRect l="-1337" t="-1653" r="-2229" b="-619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Skupina 31"/>
          <p:cNvGrpSpPr/>
          <p:nvPr/>
        </p:nvGrpSpPr>
        <p:grpSpPr>
          <a:xfrm>
            <a:off x="5868144" y="3133997"/>
            <a:ext cx="396024" cy="799059"/>
            <a:chOff x="5053663" y="2064898"/>
            <a:chExt cx="396024" cy="799059"/>
          </a:xfrm>
        </p:grpSpPr>
        <p:sp>
          <p:nvSpPr>
            <p:cNvPr id="26" name="Ovál 25"/>
            <p:cNvSpPr/>
            <p:nvPr/>
          </p:nvSpPr>
          <p:spPr>
            <a:xfrm>
              <a:off x="5269687" y="2683957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31" name="Rovná spojnica 30"/>
            <p:cNvCxnSpPr/>
            <p:nvPr/>
          </p:nvCxnSpPr>
          <p:spPr>
            <a:xfrm>
              <a:off x="5341695" y="2064898"/>
              <a:ext cx="18472" cy="61905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Rovná spojnica 130"/>
            <p:cNvCxnSpPr/>
            <p:nvPr/>
          </p:nvCxnSpPr>
          <p:spPr>
            <a:xfrm rot="16200000" flipV="1">
              <a:off x="5188683" y="2674735"/>
              <a:ext cx="0" cy="2700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Skupina 131"/>
          <p:cNvGrpSpPr/>
          <p:nvPr/>
        </p:nvGrpSpPr>
        <p:grpSpPr>
          <a:xfrm>
            <a:off x="5796136" y="3203684"/>
            <a:ext cx="792088" cy="441340"/>
            <a:chOff x="4688615" y="2366320"/>
            <a:chExt cx="792088" cy="441340"/>
          </a:xfrm>
        </p:grpSpPr>
        <p:sp>
          <p:nvSpPr>
            <p:cNvPr id="133" name="Ovál 132"/>
            <p:cNvSpPr/>
            <p:nvPr/>
          </p:nvSpPr>
          <p:spPr>
            <a:xfrm>
              <a:off x="5300703" y="2627660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34" name="Rovná spojnica 133"/>
            <p:cNvCxnSpPr/>
            <p:nvPr/>
          </p:nvCxnSpPr>
          <p:spPr>
            <a:xfrm flipH="1">
              <a:off x="5408695" y="2366320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Rovná spojnica 134"/>
            <p:cNvCxnSpPr/>
            <p:nvPr/>
          </p:nvCxnSpPr>
          <p:spPr>
            <a:xfrm rot="16200000" flipV="1">
              <a:off x="5012615" y="2411653"/>
              <a:ext cx="0" cy="648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Rovná spojnica 35"/>
          <p:cNvCxnSpPr/>
          <p:nvPr/>
        </p:nvCxnSpPr>
        <p:spPr>
          <a:xfrm flipH="1">
            <a:off x="5251675" y="2564904"/>
            <a:ext cx="2272654" cy="21602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lokTextu 38"/>
          <p:cNvSpPr txBox="1"/>
          <p:nvPr/>
        </p:nvSpPr>
        <p:spPr>
          <a:xfrm>
            <a:off x="6087480" y="3203684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       </a:t>
            </a:r>
            <a:endParaRPr lang="sk-SK" dirty="0"/>
          </a:p>
        </p:txBody>
      </p:sp>
      <p:sp>
        <p:nvSpPr>
          <p:cNvPr id="136" name="BlokTextu 135"/>
          <p:cNvSpPr txBox="1"/>
          <p:nvPr/>
        </p:nvSpPr>
        <p:spPr>
          <a:xfrm>
            <a:off x="5508104" y="3694188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-2       </a:t>
            </a:r>
            <a:endParaRPr lang="sk-SK" dirty="0"/>
          </a:p>
        </p:txBody>
      </p:sp>
      <p:sp>
        <p:nvSpPr>
          <p:cNvPr id="137" name="BlokTextu 136"/>
          <p:cNvSpPr txBox="1"/>
          <p:nvPr/>
        </p:nvSpPr>
        <p:spPr>
          <a:xfrm>
            <a:off x="6492555" y="3186496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2       </a:t>
            </a:r>
            <a:endParaRPr lang="sk-SK" dirty="0"/>
          </a:p>
        </p:txBody>
      </p:sp>
      <p:sp>
        <p:nvSpPr>
          <p:cNvPr id="138" name="BlokTextu 137"/>
          <p:cNvSpPr txBox="1"/>
          <p:nvPr/>
        </p:nvSpPr>
        <p:spPr>
          <a:xfrm>
            <a:off x="5508104" y="3398333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-1       </a:t>
            </a:r>
            <a:endParaRPr lang="sk-SK" dirty="0"/>
          </a:p>
        </p:txBody>
      </p:sp>
      <p:sp>
        <p:nvSpPr>
          <p:cNvPr id="40" name="BlokTextu 39"/>
          <p:cNvSpPr txBox="1"/>
          <p:nvPr/>
        </p:nvSpPr>
        <p:spPr>
          <a:xfrm>
            <a:off x="6732000" y="18140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Funkcia je rastúca.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BlokTextu 138"/>
              <p:cNvSpPr txBox="1"/>
              <p:nvPr/>
            </p:nvSpPr>
            <p:spPr>
              <a:xfrm>
                <a:off x="381167" y="4056788"/>
                <a:ext cx="80072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Ak chceme zistiť v ktorom bode sa pretína graf funkcie s osou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, dosadíme do rovnice funkcie za premennú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 hodnotu 0 a vypočítame lineárnu rovnicu s neznámou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. Výsledok bude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  <m:r>
                      <a:rPr lang="sk-SK" i="1" dirty="0" smtClean="0">
                        <a:latin typeface="Cambria Math"/>
                      </a:rPr>
                      <m:t> =3</m:t>
                    </m:r>
                  </m:oMath>
                </a14:m>
                <a:r>
                  <a:rPr lang="sk-SK" dirty="0" smtClean="0"/>
                  <a:t> .  Červená čiara pretne os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v bode  3.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endParaRPr lang="sk-SK" sz="2000" b="1" dirty="0"/>
              </a:p>
            </p:txBody>
          </p:sp>
        </mc:Choice>
        <mc:Fallback xmlns="">
          <p:sp>
            <p:nvSpPr>
              <p:cNvPr id="139" name="BlokTextu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67" y="4056788"/>
                <a:ext cx="8007257" cy="954107"/>
              </a:xfrm>
              <a:prstGeom prst="rect">
                <a:avLst/>
              </a:prstGeom>
              <a:blipFill rotWithShape="1">
                <a:blip r:embed="rId7"/>
                <a:stretch>
                  <a:fillRect l="-685" t="-2548" r="-1142" b="-89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BlokTextu 139"/>
              <p:cNvSpPr txBox="1"/>
              <p:nvPr/>
            </p:nvSpPr>
            <p:spPr>
              <a:xfrm>
                <a:off x="375738" y="5067181"/>
                <a:ext cx="80072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Ak chceme zistiť v ktorom bode sa pretína graf funkcie s osou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, dosadíme do rovnice funkcie za premennú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hodnotu 0 a vypočítame lineárnu rovnicu s neznámou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. Výsledok bude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  <m:r>
                      <a:rPr lang="sk-SK" i="1" dirty="0" smtClean="0">
                        <a:latin typeface="Cambria Math"/>
                      </a:rPr>
                      <m:t> =</m:t>
                    </m:r>
                    <m:r>
                      <a:rPr lang="sk-SK" b="0" i="1" dirty="0" smtClean="0">
                        <a:latin typeface="Cambria Math"/>
                      </a:rPr>
                      <m:t>−3</m:t>
                    </m:r>
                  </m:oMath>
                </a14:m>
                <a:r>
                  <a:rPr lang="sk-SK" dirty="0" smtClean="0"/>
                  <a:t> .  Červená čiara pretne os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 v bode  - 3.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;−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</m:oMath>
                </a14:m>
                <a:endParaRPr lang="sk-SK" sz="2000" b="1" dirty="0"/>
              </a:p>
            </p:txBody>
          </p:sp>
        </mc:Choice>
        <mc:Fallback xmlns="">
          <p:sp>
            <p:nvSpPr>
              <p:cNvPr id="140" name="BlokTextu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8" y="5067181"/>
                <a:ext cx="8007257" cy="954107"/>
              </a:xfrm>
              <a:prstGeom prst="rect">
                <a:avLst/>
              </a:prstGeom>
              <a:blipFill rotWithShape="1">
                <a:blip r:embed="rId8"/>
                <a:stretch>
                  <a:fillRect l="-685" t="-2548" r="-1142" b="-89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43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35000">
        <p14:reveal/>
      </p:transition>
    </mc:Choice>
    <mc:Fallback xmlns="">
      <p:transition spd="slow" advClick="0" advTm="1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4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/>
      <p:bldP spid="136" grpId="0"/>
      <p:bldP spid="137" grpId="0"/>
      <p:bldP spid="138" grpId="0"/>
      <p:bldP spid="40" grpId="0"/>
      <p:bldP spid="139" grpId="0"/>
      <p:bldP spid="1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3219450"/>
            <a:ext cx="2381250" cy="876300"/>
          </a:xfrm>
        </p:spPr>
      </p:pic>
      <p:sp>
        <p:nvSpPr>
          <p:cNvPr id="2" name="BlokTextu 1"/>
          <p:cNvSpPr txBox="1"/>
          <p:nvPr/>
        </p:nvSpPr>
        <p:spPr>
          <a:xfrm>
            <a:off x="3471605" y="5949280"/>
            <a:ext cx="297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P.S.:  a  rysuj  jemne  a  presne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160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15000">
        <p14:reveal/>
      </p:transition>
    </mc:Choice>
    <mc:Fallback xmlns="">
      <p:transition spd="slow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854</TotalTime>
  <Words>618</Words>
  <Application>Microsoft Office PowerPoint</Application>
  <PresentationFormat>Prezentácia na obrazovke (4:3)</PresentationFormat>
  <Paragraphs>67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Cambria Math</vt:lpstr>
      <vt:lpstr>Horizont</vt:lpstr>
      <vt:lpstr>Lineárne funkcie 01</vt:lpstr>
      <vt:lpstr>y=2∙x+3</vt:lpstr>
      <vt:lpstr>y=-2∙x+1</vt:lpstr>
      <vt:lpstr>y=0,5∙x+2</vt:lpstr>
      <vt:lpstr>y=x-3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Veta sss</dc:title>
  <dc:creator>User</dc:creator>
  <cp:lastModifiedBy>Dušan Andraško</cp:lastModifiedBy>
  <cp:revision>68</cp:revision>
  <dcterms:created xsi:type="dcterms:W3CDTF">2020-04-23T18:15:35Z</dcterms:created>
  <dcterms:modified xsi:type="dcterms:W3CDTF">2021-04-26T03:59:46Z</dcterms:modified>
</cp:coreProperties>
</file>