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65" r:id="rId3"/>
    <p:sldId id="266" r:id="rId4"/>
    <p:sldId id="261" r:id="rId5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5" autoAdjust="0"/>
    <p:restoredTop sz="94622" autoAdjust="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4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7027E-F6B6-4A02-BC9A-1DC47077ABC8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FD9EA-A166-46AB-A4EE-814D3037801F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881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26. 4. 2021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5000" advClick="0">
        <p14:reveal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31640" y="3861048"/>
            <a:ext cx="6400800" cy="1752600"/>
          </a:xfrm>
        </p:spPr>
        <p:txBody>
          <a:bodyPr/>
          <a:lstStyle/>
          <a:p>
            <a:r>
              <a:rPr lang="sk-SK" dirty="0" smtClean="0"/>
              <a:t>Niekoľko vzorovo vyriešených úloh  </a:t>
            </a: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Lineárne funkcie 03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023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=−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sk-SK" b="0" i="0" smtClean="0">
                          <a:latin typeface="Cambria Math"/>
                          <a:ea typeface="Cambria Math"/>
                        </a:rPr>
                        <m:t>3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260123"/>
                  </p:ext>
                </p:extLst>
              </p:nvPr>
            </p:nvGraphicFramePr>
            <p:xfrm>
              <a:off x="539552" y="1164352"/>
              <a:ext cx="354254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=−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-3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latin typeface="Cambria Math"/>
                                      </a:rPr>
                                      <m:t>−1,−2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latin typeface="Cambria Math"/>
                                      </a:rPr>
                                      <m:t>0,−3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8260123"/>
                  </p:ext>
                </p:extLst>
              </p:nvPr>
            </p:nvGraphicFramePr>
            <p:xfrm>
              <a:off x="539552" y="1164352"/>
              <a:ext cx="354254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0120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18" t="-106557" r="-14309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-2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-3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593" t="-206557" r="-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52727" t="-20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2" name="Skupina 31"/>
          <p:cNvGrpSpPr/>
          <p:nvPr/>
        </p:nvGrpSpPr>
        <p:grpSpPr>
          <a:xfrm>
            <a:off x="5346096" y="3213016"/>
            <a:ext cx="450040" cy="810000"/>
            <a:chOff x="5346096" y="3951128"/>
            <a:chExt cx="450040" cy="810000"/>
          </a:xfrm>
        </p:grpSpPr>
        <p:sp>
          <p:nvSpPr>
            <p:cNvPr id="26" name="Ovál 25"/>
            <p:cNvSpPr/>
            <p:nvPr/>
          </p:nvSpPr>
          <p:spPr>
            <a:xfrm>
              <a:off x="5346096" y="4581128"/>
              <a:ext cx="180000" cy="18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1" name="Rovná spojnica 30"/>
            <p:cNvCxnSpPr/>
            <p:nvPr/>
          </p:nvCxnSpPr>
          <p:spPr>
            <a:xfrm flipH="1" flipV="1">
              <a:off x="5431695" y="3951128"/>
              <a:ext cx="0" cy="720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Rovná spojnica 130"/>
            <p:cNvCxnSpPr/>
            <p:nvPr/>
          </p:nvCxnSpPr>
          <p:spPr>
            <a:xfrm rot="16200000" flipV="1">
              <a:off x="5661116" y="4536148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ál 132"/>
          <p:cNvSpPr/>
          <p:nvPr/>
        </p:nvSpPr>
        <p:spPr>
          <a:xfrm>
            <a:off x="5705890" y="427792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6" name="Rovná spojnica 35"/>
          <p:cNvCxnSpPr/>
          <p:nvPr/>
        </p:nvCxnSpPr>
        <p:spPr>
          <a:xfrm>
            <a:off x="3851920" y="1814072"/>
            <a:ext cx="2376264" cy="31270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5154688" y="3140968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136" name="BlokTextu 135"/>
          <p:cNvSpPr txBox="1"/>
          <p:nvPr/>
        </p:nvSpPr>
        <p:spPr>
          <a:xfrm>
            <a:off x="5511416" y="4380871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-3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17708" y="3635732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-2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732000" y="1814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klesajúca.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BlokTextu 138"/>
              <p:cNvSpPr txBox="1"/>
              <p:nvPr/>
            </p:nvSpPr>
            <p:spPr>
              <a:xfrm>
                <a:off x="309159" y="4689899"/>
                <a:ext cx="85828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  <m:r>
                      <a:rPr lang="sk-SK" i="1" dirty="0" smtClean="0">
                        <a:latin typeface="Cambria Math"/>
                      </a:rPr>
                      <m:t> =3</m:t>
                    </m:r>
                  </m:oMath>
                </a14:m>
                <a:r>
                  <a:rPr lang="sk-SK" dirty="0" smtClean="0"/>
                  <a:t>.  Červená čiara pretne os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v bode </a:t>
                </a:r>
                <a:r>
                  <a:rPr lang="sk-SK" b="1" dirty="0" smtClean="0"/>
                  <a:t>3</a:t>
                </a:r>
                <a:r>
                  <a:rPr lang="sk-SK" dirty="0" smtClean="0"/>
                  <a:t>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39" name="BlokTextu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9" y="4689899"/>
                <a:ext cx="8582841" cy="954107"/>
              </a:xfrm>
              <a:prstGeom prst="rect">
                <a:avLst/>
              </a:prstGeom>
              <a:blipFill rotWithShape="1">
                <a:blip r:embed="rId6"/>
                <a:stretch>
                  <a:fillRect l="-639" t="-2548" b="-8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BlokTextu 139"/>
              <p:cNvSpPr txBox="1"/>
              <p:nvPr/>
            </p:nvSpPr>
            <p:spPr>
              <a:xfrm>
                <a:off x="323528" y="5733256"/>
                <a:ext cx="83670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chceme zistiť v ktorom bode sa pretína graf funkcie s osou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, dosadíme do rovnice funkcie za premennú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hodnotu 0 a vypočítame lineárnu rovnicu s neznámou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. Výsledok bude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  <m:r>
                      <a:rPr lang="sk-SK" i="1" dirty="0" smtClean="0">
                        <a:latin typeface="Cambria Math"/>
                      </a:rPr>
                      <m:t> =</m:t>
                    </m:r>
                    <m:r>
                      <a:rPr lang="sk-SK" b="0" i="1" dirty="0" smtClean="0">
                        <a:latin typeface="Cambria Math"/>
                      </a:rPr>
                      <m:t>−3</m:t>
                    </m:r>
                  </m:oMath>
                </a14:m>
                <a:r>
                  <a:rPr lang="sk-SK" dirty="0" smtClean="0"/>
                  <a:t> .  Červená čiara pretne os </a:t>
                </a:r>
                <a14:m>
                  <m:oMath xmlns:m="http://schemas.openxmlformats.org/officeDocument/2006/math">
                    <m:r>
                      <a:rPr lang="sk-SK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v bode </a:t>
                </a:r>
                <a:r>
                  <a:rPr lang="sk-SK" b="1" dirty="0" smtClean="0"/>
                  <a:t>-3</a:t>
                </a:r>
                <a:r>
                  <a:rPr lang="sk-SK" dirty="0" smtClean="0"/>
                  <a:t>.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;−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40" name="BlokTextu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733256"/>
                <a:ext cx="8367057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583" t="-2548" b="-89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Rovná spojnica 69"/>
          <p:cNvCxnSpPr/>
          <p:nvPr/>
        </p:nvCxnSpPr>
        <p:spPr>
          <a:xfrm rot="16200000">
            <a:off x="5822056" y="3483016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ovná spojnica 71"/>
          <p:cNvCxnSpPr/>
          <p:nvPr/>
        </p:nvCxnSpPr>
        <p:spPr>
          <a:xfrm rot="16200000">
            <a:off x="5814128" y="38570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0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39" grpId="0"/>
      <p:bldP spid="136" grpId="0"/>
      <p:bldP spid="138" grpId="0"/>
      <p:bldP spid="40" grpId="0"/>
      <p:bldP spid="139" grpId="0"/>
      <p:bldP spid="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Nadpis 3"/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/>
                        </a:rPr>
                        <m:t>𝑦</m:t>
                      </m:r>
                      <m:r>
                        <a:rPr lang="sk-SK" b="0" i="1" smtClean="0">
                          <a:latin typeface="Cambria Math"/>
                        </a:rPr>
                        <m:t>=−4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sk-SK" b="0" i="0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4" name="Nadpis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274638"/>
                <a:ext cx="7924800" cy="562074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Skupina 108"/>
          <p:cNvGrpSpPr/>
          <p:nvPr/>
        </p:nvGrpSpPr>
        <p:grpSpPr>
          <a:xfrm rot="16200000">
            <a:off x="5624044" y="2897976"/>
            <a:ext cx="360040" cy="197992"/>
            <a:chOff x="5364088" y="4275104"/>
            <a:chExt cx="360040" cy="197992"/>
          </a:xfrm>
        </p:grpSpPr>
        <p:cxnSp>
          <p:nvCxnSpPr>
            <p:cNvPr id="110" name="Rovná spojnica 109"/>
            <p:cNvCxnSpPr/>
            <p:nvPr/>
          </p:nvCxnSpPr>
          <p:spPr>
            <a:xfrm>
              <a:off x="5364088" y="4365104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ovná spojnica 110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ovná spojnica 111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Skupina 121"/>
          <p:cNvGrpSpPr/>
          <p:nvPr/>
        </p:nvGrpSpPr>
        <p:grpSpPr>
          <a:xfrm rot="16200000">
            <a:off x="5615048" y="1817855"/>
            <a:ext cx="360040" cy="197992"/>
            <a:chOff x="5364088" y="4275104"/>
            <a:chExt cx="360040" cy="197992"/>
          </a:xfrm>
        </p:grpSpPr>
        <p:cxnSp>
          <p:nvCxnSpPr>
            <p:cNvPr id="124" name="Rovná spojnica 123"/>
            <p:cNvCxnSpPr/>
            <p:nvPr/>
          </p:nvCxnSpPr>
          <p:spPr>
            <a:xfrm>
              <a:off x="5364088" y="4275104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ovná spojnica 124"/>
            <p:cNvCxnSpPr/>
            <p:nvPr/>
          </p:nvCxnSpPr>
          <p:spPr>
            <a:xfrm>
              <a:off x="5724128" y="4293096"/>
              <a:ext cx="0" cy="18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Skupina 19"/>
          <p:cNvGrpSpPr/>
          <p:nvPr/>
        </p:nvGrpSpPr>
        <p:grpSpPr>
          <a:xfrm>
            <a:off x="4572000" y="188640"/>
            <a:ext cx="4320000" cy="4320000"/>
            <a:chOff x="4572000" y="188640"/>
            <a:chExt cx="4320000" cy="4320000"/>
          </a:xfrm>
        </p:grpSpPr>
        <p:grpSp>
          <p:nvGrpSpPr>
            <p:cNvPr id="18" name="Skupina 17"/>
            <p:cNvGrpSpPr/>
            <p:nvPr/>
          </p:nvGrpSpPr>
          <p:grpSpPr>
            <a:xfrm>
              <a:off x="4572000" y="188640"/>
              <a:ext cx="4320000" cy="4320000"/>
              <a:chOff x="4572000" y="188640"/>
              <a:chExt cx="4320000" cy="4320000"/>
            </a:xfrm>
          </p:grpSpPr>
          <p:grpSp>
            <p:nvGrpSpPr>
              <p:cNvPr id="16" name="Skupina 15"/>
              <p:cNvGrpSpPr/>
              <p:nvPr/>
            </p:nvGrpSpPr>
            <p:grpSpPr>
              <a:xfrm>
                <a:off x="4572000" y="3086992"/>
                <a:ext cx="4320000" cy="197992"/>
                <a:chOff x="4572000" y="3086992"/>
                <a:chExt cx="4320000" cy="197992"/>
              </a:xfrm>
            </p:grpSpPr>
            <p:cxnSp>
              <p:nvCxnSpPr>
                <p:cNvPr id="3" name="Rovná spojovacia šípka 2"/>
                <p:cNvCxnSpPr/>
                <p:nvPr/>
              </p:nvCxnSpPr>
              <p:spPr>
                <a:xfrm>
                  <a:off x="4572000" y="3176992"/>
                  <a:ext cx="432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Skupina 14"/>
                <p:cNvGrpSpPr/>
                <p:nvPr/>
              </p:nvGrpSpPr>
              <p:grpSpPr>
                <a:xfrm>
                  <a:off x="543169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6" name="Rovná spojnica 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Rovná spojnica 12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Rovná spojnica 7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Skupina 84"/>
                <p:cNvGrpSpPr/>
                <p:nvPr/>
              </p:nvGrpSpPr>
              <p:grpSpPr>
                <a:xfrm>
                  <a:off x="579613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86" name="Rovná spojnica 8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Rovná spojnica 87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Rovná spojnica 88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Skupina 89"/>
                <p:cNvGrpSpPr/>
                <p:nvPr/>
              </p:nvGrpSpPr>
              <p:grpSpPr>
                <a:xfrm>
                  <a:off x="5071655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91" name="Rovná spojnica 90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Rovná spojnica 91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Rovná spojnica 92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Skupina 93"/>
                <p:cNvGrpSpPr/>
                <p:nvPr/>
              </p:nvGrpSpPr>
              <p:grpSpPr>
                <a:xfrm>
                  <a:off x="615617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0" name="Rovná spojnica 99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Rovná spojnica 100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Rovná spojnica 101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" name="Skupina 102"/>
                <p:cNvGrpSpPr/>
                <p:nvPr/>
              </p:nvGrpSpPr>
              <p:grpSpPr>
                <a:xfrm>
                  <a:off x="6516216" y="3086992"/>
                  <a:ext cx="360040" cy="197992"/>
                  <a:chOff x="5364088" y="4275104"/>
                  <a:chExt cx="360040" cy="197992"/>
                </a:xfrm>
              </p:grpSpPr>
              <p:cxnSp>
                <p:nvCxnSpPr>
                  <p:cNvPr id="106" name="Rovná spojnica 105"/>
                  <p:cNvCxnSpPr/>
                  <p:nvPr/>
                </p:nvCxnSpPr>
                <p:spPr>
                  <a:xfrm>
                    <a:off x="5364088" y="4365104"/>
                    <a:ext cx="36004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Rovná spojnica 106"/>
                  <p:cNvCxnSpPr/>
                  <p:nvPr/>
                </p:nvCxnSpPr>
                <p:spPr>
                  <a:xfrm>
                    <a:off x="5364088" y="4275104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Rovná spojnica 107"/>
                  <p:cNvCxnSpPr/>
                  <p:nvPr/>
                </p:nvCxnSpPr>
                <p:spPr>
                  <a:xfrm>
                    <a:off x="5724128" y="4293096"/>
                    <a:ext cx="0" cy="1800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3" name="Rovná spojovacia šípka 112"/>
              <p:cNvCxnSpPr/>
              <p:nvPr/>
            </p:nvCxnSpPr>
            <p:spPr>
              <a:xfrm rot="5400000">
                <a:off x="3636136" y="2348640"/>
                <a:ext cx="4320000" cy="0"/>
              </a:xfrm>
              <a:prstGeom prst="straightConnector1">
                <a:avLst/>
              </a:prstGeom>
              <a:ln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Skupina 113"/>
              <p:cNvGrpSpPr/>
              <p:nvPr/>
            </p:nvGrpSpPr>
            <p:grpSpPr>
              <a:xfrm rot="16200000">
                <a:off x="5633040" y="2537936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6" name="Rovná spojnica 115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Rovná spojnica 116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Skupina 117"/>
              <p:cNvGrpSpPr/>
              <p:nvPr/>
            </p:nvGrpSpPr>
            <p:grpSpPr>
              <a:xfrm rot="16200000">
                <a:off x="5624044" y="217789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19" name="Rovná spojnica 118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Rovná spojnica 119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Rovná spojnica 120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Skupina 125"/>
              <p:cNvGrpSpPr/>
              <p:nvPr/>
            </p:nvGrpSpPr>
            <p:grpSpPr>
              <a:xfrm rot="16200000">
                <a:off x="5627129" y="1457815"/>
                <a:ext cx="360040" cy="197992"/>
                <a:chOff x="5364088" y="4275104"/>
                <a:chExt cx="360040" cy="197992"/>
              </a:xfrm>
            </p:grpSpPr>
            <p:cxnSp>
              <p:nvCxnSpPr>
                <p:cNvPr id="127" name="Rovná spojnica 126"/>
                <p:cNvCxnSpPr/>
                <p:nvPr/>
              </p:nvCxnSpPr>
              <p:spPr>
                <a:xfrm>
                  <a:off x="5364088" y="4365104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Rovná spojnica 127"/>
                <p:cNvCxnSpPr/>
                <p:nvPr/>
              </p:nvCxnSpPr>
              <p:spPr>
                <a:xfrm>
                  <a:off x="5364088" y="4275104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Rovná spojnica 128"/>
                <p:cNvCxnSpPr/>
                <p:nvPr/>
              </p:nvCxnSpPr>
              <p:spPr>
                <a:xfrm>
                  <a:off x="5724128" y="4293096"/>
                  <a:ext cx="0" cy="1800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BlokTextu 18"/>
                <p:cNvSpPr txBox="1"/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9" name="BlokTextu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072" y="188640"/>
                  <a:ext cx="9356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BlokTextu 129"/>
                <p:cNvSpPr txBox="1"/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k-SK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sk-SK" dirty="0"/>
                </a:p>
              </p:txBody>
            </p:sp>
          </mc:Choice>
          <mc:Fallback xmlns="">
            <p:sp>
              <p:nvSpPr>
                <p:cNvPr id="130" name="BlokTextu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76" y="3068960"/>
                  <a:ext cx="9356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sk-S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72521"/>
                  </p:ext>
                </p:extLst>
              </p:nvPr>
            </p:nvGraphicFramePr>
            <p:xfrm>
              <a:off x="539552" y="1164352"/>
              <a:ext cx="354254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01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0811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sk-SK" b="0" i="1" smtClean="0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=−4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sk-SK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latin typeface="Cambria Math"/>
                                      </a:rPr>
                                      <m:t>−1,3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sk-S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sk-SK" b="0" i="1" smtClean="0">
                                        <a:latin typeface="Cambria Math"/>
                                      </a:rPr>
                                      <m:t>0,−1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sk-S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uľka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872521"/>
                  </p:ext>
                </p:extLst>
              </p:nvPr>
            </p:nvGraphicFramePr>
            <p:xfrm>
              <a:off x="539552" y="1164352"/>
              <a:ext cx="354254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4317"/>
                    <a:gridCol w="1080120"/>
                    <a:gridCol w="10081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sk-SK" baseline="0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0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18" t="-106557" r="-14309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3</a:t>
                          </a:r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sk-SK" dirty="0" smtClean="0"/>
                            <a:t>-1</a:t>
                          </a:r>
                          <a:endParaRPr lang="sk-SK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sk-S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593" t="-206557" r="-93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sk-SK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52727" t="-20655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2" name="Skupina 31"/>
          <p:cNvGrpSpPr/>
          <p:nvPr/>
        </p:nvGrpSpPr>
        <p:grpSpPr>
          <a:xfrm flipV="1">
            <a:off x="5346096" y="1998738"/>
            <a:ext cx="457968" cy="1214278"/>
            <a:chOff x="5346096" y="3951128"/>
            <a:chExt cx="457968" cy="810000"/>
          </a:xfrm>
        </p:grpSpPr>
        <p:sp>
          <p:nvSpPr>
            <p:cNvPr id="26" name="Ovál 25"/>
            <p:cNvSpPr/>
            <p:nvPr/>
          </p:nvSpPr>
          <p:spPr>
            <a:xfrm>
              <a:off x="5346096" y="4641057"/>
              <a:ext cx="180000" cy="1200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1" name="Rovná spojnica 30"/>
            <p:cNvCxnSpPr/>
            <p:nvPr/>
          </p:nvCxnSpPr>
          <p:spPr>
            <a:xfrm flipH="1" flipV="1">
              <a:off x="5431695" y="3951128"/>
              <a:ext cx="0" cy="720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Rovná spojnica 130"/>
            <p:cNvCxnSpPr/>
            <p:nvPr/>
          </p:nvCxnSpPr>
          <p:spPr>
            <a:xfrm rot="16200000" flipV="1">
              <a:off x="5669044" y="4560647"/>
              <a:ext cx="0" cy="27004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ál 132"/>
          <p:cNvSpPr/>
          <p:nvPr/>
        </p:nvSpPr>
        <p:spPr>
          <a:xfrm>
            <a:off x="5723060" y="3510300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36" name="Rovná spojnica 35"/>
          <p:cNvCxnSpPr/>
          <p:nvPr/>
        </p:nvCxnSpPr>
        <p:spPr>
          <a:xfrm>
            <a:off x="5154688" y="908720"/>
            <a:ext cx="929480" cy="37811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BlokTextu 38"/>
          <p:cNvSpPr txBox="1"/>
          <p:nvPr/>
        </p:nvSpPr>
        <p:spPr>
          <a:xfrm>
            <a:off x="5154688" y="3140968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136" name="BlokTextu 135"/>
          <p:cNvSpPr txBox="1"/>
          <p:nvPr/>
        </p:nvSpPr>
        <p:spPr>
          <a:xfrm>
            <a:off x="5555328" y="3563724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-1       </a:t>
            </a:r>
            <a:endParaRPr lang="sk-SK" dirty="0"/>
          </a:p>
        </p:txBody>
      </p:sp>
      <p:sp>
        <p:nvSpPr>
          <p:cNvPr id="138" name="BlokTextu 137"/>
          <p:cNvSpPr txBox="1"/>
          <p:nvPr/>
        </p:nvSpPr>
        <p:spPr>
          <a:xfrm>
            <a:off x="5583424" y="1764326"/>
            <a:ext cx="35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3</a:t>
            </a:r>
            <a:r>
              <a:rPr lang="sk-SK" dirty="0" smtClean="0"/>
              <a:t>       </a:t>
            </a:r>
            <a:endParaRPr lang="sk-SK" dirty="0"/>
          </a:p>
        </p:txBody>
      </p:sp>
      <p:sp>
        <p:nvSpPr>
          <p:cNvPr id="40" name="BlokTextu 39"/>
          <p:cNvSpPr txBox="1"/>
          <p:nvPr/>
        </p:nvSpPr>
        <p:spPr>
          <a:xfrm>
            <a:off x="6732000" y="181407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Funkcia je klesajúca.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BlokTextu 138"/>
              <p:cNvSpPr txBox="1"/>
              <p:nvPr/>
            </p:nvSpPr>
            <p:spPr>
              <a:xfrm>
                <a:off x="350077" y="3384035"/>
                <a:ext cx="4046817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S osou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sa pretína v bode :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sk-SK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sk-SK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39" name="BlokTextu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7" y="3384035"/>
                <a:ext cx="4046817" cy="562975"/>
              </a:xfrm>
              <a:prstGeom prst="rect">
                <a:avLst/>
              </a:prstGeom>
              <a:blipFill rotWithShape="1">
                <a:blip r:embed="rId6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BlokTextu 139"/>
              <p:cNvSpPr txBox="1"/>
              <p:nvPr/>
            </p:nvSpPr>
            <p:spPr>
              <a:xfrm>
                <a:off x="329254" y="4108530"/>
                <a:ext cx="38618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S osou y sa pretína v bode: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;−</m:t>
                        </m:r>
                        <m:r>
                          <a:rPr lang="sk-SK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sk-SK" sz="2000" b="1" dirty="0"/>
              </a:p>
            </p:txBody>
          </p:sp>
        </mc:Choice>
        <mc:Fallback xmlns="">
          <p:sp>
            <p:nvSpPr>
              <p:cNvPr id="140" name="BlokTextu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54" y="4108530"/>
                <a:ext cx="3861883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262" b="-2272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Rovná spojnica 69"/>
          <p:cNvCxnSpPr/>
          <p:nvPr/>
        </p:nvCxnSpPr>
        <p:spPr>
          <a:xfrm rot="16200000">
            <a:off x="5822056" y="3483016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ovná spojnica 71"/>
          <p:cNvCxnSpPr/>
          <p:nvPr/>
        </p:nvCxnSpPr>
        <p:spPr>
          <a:xfrm rot="16200000">
            <a:off x="5814128" y="385701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Nadpis 3"/>
              <p:cNvSpPr txBox="1">
                <a:spLocks/>
              </p:cNvSpPr>
              <p:nvPr/>
            </p:nvSpPr>
            <p:spPr>
              <a:xfrm>
                <a:off x="2586432" y="4804147"/>
                <a:ext cx="3013198" cy="562074"/>
              </a:xfrm>
              <a:prstGeom prst="rect">
                <a:avLst/>
              </a:prstGeom>
            </p:spPr>
            <p:txBody>
              <a:bodyPr vert="horz" lIns="91440" tIns="45720" rIns="91440" bIns="45720" rtlCol="0" anchor="b" anchorCtr="0">
                <a:no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3000" kern="1200" cap="all" spc="5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/>
                        </a:rPr>
                        <m:t>𝑦</m:t>
                      </m:r>
                      <m:r>
                        <a:rPr lang="sk-SK" i="1" smtClean="0">
                          <a:latin typeface="Cambria Math"/>
                        </a:rPr>
                        <m:t>=−4</m:t>
                      </m:r>
                      <m:r>
                        <a:rPr lang="sk-SK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sk-SK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sk-SK" smtClean="0">
                          <a:latin typeface="Cambria Math"/>
                          <a:ea typeface="Cambria Math"/>
                        </a:rPr>
                        <m:t>1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7" name="Nadpis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432" y="4804147"/>
                <a:ext cx="3013198" cy="56207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Rovná spojovacia šípka 9"/>
          <p:cNvCxnSpPr/>
          <p:nvPr/>
        </p:nvCxnSpPr>
        <p:spPr>
          <a:xfrm flipV="1">
            <a:off x="2123728" y="5366221"/>
            <a:ext cx="1584176" cy="58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BlokTextu 70"/>
              <p:cNvSpPr txBox="1"/>
              <p:nvPr/>
            </p:nvSpPr>
            <p:spPr>
              <a:xfrm>
                <a:off x="442543" y="5949280"/>
                <a:ext cx="412945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Ak je premenná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sk-SK" dirty="0" smtClean="0"/>
                  <a:t> násobená záporným číslom, funkcia </a:t>
                </a:r>
                <a:r>
                  <a:rPr lang="sk-SK" b="1" u="sng" dirty="0" smtClean="0"/>
                  <a:t>klesá</a:t>
                </a:r>
                <a:r>
                  <a:rPr lang="sk-SK" dirty="0" smtClean="0"/>
                  <a:t>.</a:t>
                </a:r>
                <a:endParaRPr lang="sk-SK" sz="2000" b="1" dirty="0"/>
              </a:p>
            </p:txBody>
          </p:sp>
        </mc:Choice>
        <mc:Fallback xmlns="">
          <p:sp>
            <p:nvSpPr>
              <p:cNvPr id="71" name="BlokTextu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3" y="5949280"/>
                <a:ext cx="4129457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1329" t="-3774" r="-1329" b="-1509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Rovná spojovacia šípka 72"/>
          <p:cNvCxnSpPr/>
          <p:nvPr/>
        </p:nvCxnSpPr>
        <p:spPr>
          <a:xfrm flipH="1" flipV="1">
            <a:off x="4572000" y="5366220"/>
            <a:ext cx="2304257" cy="583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BlokTextu 73"/>
              <p:cNvSpPr txBox="1"/>
              <p:nvPr/>
            </p:nvSpPr>
            <p:spPr>
              <a:xfrm>
                <a:off x="4724400" y="5949280"/>
                <a:ext cx="4129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Funkcia prechádza na osi </a:t>
                </a:r>
                <a14:m>
                  <m:oMath xmlns:m="http://schemas.openxmlformats.org/officeDocument/2006/math">
                    <m:r>
                      <a:rPr lang="sk-S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sk-SK" dirty="0" smtClean="0"/>
                  <a:t> cez toto číslo.</a:t>
                </a:r>
                <a:endParaRPr lang="sk-SK" sz="2000" b="1" dirty="0"/>
              </a:p>
            </p:txBody>
          </p:sp>
        </mc:Choice>
        <mc:Fallback xmlns="">
          <p:sp>
            <p:nvSpPr>
              <p:cNvPr id="74" name="BlokTextu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949280"/>
                <a:ext cx="412945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82" t="-6557" b="-2623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61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Click="0" advTm="135000">
        <p14:reveal/>
      </p:transition>
    </mc:Choice>
    <mc:Fallback xmlns="">
      <p:transition spd="slow" advClick="0" advTm="13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8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6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4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4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8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39" grpId="0"/>
      <p:bldP spid="136" grpId="0"/>
      <p:bldP spid="138" grpId="0"/>
      <p:bldP spid="40" grpId="0"/>
      <p:bldP spid="139" grpId="0"/>
      <p:bldP spid="140" grpId="0"/>
      <p:bldP spid="67" grpId="0"/>
      <p:bldP spid="71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obsah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3219450"/>
            <a:ext cx="2381250" cy="876300"/>
          </a:xfrm>
        </p:spPr>
      </p:pic>
    </p:spTree>
    <p:extLst>
      <p:ext uri="{BB962C8B-B14F-4D97-AF65-F5344CB8AC3E}">
        <p14:creationId xmlns:p14="http://schemas.microsoft.com/office/powerpoint/2010/main" val="321607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Click="0" advTm="15000">
        <p14:reveal/>
      </p:transition>
    </mc:Choice>
    <mc:Fallback xmlns="">
      <p:transition spd="slow" advClick="0" advTm="1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">
  <a:themeElements>
    <a:clrScheme name="Horizont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886</TotalTime>
  <Words>206</Words>
  <Application>Microsoft Office PowerPoint</Application>
  <PresentationFormat>Prezentácia na obrazovke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Arial Narrow</vt:lpstr>
      <vt:lpstr>Calibri</vt:lpstr>
      <vt:lpstr>Cambria Math</vt:lpstr>
      <vt:lpstr>Horizont</vt:lpstr>
      <vt:lpstr>Lineárne funkcie 03</vt:lpstr>
      <vt:lpstr>y=-x-3</vt:lpstr>
      <vt:lpstr>y=-4x-1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Veta sss</dc:title>
  <dc:creator>User</dc:creator>
  <cp:lastModifiedBy>Dušan Andraško</cp:lastModifiedBy>
  <cp:revision>73</cp:revision>
  <dcterms:created xsi:type="dcterms:W3CDTF">2020-04-23T18:15:35Z</dcterms:created>
  <dcterms:modified xsi:type="dcterms:W3CDTF">2021-04-26T04:00:37Z</dcterms:modified>
</cp:coreProperties>
</file>