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0" r:id="rId3"/>
    <p:sldId id="273" r:id="rId4"/>
    <p:sldId id="275" r:id="rId5"/>
    <p:sldId id="276" r:id="rId6"/>
    <p:sldId id="279" r:id="rId7"/>
    <p:sldId id="278" r:id="rId8"/>
    <p:sldId id="277" r:id="rId9"/>
    <p:sldId id="264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6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9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8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3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3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3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03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1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2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9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6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ie-portal.sk/Dokument/solarna-energia-vyhody-a-nevyhody-ziskavania-elektriny-zo-slnka-104225.aspx" TargetMode="External"/><Relationship Id="rId2" Type="http://schemas.openxmlformats.org/officeDocument/2006/relationships/hyperlink" Target="http://www.spslevice.sk/ucebnice/soc-uceb-siz2007/Elektronicka%20ucebnica%20SIZ/Mato/Solarne%20elektrar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Sol%C3%A1rna_elektr%C3%A1re%C5%8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sk.wikipedia.org/wiki/Energia" TargetMode="External"/><Relationship Id="rId7" Type="http://schemas.openxmlformats.org/officeDocument/2006/relationships/hyperlink" Target="https://sk.wikipedia.org/wiki/Elektromagnetick%C3%A9_%C5%BEiarenie" TargetMode="External"/><Relationship Id="rId2" Type="http://schemas.openxmlformats.org/officeDocument/2006/relationships/hyperlink" Target="https://sk.wikipedia.org/wiki/Elektrick%C3%A1_energ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%C5%BDiarenie" TargetMode="External"/><Relationship Id="rId5" Type="http://schemas.openxmlformats.org/officeDocument/2006/relationships/hyperlink" Target="https://sk.wikipedia.org/wiki/Zem" TargetMode="External"/><Relationship Id="rId4" Type="http://schemas.openxmlformats.org/officeDocument/2006/relationships/hyperlink" Target="https://sk.wikipedia.org/wiki/Slnk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k.wikipedia.org/w/index.php?title=Fotovoltick%C3%A1_elektr%C3%A1re%C5%88&amp;action=edit&amp;redlink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Fotovoltick%C3%BD_%C4%8Dl%C3%A1nok" TargetMode="External"/><Relationship Id="rId2" Type="http://schemas.openxmlformats.org/officeDocument/2006/relationships/hyperlink" Target="https://sk.wikipedia.org/wiki/Sol%C3%A1rny_pan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sk.wikipedia.org/wiki/Tepeln%C3%A1_elektr%C3%A1re%C5%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/index.php?title=Solar_Energy_Generating_Systems&amp;action=edit&amp;redlink=1" TargetMode="External"/><Relationship Id="rId3" Type="http://schemas.openxmlformats.org/officeDocument/2006/relationships/hyperlink" Target="https://sk.wikipedia.org/w/index.php?title=Ghassate&amp;action=edit&amp;redlink=1" TargetMode="External"/><Relationship Id="rId7" Type="http://schemas.openxmlformats.org/officeDocument/2006/relationships/hyperlink" Target="https://sk.wikipedia.org/wiki/Spojen%C3%A9_%C5%A1t%C3%A1ty" TargetMode="External"/><Relationship Id="rId2" Type="http://schemas.openxmlformats.org/officeDocument/2006/relationships/hyperlink" Target="https://sk.wikipedia.org/w/index.php?title=Ouarzazate_Solar_Power_Station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San_Bernardino_(Kalifornia)" TargetMode="External"/><Relationship Id="rId5" Type="http://schemas.openxmlformats.org/officeDocument/2006/relationships/hyperlink" Target="https://sk.wikipedia.org/w/index.php?title=Ivanpah_Solar_Power_Facility&amp;action=edit&amp;redlink=1" TargetMode="External"/><Relationship Id="rId4" Type="http://schemas.openxmlformats.org/officeDocument/2006/relationships/hyperlink" Target="https://sk.wikipedia.org/wiki/Maroko" TargetMode="External"/><Relationship Id="rId9" Type="http://schemas.openxmlformats.org/officeDocument/2006/relationships/hyperlink" Target="https://sk.wikipedia.org/wiki/Mohavsk%C3%A1_p%C3%BA%C5%A1%C5%A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SOLÁRNE TEPELNÉ </a:t>
            </a:r>
            <a:r>
              <a:rPr lang="sk-SK" dirty="0" smtClean="0"/>
              <a:t>ELEKTRÁRNE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k-SK" dirty="0" smtClean="0"/>
              <a:t>Katarína </a:t>
            </a:r>
            <a:r>
              <a:rPr lang="sk-SK" dirty="0" err="1" smtClean="0"/>
              <a:t>Luščáková</a:t>
            </a:r>
            <a:r>
              <a:rPr lang="sk-SK" dirty="0" smtClean="0"/>
              <a:t> </a:t>
            </a:r>
          </a:p>
          <a:p>
            <a:pPr algn="r"/>
            <a:r>
              <a:rPr lang="sk-SK" dirty="0" smtClean="0"/>
              <a:t>Gymnázium SNP,1 Gelnica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93" y="1257126"/>
            <a:ext cx="3348659" cy="26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01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Nevýhody solárnych elektrárni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b="1" u="sng" dirty="0" smtClean="0"/>
          </a:p>
          <a:p>
            <a:r>
              <a:rPr lang="sk-SK" dirty="0" smtClean="0"/>
              <a:t>Solárna energia má aj svoje záporné stránky a nedostatky, ktoré bránia v jej širšom využívaní.</a:t>
            </a:r>
          </a:p>
          <a:p>
            <a:r>
              <a:rPr lang="sk-SK" b="1" dirty="0" smtClean="0"/>
              <a:t>Vysoké </a:t>
            </a:r>
            <a:r>
              <a:rPr lang="sk-SK" b="1" dirty="0"/>
              <a:t>počiatočné náklady</a:t>
            </a:r>
          </a:p>
          <a:p>
            <a:r>
              <a:rPr lang="sk-SK" b="1" dirty="0"/>
              <a:t>Solárna energia je nestabilným zdrojom </a:t>
            </a:r>
            <a:r>
              <a:rPr lang="sk-SK" b="1" dirty="0" smtClean="0"/>
              <a:t>energie / v noci sa energia nevyrába/</a:t>
            </a:r>
          </a:p>
          <a:p>
            <a:r>
              <a:rPr lang="sk-SK" dirty="0" smtClean="0"/>
              <a:t>Solárne panely...... zaberajú veľký priestor</a:t>
            </a:r>
            <a:endParaRPr lang="sk-SK" dirty="0"/>
          </a:p>
          <a:p>
            <a:endParaRPr lang="sk-SK" dirty="0" smtClean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59" y="4425397"/>
            <a:ext cx="3912043" cy="22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6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www.spslevice.sk/ucebnice/soc-uceb-siz2007/Elektronicka%20ucebnica%20SIZ/Mato/Solarne%20elektrarne.html</a:t>
            </a:r>
            <a:endParaRPr lang="sk-SK" dirty="0" smtClean="0"/>
          </a:p>
          <a:p>
            <a:pPr marL="0" indent="0">
              <a:buNone/>
            </a:pPr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www.energie-portal.sk/Dokument/solarna-energia-vyhody-a-nevyhody-ziskavania-elektriny-zo-slnka-104225.aspx</a:t>
            </a:r>
            <a:endParaRPr lang="sk-SK" dirty="0" smtClean="0"/>
          </a:p>
          <a:p>
            <a:pPr marL="0" indent="0">
              <a:buNone/>
            </a:pPr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sk.wikipedia.org/wiki/Sol%C3%A1rna_elektr%C3%A1re%C5%88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875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Myslím </a:t>
            </a:r>
            <a:r>
              <a:rPr lang="sk-SK" dirty="0" smtClean="0"/>
              <a:t>si, že </a:t>
            </a:r>
            <a:r>
              <a:rPr lang="sk-SK" dirty="0" smtClean="0"/>
              <a:t>sa daný typ </a:t>
            </a:r>
            <a:r>
              <a:rPr lang="sk-SK" dirty="0" smtClean="0"/>
              <a:t>elektrární</a:t>
            </a:r>
            <a:r>
              <a:rPr lang="sk-SK" dirty="0" smtClean="0"/>
              <a:t> </a:t>
            </a:r>
            <a:r>
              <a:rPr lang="sk-SK" dirty="0" smtClean="0"/>
              <a:t>bude </a:t>
            </a:r>
            <a:r>
              <a:rPr lang="sk-SK" dirty="0" smtClean="0"/>
              <a:t>používať aj v </a:t>
            </a:r>
            <a:r>
              <a:rPr lang="sk-SK" dirty="0" smtClean="0"/>
              <a:t>budúcnosti.</a:t>
            </a:r>
          </a:p>
          <a:p>
            <a:r>
              <a:rPr lang="sk-SK" dirty="0" smtClean="0"/>
              <a:t> Problematika bola pre mňa náročná, avšak po hlbšom preštudovaní</a:t>
            </a:r>
          </a:p>
          <a:p>
            <a:pPr marL="0" indent="0">
              <a:buNone/>
            </a:pPr>
            <a:r>
              <a:rPr lang="sk-SK" dirty="0" smtClean="0"/>
              <a:t>      verím, že som pochopila rozdiely vo využití a princípe a svojou prácou ju  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</a:t>
            </a:r>
            <a:r>
              <a:rPr lang="sk-SK" dirty="0" smtClean="0"/>
              <a:t>môžem objasniť aj druhým.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723" y="4025863"/>
            <a:ext cx="1714979" cy="17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u="sng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ĎAKUJEM VELMI PEKNE ZA POZORNOST!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75" y="3684973"/>
            <a:ext cx="4076906" cy="34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B31166"/>
              </a:buClr>
            </a:pPr>
            <a:r>
              <a:rPr lang="sk-SK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Solárna elektráreň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alebo </a:t>
            </a:r>
            <a:r>
              <a:rPr lang="sk-SK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slnečná elektráreň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je technické zariadenie, ktoré premieňa slnečné žiarenie na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  <a:hlinkClick r:id="rId2" tooltip="Elektrická energia"/>
              </a:rPr>
              <a:t>elektrickú energiu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lvl="0">
              <a:buClr>
                <a:srgbClr val="B31166"/>
              </a:buClr>
            </a:pPr>
            <a:r>
              <a:rPr lang="sk-SK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Slnečná energia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alebo </a:t>
            </a:r>
            <a:r>
              <a:rPr lang="sk-SK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solárna energia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je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  <a:hlinkClick r:id="rId3" tooltip="Energia"/>
              </a:rPr>
              <a:t>energia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získaná zo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  <a:hlinkClick r:id="rId4" tooltip="Slnko"/>
              </a:rPr>
              <a:t>Slnka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. Na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  <a:hlinkClick r:id="rId5" tooltip="Zem"/>
              </a:rPr>
              <a:t>Zem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dopadá vo forme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  <a:hlinkClick r:id="rId6" tooltip="Žiarenie"/>
              </a:rPr>
              <a:t>žiarenia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. Skladá sa z tepelnej a svetelnej energie. Prichádza vo forme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  <a:hlinkClick r:id="rId7" tooltip="Elektromagnetické žiarenie"/>
              </a:rPr>
              <a:t>elektromagnetických vĺn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58" y="3960593"/>
            <a:ext cx="3897425" cy="25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Rozdelenie solárnych elektrární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Clr>
                <a:srgbClr val="B31166"/>
              </a:buClr>
            </a:pP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Podľa toho či sa elektrická energia získava priamo alebo nepriamo</a:t>
            </a:r>
          </a:p>
          <a:p>
            <a:pPr marL="0" lvl="0" indent="0">
              <a:buClr>
                <a:srgbClr val="B31166"/>
              </a:buClr>
              <a:buNone/>
            </a:pPr>
            <a:endParaRPr lang="sk-SK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B31166"/>
              </a:buClr>
            </a:pP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Slnečnú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energiu je možné vďaka dostupným technológiám využívať </a:t>
            </a:r>
          </a:p>
          <a:p>
            <a:pPr marL="0" indent="0">
              <a:buClr>
                <a:srgbClr val="B31166"/>
              </a:buClr>
              <a:buNone/>
            </a:pP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priamo na výrobu 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elektrickej energie (</a:t>
            </a:r>
            <a:r>
              <a:rPr lang="sk-SK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fotovoltaika</a:t>
            </a: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)-  </a:t>
            </a:r>
            <a:r>
              <a:rPr lang="sk-SK" b="1" u="sng" dirty="0" err="1">
                <a:solidFill>
                  <a:schemeClr val="tx1"/>
                </a:solidFill>
                <a:hlinkClick r:id="rId2" tooltip="Fotovoltická elektráreň (stránka neexistuje)"/>
              </a:rPr>
              <a:t>fotovoltická</a:t>
            </a:r>
            <a:r>
              <a:rPr lang="sk-SK" b="1" u="sng" dirty="0">
                <a:solidFill>
                  <a:schemeClr val="tx1"/>
                </a:solidFill>
                <a:hlinkClick r:id="rId2" tooltip="Fotovoltická elektráreň (stránka neexistuje)"/>
              </a:rPr>
              <a:t> elektráreň</a:t>
            </a:r>
            <a:r>
              <a:rPr lang="sk-SK" b="1" u="sng" dirty="0">
                <a:solidFill>
                  <a:schemeClr val="tx1"/>
                </a:solidFill>
              </a:rPr>
              <a:t>  </a:t>
            </a:r>
          </a:p>
          <a:p>
            <a:pPr marL="0" lvl="0" indent="0">
              <a:buClr>
                <a:srgbClr val="B31166"/>
              </a:buClr>
              <a:buNone/>
            </a:pPr>
            <a:endParaRPr lang="sk-SK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B31166"/>
              </a:buClr>
              <a:buNone/>
            </a:pP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nepriamo – najprv na výrobu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tepla (</a:t>
            </a:r>
            <a:r>
              <a:rPr lang="sk-SK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fototermika</a:t>
            </a: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a potom výrobu elektrickej  </a:t>
            </a:r>
          </a:p>
          <a:p>
            <a:pPr marL="0" indent="0">
              <a:buClr>
                <a:srgbClr val="B31166"/>
              </a:buClr>
              <a:buNone/>
            </a:pP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energie </a:t>
            </a:r>
            <a:r>
              <a:rPr lang="sk-SK" b="1" u="sng" dirty="0" smtClean="0"/>
              <a:t>solárno-termálna </a:t>
            </a:r>
            <a:r>
              <a:rPr lang="sk-SK" b="1" u="sng" dirty="0"/>
              <a:t>elektráreň</a:t>
            </a:r>
          </a:p>
          <a:p>
            <a:pPr marL="0" lvl="0" indent="0">
              <a:buClr>
                <a:srgbClr val="B31166"/>
              </a:buClr>
              <a:buNone/>
            </a:pPr>
            <a:endParaRPr lang="sk-SK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B31166"/>
              </a:buClr>
              <a:buNone/>
            </a:pP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sk-SK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sk-SK" b="1" u="sng" dirty="0">
              <a:hlinkClick r:id="rId2" tooltip="Fotovoltická elektráreň (stránka neexistuje)"/>
            </a:endParaRPr>
          </a:p>
        </p:txBody>
      </p:sp>
    </p:spTree>
    <p:extLst>
      <p:ext uri="{BB962C8B-B14F-4D97-AF65-F5344CB8AC3E}">
        <p14:creationId xmlns:p14="http://schemas.microsoft.com/office/powerpoint/2010/main" val="316350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Fotovoltaická</a:t>
            </a:r>
            <a:r>
              <a:rPr lang="sk-SK" dirty="0" smtClean="0"/>
              <a:t> elektráreň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1142" y="2349058"/>
            <a:ext cx="8825659" cy="3416300"/>
          </a:xfrm>
        </p:spPr>
        <p:txBody>
          <a:bodyPr/>
          <a:lstStyle/>
          <a:p>
            <a:pPr lvl="0">
              <a:buClr>
                <a:srgbClr val="B31166"/>
              </a:buClr>
            </a:pP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je zariadenie na priamu premenu slnečného</a:t>
            </a:r>
          </a:p>
          <a:p>
            <a:pPr marL="0" lvl="0" indent="0">
              <a:buClr>
                <a:srgbClr val="B31166"/>
              </a:buClr>
              <a:buNone/>
            </a:pP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žiarenia na elektrickú energiu. Skladá sa zo</a:t>
            </a:r>
            <a:r>
              <a:rPr lang="sk-SK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sk-SK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2" tooltip="Solárny panel"/>
              </a:rPr>
              <a:t>solárnych panelov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, tie </a:t>
            </a:r>
            <a:b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pozostávajú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zo 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  <a:hlinkClick r:id="rId3" tooltip="Fotovoltický článok"/>
              </a:rPr>
              <a:t>solárnych článkov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, ktoré môžu byť kremíkové alebo </a:t>
            </a:r>
            <a:r>
              <a:rPr lang="sk-SK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</a:t>
            </a:r>
            <a:r>
              <a:rPr lang="sk-SK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tenkovrstvé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sk-SK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Fotovoltické</a:t>
            </a:r>
            <a:r>
              <a:rPr lang="sk-SK" dirty="0">
                <a:solidFill>
                  <a:prstClr val="black">
                    <a:lumMod val="75000"/>
                    <a:lumOff val="25000"/>
                  </a:prstClr>
                </a:solidFill>
              </a:rPr>
              <a:t> elektrárne sú najčastejšie zapojené do distribučnej siete a dodávajú do nej elektrinu.  </a:t>
            </a:r>
          </a:p>
          <a:p>
            <a:pPr lvl="0">
              <a:buClr>
                <a:srgbClr val="B31166"/>
              </a:buClr>
            </a:pPr>
            <a:endParaRPr lang="sk-SK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90" y="4163356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680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Solárno-termálna elektráreň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solárno-termálna elektráreň využíva teplo zo slnečných zberačov alebo </a:t>
            </a:r>
            <a:r>
              <a:rPr lang="sk-SK" b="1" dirty="0" err="1"/>
              <a:t>heliostatov</a:t>
            </a:r>
            <a:r>
              <a:rPr lang="sk-SK" b="1" dirty="0"/>
              <a:t>. </a:t>
            </a:r>
            <a:r>
              <a:rPr lang="sk-SK" dirty="0"/>
              <a:t>Ide o sústredenie slnečných lúčov z veľkej plochy do čo najmenšej plochy </a:t>
            </a:r>
            <a:r>
              <a:rPr lang="sk-SK" dirty="0" err="1"/>
              <a:t>absorbéra</a:t>
            </a:r>
            <a:r>
              <a:rPr lang="sk-SK" dirty="0"/>
              <a:t>, v ktorom dôjde k ohrevu teplonosnej kvapaliny. Ďalšia časť elektrárne už funguje rovnako ako </a:t>
            </a:r>
            <a:r>
              <a:rPr lang="sk-SK" dirty="0">
                <a:hlinkClick r:id="rId2" tooltip="Tepelná elektráreň"/>
              </a:rPr>
              <a:t>tepelná elektráreň</a:t>
            </a:r>
            <a:r>
              <a:rPr lang="sk-SK" dirty="0"/>
              <a:t>. Niekedy sa tiež označuje ako koncentračná solárna elektráreň alebo solárna termálna elektráreň.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29" y="4220273"/>
            <a:ext cx="5028374" cy="22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fungovania solárno-tepelných elektrární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Tieto systémy </a:t>
            </a:r>
            <a:r>
              <a:rPr lang="sk-SK" dirty="0" smtClean="0"/>
              <a:t>využívajú </a:t>
            </a:r>
            <a:r>
              <a:rPr lang="sk-SK" b="1" dirty="0" smtClean="0"/>
              <a:t>zrkadlá,</a:t>
            </a:r>
            <a:r>
              <a:rPr lang="sk-SK" dirty="0" smtClean="0"/>
              <a:t> </a:t>
            </a:r>
            <a:r>
              <a:rPr lang="sk-SK" dirty="0"/>
              <a:t>ktoré </a:t>
            </a:r>
            <a:r>
              <a:rPr lang="sk-SK" u="sng" dirty="0"/>
              <a:t>koncentrujú slnečné žiarenie do potrubia</a:t>
            </a:r>
            <a:r>
              <a:rPr lang="sk-SK" dirty="0"/>
              <a:t> umiestneného do ohniska zariadenia. </a:t>
            </a:r>
            <a:br>
              <a:rPr lang="sk-SK" dirty="0"/>
            </a:br>
            <a:endParaRPr lang="sk-SK" dirty="0"/>
          </a:p>
          <a:p>
            <a:r>
              <a:rPr lang="sk-SK" u="sng" dirty="0" smtClean="0"/>
              <a:t>V potrubí prúdi </a:t>
            </a:r>
            <a:r>
              <a:rPr lang="sk-SK" b="1" u="sng" dirty="0" smtClean="0"/>
              <a:t>kvapalina, ktorá sa zohrieva  </a:t>
            </a:r>
            <a:r>
              <a:rPr lang="sk-SK" dirty="0" smtClean="0"/>
              <a:t>na  vysokú teplotu 400˚C – 1400˚C  je prečerpávaná cez tepelné výmenníky, takže na konci </a:t>
            </a:r>
            <a:r>
              <a:rPr lang="sk-SK" u="sng" dirty="0" smtClean="0"/>
              <a:t>uniká </a:t>
            </a:r>
            <a:r>
              <a:rPr lang="sk-SK" b="1" u="sng" dirty="0" smtClean="0"/>
              <a:t>para s vysokou teplotou ktorá poháňa turbínu generátora vyrábajúceho elektrickú energiu</a:t>
            </a:r>
            <a:r>
              <a:rPr lang="sk-SK" u="sng" dirty="0" smtClean="0"/>
              <a:t>.</a:t>
            </a:r>
            <a:endParaRPr lang="sk-SK" u="sng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07" y="4661968"/>
            <a:ext cx="2914360" cy="20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Rozdelenie solárnych tepelných elektrární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b="1" dirty="0"/>
              <a:t>Lineárne parabolické zrkadlá ( solárne parabolické korytá </a:t>
            </a:r>
            <a:r>
              <a:rPr lang="sk-SK" b="1" dirty="0" smtClean="0"/>
              <a:t>)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r>
              <a:rPr lang="sk-SK" b="1" dirty="0"/>
              <a:t>Tanierové parabolické zrkadlá - solárne parabolické </a:t>
            </a:r>
            <a:r>
              <a:rPr lang="sk-SK" b="1" dirty="0" smtClean="0"/>
              <a:t>taniere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/>
              <a:t>Termálne solárne veže 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49" y="1505704"/>
            <a:ext cx="2491008" cy="19968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24" y="3739572"/>
            <a:ext cx="2879366" cy="207314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4" y="4395600"/>
            <a:ext cx="2871502" cy="23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Výskyt solárno-termálnych elektrárni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hlinkClick r:id="rId2" tooltip="Ouarzazate Solar Power Station (stránka neexistuje)"/>
              </a:rPr>
              <a:t>Ouarzazate</a:t>
            </a:r>
            <a:r>
              <a:rPr lang="sk-SK" dirty="0" smtClean="0">
                <a:hlinkClick r:id="rId2" tooltip="Ouarzazate Solar Power Station (stránka neexistuje)"/>
              </a:rPr>
              <a:t> </a:t>
            </a:r>
            <a:r>
              <a:rPr lang="sk-SK" dirty="0" err="1">
                <a:hlinkClick r:id="rId2" tooltip="Ouarzazate Solar Power Station (stránka neexistuje)"/>
              </a:rPr>
              <a:t>Solar</a:t>
            </a:r>
            <a:r>
              <a:rPr lang="sk-SK" dirty="0">
                <a:hlinkClick r:id="rId2" tooltip="Ouarzazate Solar Power Station (stránka neexistuje)"/>
              </a:rPr>
              <a:t> </a:t>
            </a:r>
            <a:r>
              <a:rPr lang="sk-SK" dirty="0" err="1">
                <a:hlinkClick r:id="rId2" tooltip="Ouarzazate Solar Power Station (stránka neexistuje)"/>
              </a:rPr>
              <a:t>Power</a:t>
            </a:r>
            <a:r>
              <a:rPr lang="sk-SK" dirty="0">
                <a:hlinkClick r:id="rId2" tooltip="Ouarzazate Solar Power Station (stránka neexistuje)"/>
              </a:rPr>
              <a:t> </a:t>
            </a:r>
            <a:r>
              <a:rPr lang="sk-SK" dirty="0" err="1">
                <a:hlinkClick r:id="rId2" tooltip="Ouarzazate Solar Power Station (stránka neexistuje)"/>
              </a:rPr>
              <a:t>Station</a:t>
            </a:r>
            <a:r>
              <a:rPr lang="sk-SK" dirty="0"/>
              <a:t> - </a:t>
            </a:r>
            <a:r>
              <a:rPr lang="sk-SK" dirty="0" err="1">
                <a:hlinkClick r:id="rId3" tooltip="Ghassate (stránka neexistuje)"/>
              </a:rPr>
              <a:t>Ghassate</a:t>
            </a:r>
            <a:r>
              <a:rPr lang="sk-SK" dirty="0"/>
              <a:t>, </a:t>
            </a:r>
            <a:r>
              <a:rPr lang="sk-SK" dirty="0">
                <a:hlinkClick r:id="rId4" tooltip="Maroko"/>
              </a:rPr>
              <a:t>Maroko</a:t>
            </a:r>
            <a:r>
              <a:rPr lang="sk-SK" dirty="0"/>
              <a:t>, 510 MW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>
                <a:hlinkClick r:id="rId5" tooltip="Ivanpah Solar Power Facility (stránka neexistuje)"/>
              </a:rPr>
              <a:t>Ivanpah</a:t>
            </a:r>
            <a:r>
              <a:rPr lang="sk-SK" dirty="0">
                <a:hlinkClick r:id="rId5" tooltip="Ivanpah Solar Power Facility (stránka neexistuje)"/>
              </a:rPr>
              <a:t> </a:t>
            </a:r>
            <a:r>
              <a:rPr lang="sk-SK" dirty="0" err="1">
                <a:hlinkClick r:id="rId5" tooltip="Ivanpah Solar Power Facility (stránka neexistuje)"/>
              </a:rPr>
              <a:t>Solar</a:t>
            </a:r>
            <a:r>
              <a:rPr lang="sk-SK" dirty="0">
                <a:hlinkClick r:id="rId5" tooltip="Ivanpah Solar Power Facility (stránka neexistuje)"/>
              </a:rPr>
              <a:t> </a:t>
            </a:r>
            <a:r>
              <a:rPr lang="sk-SK" dirty="0" err="1">
                <a:hlinkClick r:id="rId5" tooltip="Ivanpah Solar Power Facility (stránka neexistuje)"/>
              </a:rPr>
              <a:t>Power</a:t>
            </a:r>
            <a:r>
              <a:rPr lang="sk-SK" dirty="0">
                <a:hlinkClick r:id="rId5" tooltip="Ivanpah Solar Power Facility (stránka neexistuje)"/>
              </a:rPr>
              <a:t> </a:t>
            </a:r>
            <a:r>
              <a:rPr lang="sk-SK" dirty="0" err="1">
                <a:hlinkClick r:id="rId5" tooltip="Ivanpah Solar Power Facility (stránka neexistuje)"/>
              </a:rPr>
              <a:t>Facility</a:t>
            </a:r>
            <a:r>
              <a:rPr lang="sk-SK" dirty="0"/>
              <a:t> - </a:t>
            </a:r>
            <a:r>
              <a:rPr lang="sk-SK" dirty="0">
                <a:hlinkClick r:id="rId6" tooltip="San Bernardino (Kalifornia)"/>
              </a:rPr>
              <a:t>San </a:t>
            </a:r>
            <a:r>
              <a:rPr lang="sk-SK" dirty="0" err="1">
                <a:hlinkClick r:id="rId6" tooltip="San Bernardino (Kalifornia)"/>
              </a:rPr>
              <a:t>Bernardino</a:t>
            </a:r>
            <a:r>
              <a:rPr lang="sk-SK" dirty="0"/>
              <a:t>, </a:t>
            </a:r>
            <a:r>
              <a:rPr lang="sk-SK" dirty="0">
                <a:hlinkClick r:id="rId7" tooltip="Spojené štáty"/>
              </a:rPr>
              <a:t>USA</a:t>
            </a:r>
            <a:r>
              <a:rPr lang="sk-SK" dirty="0"/>
              <a:t>, 392 MW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>
                <a:hlinkClick r:id="rId8" tooltip="Solar Energy Generating Systems (stránka neexistuje)"/>
              </a:rPr>
              <a:t>Solar</a:t>
            </a:r>
            <a:r>
              <a:rPr lang="sk-SK" dirty="0">
                <a:hlinkClick r:id="rId8" tooltip="Solar Energy Generating Systems (stránka neexistuje)"/>
              </a:rPr>
              <a:t> Energy </a:t>
            </a:r>
            <a:r>
              <a:rPr lang="sk-SK" dirty="0" err="1">
                <a:hlinkClick r:id="rId8" tooltip="Solar Energy Generating Systems (stránka neexistuje)"/>
              </a:rPr>
              <a:t>Generating</a:t>
            </a:r>
            <a:r>
              <a:rPr lang="sk-SK" dirty="0">
                <a:hlinkClick r:id="rId8" tooltip="Solar Energy Generating Systems (stránka neexistuje)"/>
              </a:rPr>
              <a:t> Systems</a:t>
            </a:r>
            <a:r>
              <a:rPr lang="sk-SK" dirty="0"/>
              <a:t> - </a:t>
            </a:r>
            <a:r>
              <a:rPr lang="sk-SK" dirty="0">
                <a:hlinkClick r:id="rId9" tooltip="Mohavská púšť"/>
              </a:rPr>
              <a:t>Mohavská púšť</a:t>
            </a:r>
            <a:r>
              <a:rPr lang="sk-SK" dirty="0"/>
              <a:t>, </a:t>
            </a:r>
            <a:r>
              <a:rPr lang="sk-SK" dirty="0">
                <a:hlinkClick r:id="rId7" tooltip="Spojené štáty"/>
              </a:rPr>
              <a:t>USA</a:t>
            </a:r>
            <a:r>
              <a:rPr lang="sk-SK" dirty="0"/>
              <a:t>, 310 MW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04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</a:t>
            </a:r>
            <a:r>
              <a:rPr lang="sk-SK" dirty="0" smtClean="0"/>
              <a:t>Výhody slnečných elektrárni                       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r>
              <a:rPr lang="sk-SK" dirty="0"/>
              <a:t>Solárna energia je k dispozícii takmer v každej časti sveta a už v súčasnosti </a:t>
            </a:r>
            <a:r>
              <a:rPr lang="sk-SK" dirty="0" smtClean="0"/>
              <a:t>   patrí </a:t>
            </a:r>
            <a:r>
              <a:rPr lang="sk-SK" dirty="0"/>
              <a:t>k najlacnejším zdrojom energie. </a:t>
            </a:r>
            <a:endParaRPr lang="sk-SK" dirty="0" smtClean="0"/>
          </a:p>
          <a:p>
            <a:r>
              <a:rPr lang="sk-SK" dirty="0" smtClean="0"/>
              <a:t>Neprodukuje žiadne škodliviny</a:t>
            </a:r>
            <a:endParaRPr lang="sk-SK" dirty="0" smtClean="0"/>
          </a:p>
          <a:p>
            <a:pPr marL="0" indent="0" algn="just">
              <a:buNone/>
            </a:pPr>
            <a:r>
              <a:rPr lang="sk-SK" dirty="0"/>
              <a:t> 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63" y="3616302"/>
            <a:ext cx="4322900" cy="27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</TotalTime>
  <Words>394</Words>
  <Application>Microsoft Office PowerPoint</Application>
  <PresentationFormat>Širokouhlá</PresentationFormat>
  <Paragraphs>56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Algerian</vt:lpstr>
      <vt:lpstr>Arial</vt:lpstr>
      <vt:lpstr>Century Gothic</vt:lpstr>
      <vt:lpstr>Wingdings 3</vt:lpstr>
      <vt:lpstr>Ión − zasadacia miestnosť</vt:lpstr>
      <vt:lpstr>SOLÁRNE TEPELNÉ ELEKTRÁRNE</vt:lpstr>
      <vt:lpstr>Úvod</vt:lpstr>
      <vt:lpstr>Rozdelenie solárnych elektrární</vt:lpstr>
      <vt:lpstr>Fotovoltaická elektráreň</vt:lpstr>
      <vt:lpstr>Solárno-termálna elektráreň</vt:lpstr>
      <vt:lpstr>Princíp fungovania solárno-tepelných elektrární</vt:lpstr>
      <vt:lpstr>Rozdelenie solárnych tepelných elektrární</vt:lpstr>
      <vt:lpstr>Výskyt solárno-termálnych elektrárni</vt:lpstr>
      <vt:lpstr>                Výhody slnečných elektrárni                         </vt:lpstr>
      <vt:lpstr>Nevýhody solárnych elektrárni</vt:lpstr>
      <vt:lpstr>Zdroje</vt:lpstr>
      <vt:lpstr>Záver</vt:lpstr>
      <vt:lpstr>Prezentácia programu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SOLÁRNE TEPELNÉ ELEKTRÁRNe</dc:title>
  <dc:creator>luscakova.andrea@outlook.sk</dc:creator>
  <cp:lastModifiedBy>luscakova.andrea@outlook.sk</cp:lastModifiedBy>
  <cp:revision>24</cp:revision>
  <dcterms:created xsi:type="dcterms:W3CDTF">2021-02-12T15:54:28Z</dcterms:created>
  <dcterms:modified xsi:type="dcterms:W3CDTF">2021-03-03T19:29:42Z</dcterms:modified>
</cp:coreProperties>
</file>