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1" r:id="rId14"/>
    <p:sldId id="268" r:id="rId15"/>
    <p:sldId id="269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6600"/>
    <a:srgbClr val="99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2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42093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400"/>
            </a:lvl1pPr>
          </a:lstStyle>
          <a:p>
            <a:fld id="{619C95EA-3660-4383-9070-00B2DC435248}" type="datetimeFigureOut">
              <a:rPr lang="sk-SK" smtClean="0"/>
              <a:pPr/>
              <a:t>21. 9. 2011</a:t>
            </a:fld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ctr">
              <a:defRPr sz="1400">
                <a:cs typeface="Arial" charset="0"/>
              </a:defRPr>
            </a:lvl1pPr>
          </a:lstStyle>
          <a:p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400"/>
            </a:lvl1pPr>
          </a:lstStyle>
          <a:p>
            <a:fld id="{5593B4F5-AB3D-47DE-AF0C-90F8A15EE3A3}" type="slidenum">
              <a:rPr lang="sk-SK" smtClean="0"/>
              <a:pPr/>
              <a:t>‹#›</a:t>
            </a:fld>
            <a:endParaRPr lang="sk-SK"/>
          </a:p>
        </p:txBody>
      </p:sp>
      <p:pic>
        <p:nvPicPr>
          <p:cNvPr id="5126" name="Picture 8" descr="MCj02906520000[1]"/>
          <p:cNvPicPr>
            <a:picLocks noChangeAspect="1" noChangeArrowheads="1"/>
          </p:cNvPicPr>
          <p:nvPr/>
        </p:nvPicPr>
        <p:blipFill>
          <a:blip r:embed="rId2" cstate="print">
            <a:lum bright="54000" contrast="-82000"/>
            <a:grayscl/>
          </a:blip>
          <a:srcRect/>
          <a:stretch>
            <a:fillRect/>
          </a:stretch>
        </p:blipFill>
        <p:spPr bwMode="auto">
          <a:xfrm rot="-1953886">
            <a:off x="0" y="4221163"/>
            <a:ext cx="2663825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C95EA-3660-4383-9070-00B2DC435248}" type="datetimeFigureOut">
              <a:rPr lang="sk-SK" smtClean="0"/>
              <a:pPr/>
              <a:t>21. 9. 2011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93B4F5-AB3D-47DE-AF0C-90F8A15EE3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C95EA-3660-4383-9070-00B2DC435248}" type="datetimeFigureOut">
              <a:rPr lang="sk-SK" smtClean="0"/>
              <a:pPr/>
              <a:t>21. 9. 2011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93B4F5-AB3D-47DE-AF0C-90F8A15EE3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95EA-3660-4383-9070-00B2DC435248}" type="datetimeFigureOut">
              <a:rPr lang="sk-SK" smtClean="0"/>
              <a:pPr/>
              <a:t>21. 9. 2011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B4F5-AB3D-47DE-AF0C-90F8A15EE3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C95EA-3660-4383-9070-00B2DC435248}" type="datetimeFigureOut">
              <a:rPr lang="sk-SK" smtClean="0"/>
              <a:pPr/>
              <a:t>21. 9. 2011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93B4F5-AB3D-47DE-AF0C-90F8A15EE3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C95EA-3660-4383-9070-00B2DC435248}" type="datetimeFigureOut">
              <a:rPr lang="sk-SK" smtClean="0"/>
              <a:pPr/>
              <a:t>21. 9. 2011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93B4F5-AB3D-47DE-AF0C-90F8A15EE3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C95EA-3660-4383-9070-00B2DC435248}" type="datetimeFigureOut">
              <a:rPr lang="sk-SK" smtClean="0"/>
              <a:pPr/>
              <a:t>21. 9. 2011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93B4F5-AB3D-47DE-AF0C-90F8A15EE3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C95EA-3660-4383-9070-00B2DC435248}" type="datetimeFigureOut">
              <a:rPr lang="sk-SK" smtClean="0"/>
              <a:pPr/>
              <a:t>21. 9. 2011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93B4F5-AB3D-47DE-AF0C-90F8A15EE3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C95EA-3660-4383-9070-00B2DC435248}" type="datetimeFigureOut">
              <a:rPr lang="sk-SK" smtClean="0"/>
              <a:pPr/>
              <a:t>21. 9. 2011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93B4F5-AB3D-47DE-AF0C-90F8A15EE3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C95EA-3660-4383-9070-00B2DC435248}" type="datetimeFigureOut">
              <a:rPr lang="sk-SK" smtClean="0"/>
              <a:pPr/>
              <a:t>21. 9. 2011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93B4F5-AB3D-47DE-AF0C-90F8A15EE3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C95EA-3660-4383-9070-00B2DC435248}" type="datetimeFigureOut">
              <a:rPr lang="sk-SK" smtClean="0"/>
              <a:pPr/>
              <a:t>21. 9. 2011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93B4F5-AB3D-47DE-AF0C-90F8A15EE3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C95EA-3660-4383-9070-00B2DC435248}" type="datetimeFigureOut">
              <a:rPr lang="sk-SK" smtClean="0"/>
              <a:pPr/>
              <a:t>21. 9. 2011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93B4F5-AB3D-47DE-AF0C-90F8A15EE3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6D0B7"/>
            </a:gs>
            <a:gs pos="100000">
              <a:srgbClr val="EAE4C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Kliknite sem a upravte štýl predlohy nadpisov.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fld id="{619C95EA-3660-4383-9070-00B2DC435248}" type="datetimeFigureOut">
              <a:rPr lang="sk-SK" smtClean="0"/>
              <a:pPr/>
              <a:t>21. 9. 2011</a:t>
            </a:fld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Arial" charset="0"/>
              </a:defRPr>
            </a:lvl1pPr>
          </a:lstStyle>
          <a:p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fld id="{5593B4F5-AB3D-47DE-AF0C-90F8A15EE3A3}" type="slidenum">
              <a:rPr lang="sk-SK" smtClean="0"/>
              <a:pPr/>
              <a:t>‹#›</a:t>
            </a:fld>
            <a:endParaRPr lang="sk-SK"/>
          </a:p>
        </p:txBody>
      </p:sp>
      <p:pic>
        <p:nvPicPr>
          <p:cNvPr id="4102" name="Picture 8" descr="MCj02906520000[1]"/>
          <p:cNvPicPr>
            <a:picLocks noChangeAspect="1" noChangeArrowheads="1"/>
          </p:cNvPicPr>
          <p:nvPr/>
        </p:nvPicPr>
        <p:blipFill>
          <a:blip r:embed="rId14" cstate="print">
            <a:lum bright="54000" contrast="-82000"/>
            <a:grayscl/>
          </a:blip>
          <a:srcRect/>
          <a:stretch>
            <a:fillRect/>
          </a:stretch>
        </p:blipFill>
        <p:spPr bwMode="auto">
          <a:xfrm rot="-1953886">
            <a:off x="0" y="4221163"/>
            <a:ext cx="2663825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9" descr="MMj02836870000[1]"/>
          <p:cNvPicPr>
            <a:picLocks noChangeAspect="1" noChangeArrowheads="1" noCrop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72450" y="260350"/>
            <a:ext cx="6096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14B2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14B25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14B25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14B25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14B25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14B25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14B25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14B25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14B25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81562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81562B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81562B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81562B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81562B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81562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81562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81562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81562B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317753">
            <a:off x="5057843" y="3578681"/>
            <a:ext cx="360040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04664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aoblený obdĺžnik 4"/>
          <p:cNvSpPr/>
          <p:nvPr/>
        </p:nvSpPr>
        <p:spPr>
          <a:xfrm>
            <a:off x="2627784" y="2420888"/>
            <a:ext cx="3960440" cy="1512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MNOŽINY</a:t>
            </a:r>
            <a:endParaRPr lang="sk-SK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716904" y="436022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rgbClr val="006600"/>
                </a:solidFill>
              </a:rPr>
              <a:t>Príklady:</a:t>
            </a:r>
            <a:endParaRPr lang="sk-SK" sz="3200" dirty="0">
              <a:solidFill>
                <a:srgbClr val="006600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679865" y="1020797"/>
            <a:ext cx="5496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663300"/>
                </a:solidFill>
              </a:rPr>
              <a:t>Určte v akom vzťahu sú dané množiny.</a:t>
            </a:r>
            <a:endParaRPr lang="sk-SK" sz="2400" dirty="0">
              <a:solidFill>
                <a:srgbClr val="66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906344" y="2008726"/>
                <a:ext cx="28683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𝐴</m:t>
                      </m:r>
                      <m:r>
                        <a:rPr lang="sk-SK" sz="3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k-SK" sz="3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3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sk-SK" sz="3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;</m:t>
                          </m:r>
                          <m:r>
                            <a:rPr lang="sk-SK" sz="3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sk-SK" sz="3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;</m:t>
                          </m:r>
                          <m:r>
                            <a:rPr lang="sk-SK" sz="3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sk-SK" sz="3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;</m:t>
                          </m:r>
                          <m:r>
                            <a:rPr lang="sk-SK" sz="3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sk-SK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44" y="2008726"/>
                <a:ext cx="2868349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4514718" y="1991607"/>
                <a:ext cx="20606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𝐵</m:t>
                      </m:r>
                      <m:r>
                        <a:rPr lang="sk-SK" sz="3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k-SK" sz="3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3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sk-SK" sz="3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;</m:t>
                          </m:r>
                          <m:r>
                            <a:rPr lang="sk-SK" sz="3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sk-SK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718" y="1991607"/>
                <a:ext cx="2060629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899199" y="2944830"/>
                <a:ext cx="31166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𝐷</m:t>
                      </m:r>
                      <m:r>
                        <a:rPr lang="sk-SK" sz="3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k-SK" sz="3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3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1;11;3;6</m:t>
                          </m:r>
                        </m:e>
                      </m:d>
                    </m:oMath>
                  </m:oMathPara>
                </a14:m>
                <a:endParaRPr lang="sk-SK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99" y="2944830"/>
                <a:ext cx="3116622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4514718" y="2944830"/>
                <a:ext cx="30869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𝐹</m:t>
                      </m:r>
                      <m:r>
                        <a:rPr lang="sk-SK" sz="3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k-SK" sz="3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3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3;1;11;6</m:t>
                          </m:r>
                        </m:e>
                      </m:d>
                    </m:oMath>
                  </m:oMathPara>
                </a14:m>
                <a:endParaRPr lang="sk-SK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718" y="2944830"/>
                <a:ext cx="3086935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906344" y="3939129"/>
                <a:ext cx="32305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𝑀</m:t>
                      </m:r>
                      <m:r>
                        <a:rPr lang="sk-SK" sz="3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k-SK" sz="3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3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1;11;111</m:t>
                          </m:r>
                        </m:e>
                      </m:d>
                    </m:oMath>
                  </m:oMathPara>
                </a14:m>
                <a:endParaRPr lang="sk-SK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44" y="3939129"/>
                <a:ext cx="323050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/>
              <p:cNvSpPr txBox="1"/>
              <p:nvPr/>
            </p:nvSpPr>
            <p:spPr>
              <a:xfrm>
                <a:off x="4555373" y="3939126"/>
                <a:ext cx="42703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𝑁</m:t>
                      </m:r>
                      <m:r>
                        <a:rPr lang="sk-SK" sz="3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k-SK" sz="3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3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1;11;111;1111</m:t>
                          </m:r>
                        </m:e>
                      </m:d>
                    </m:oMath>
                  </m:oMathPara>
                </a14:m>
                <a:endParaRPr lang="sk-SK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373" y="3939126"/>
                <a:ext cx="4270335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576550" y="5284658"/>
                <a:ext cx="2011063" cy="8309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⊃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</m:oMath>
                  </m:oMathPara>
                </a14:m>
                <a:endParaRPr lang="sk-SK" sz="4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50" y="5284658"/>
                <a:ext cx="2011063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/>
              <p:cNvSpPr txBox="1"/>
              <p:nvPr/>
            </p:nvSpPr>
            <p:spPr>
              <a:xfrm>
                <a:off x="3549841" y="5284658"/>
                <a:ext cx="2012667" cy="8309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𝑫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𝑭</m:t>
                      </m:r>
                    </m:oMath>
                  </m:oMathPara>
                </a14:m>
                <a:endParaRPr lang="sk-SK" sz="4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841" y="5284658"/>
                <a:ext cx="2012667" cy="83099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/>
              <p:cNvSpPr txBox="1"/>
              <p:nvPr/>
            </p:nvSpPr>
            <p:spPr>
              <a:xfrm>
                <a:off x="6372200" y="5284658"/>
                <a:ext cx="2188997" cy="8309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𝑴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⊂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𝑵</m:t>
                      </m:r>
                    </m:oMath>
                  </m:oMathPara>
                </a14:m>
                <a:endParaRPr lang="sk-SK" sz="4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5284658"/>
                <a:ext cx="2188997" cy="83099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02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sk-SK" dirty="0" smtClean="0"/>
              <a:t>Množinové operácie</a:t>
            </a: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755576" y="1340768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solidFill>
                  <a:srgbClr val="663300"/>
                </a:solidFill>
              </a:rPr>
              <a:t>Zjednotenie množín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307845" y="1802433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000" i="1" dirty="0">
                <a:solidFill>
                  <a:srgbClr val="FF0000"/>
                </a:solidFill>
              </a:rPr>
              <a:t>Zjednotením množín </a:t>
            </a:r>
            <a:r>
              <a:rPr lang="sk-SK" sz="2000" i="1" dirty="0">
                <a:solidFill>
                  <a:srgbClr val="006600"/>
                </a:solidFill>
              </a:rPr>
              <a:t>A</a:t>
            </a:r>
            <a:r>
              <a:rPr lang="sk-SK" sz="2000" i="1" dirty="0">
                <a:solidFill>
                  <a:srgbClr val="FF0000"/>
                </a:solidFill>
              </a:rPr>
              <a:t>,</a:t>
            </a:r>
            <a:r>
              <a:rPr lang="sk-SK" sz="2000" i="1" dirty="0">
                <a:solidFill>
                  <a:srgbClr val="663300"/>
                </a:solidFill>
              </a:rPr>
              <a:t>B</a:t>
            </a:r>
            <a:r>
              <a:rPr lang="sk-SK" sz="2000" i="1" dirty="0">
                <a:solidFill>
                  <a:srgbClr val="FF0000"/>
                </a:solidFill>
              </a:rPr>
              <a:t> nazývame </a:t>
            </a:r>
            <a:r>
              <a:rPr lang="sk-SK" sz="2000" i="1" dirty="0" smtClean="0">
                <a:solidFill>
                  <a:srgbClr val="FF0000"/>
                </a:solidFill>
              </a:rPr>
              <a:t>množinu </a:t>
            </a:r>
            <a:r>
              <a:rPr lang="sk-SK" sz="2000" i="1" dirty="0" smtClean="0">
                <a:solidFill>
                  <a:srgbClr val="C00000"/>
                </a:solidFill>
              </a:rPr>
              <a:t>C</a:t>
            </a:r>
            <a:r>
              <a:rPr lang="sk-SK" sz="2000" i="1" dirty="0" smtClean="0">
                <a:solidFill>
                  <a:srgbClr val="FF0000"/>
                </a:solidFill>
              </a:rPr>
              <a:t> tvorenú </a:t>
            </a:r>
            <a:r>
              <a:rPr lang="sk-SK" sz="2000" i="1" dirty="0">
                <a:solidFill>
                  <a:srgbClr val="FF0000"/>
                </a:solidFill>
              </a:rPr>
              <a:t>práve tými </a:t>
            </a:r>
            <a:r>
              <a:rPr lang="sk-SK" sz="2000" i="1" dirty="0" smtClean="0">
                <a:solidFill>
                  <a:srgbClr val="FF0000"/>
                </a:solidFill>
              </a:rPr>
              <a:t>objektmi, ktoré sú </a:t>
            </a:r>
            <a:r>
              <a:rPr lang="sk-SK" sz="2000" i="1" dirty="0">
                <a:solidFill>
                  <a:srgbClr val="FF0000"/>
                </a:solidFill>
              </a:rPr>
              <a:t>prvkami aspoň jednej z množín </a:t>
            </a:r>
            <a:r>
              <a:rPr lang="sk-SK" sz="2000" i="1" dirty="0" smtClean="0">
                <a:solidFill>
                  <a:srgbClr val="FF0000"/>
                </a:solidFill>
              </a:rPr>
              <a:t>A,B.</a:t>
            </a:r>
            <a:endParaRPr lang="sk-SK" sz="2000" i="1" dirty="0">
              <a:solidFill>
                <a:srgbClr val="FF0000"/>
              </a:solidFill>
            </a:endParaRPr>
          </a:p>
        </p:txBody>
      </p:sp>
      <p:grpSp>
        <p:nvGrpSpPr>
          <p:cNvPr id="12" name="Skupina 11"/>
          <p:cNvGrpSpPr/>
          <p:nvPr/>
        </p:nvGrpSpPr>
        <p:grpSpPr>
          <a:xfrm>
            <a:off x="679936" y="3189629"/>
            <a:ext cx="3159702" cy="2235176"/>
            <a:chOff x="679936" y="3189629"/>
            <a:chExt cx="3159702" cy="2235176"/>
          </a:xfrm>
        </p:grpSpPr>
        <p:sp>
          <p:nvSpPr>
            <p:cNvPr id="6" name="Ovál 5"/>
            <p:cNvSpPr/>
            <p:nvPr/>
          </p:nvSpPr>
          <p:spPr>
            <a:xfrm>
              <a:off x="679936" y="3420461"/>
              <a:ext cx="1863558" cy="1863558"/>
            </a:xfrm>
            <a:prstGeom prst="ellipse">
              <a:avLst/>
            </a:prstGeom>
            <a:solidFill>
              <a:srgbClr val="006600">
                <a:alpha val="52000"/>
              </a:srgb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Ovál 6"/>
            <p:cNvSpPr/>
            <p:nvPr/>
          </p:nvSpPr>
          <p:spPr>
            <a:xfrm>
              <a:off x="1799048" y="3875856"/>
              <a:ext cx="1548949" cy="1548949"/>
            </a:xfrm>
            <a:prstGeom prst="ellipse">
              <a:avLst/>
            </a:prstGeom>
            <a:solidFill>
              <a:srgbClr val="663300">
                <a:alpha val="65000"/>
              </a:srgbClr>
            </a:solidFill>
            <a:ln>
              <a:solidFill>
                <a:srgbClr val="663300">
                  <a:alpha val="4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679936" y="3189629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rgbClr val="006600"/>
                  </a:solidFill>
                </a:rPr>
                <a:t>A</a:t>
              </a: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3432154" y="3914314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rgbClr val="663300"/>
                  </a:solidFill>
                </a:rPr>
                <a:t>B</a:t>
              </a:r>
            </a:p>
          </p:txBody>
        </p:sp>
      </p:grpSp>
      <p:sp>
        <p:nvSpPr>
          <p:cNvPr id="11" name="BlokTextu 10"/>
          <p:cNvSpPr txBox="1"/>
          <p:nvPr/>
        </p:nvSpPr>
        <p:spPr>
          <a:xfrm>
            <a:off x="5292080" y="3645024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6600"/>
                </a:solidFill>
              </a:rPr>
              <a:t>SYMBOLIZMUS:</a:t>
            </a:r>
            <a:endParaRPr lang="sk-SK" sz="2400" b="1" dirty="0">
              <a:solidFill>
                <a:srgbClr val="0066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5157192"/>
            <a:ext cx="1905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lúk 4"/>
          <p:cNvSpPr/>
          <p:nvPr/>
        </p:nvSpPr>
        <p:spPr>
          <a:xfrm>
            <a:off x="676510" y="3407925"/>
            <a:ext cx="1828718" cy="1876094"/>
          </a:xfrm>
          <a:prstGeom prst="arc">
            <a:avLst>
              <a:gd name="adj1" fmla="val 10779561"/>
              <a:gd name="adj2" fmla="val 19747316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/>
              <p:cNvSpPr txBox="1"/>
              <p:nvPr/>
            </p:nvSpPr>
            <p:spPr>
              <a:xfrm>
                <a:off x="5026782" y="4175020"/>
                <a:ext cx="3090911" cy="830997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𝑪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∪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</m:oMath>
                  </m:oMathPara>
                </a14:m>
                <a:endParaRPr lang="sk-SK" sz="4800" b="1" dirty="0" smtClean="0">
                  <a:solidFill>
                    <a:srgbClr val="C0000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782" y="4175020"/>
                <a:ext cx="3090911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lúk 14"/>
          <p:cNvSpPr/>
          <p:nvPr/>
        </p:nvSpPr>
        <p:spPr>
          <a:xfrm flipV="1">
            <a:off x="676510" y="3403930"/>
            <a:ext cx="1828718" cy="1876094"/>
          </a:xfrm>
          <a:prstGeom prst="arc">
            <a:avLst>
              <a:gd name="adj1" fmla="val 10779561"/>
              <a:gd name="adj2" fmla="val 17689068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blúk 21"/>
          <p:cNvSpPr/>
          <p:nvPr/>
        </p:nvSpPr>
        <p:spPr>
          <a:xfrm>
            <a:off x="1827373" y="3861129"/>
            <a:ext cx="1521663" cy="1561084"/>
          </a:xfrm>
          <a:prstGeom prst="arc">
            <a:avLst>
              <a:gd name="adj1" fmla="val 15164148"/>
              <a:gd name="adj2" fmla="val 318237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Oblúk 22"/>
          <p:cNvSpPr/>
          <p:nvPr/>
        </p:nvSpPr>
        <p:spPr>
          <a:xfrm flipV="1">
            <a:off x="1823606" y="3878289"/>
            <a:ext cx="1521663" cy="1561084"/>
          </a:xfrm>
          <a:prstGeom prst="arc">
            <a:avLst>
              <a:gd name="adj1" fmla="val 13233749"/>
              <a:gd name="adj2" fmla="val 5092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6" name="Skupina 15"/>
          <p:cNvGrpSpPr/>
          <p:nvPr/>
        </p:nvGrpSpPr>
        <p:grpSpPr>
          <a:xfrm>
            <a:off x="679936" y="3403930"/>
            <a:ext cx="2672526" cy="2035443"/>
            <a:chOff x="4899930" y="1139343"/>
            <a:chExt cx="2672526" cy="2035443"/>
          </a:xfrm>
          <a:pattFill prst="wdDnDiag">
            <a:fgClr>
              <a:srgbClr val="C00000"/>
            </a:fgClr>
            <a:bgClr>
              <a:schemeClr val="bg1"/>
            </a:bgClr>
          </a:pattFill>
        </p:grpSpPr>
        <p:sp>
          <p:nvSpPr>
            <p:cNvPr id="31" name="Oblúk 30"/>
            <p:cNvSpPr/>
            <p:nvPr/>
          </p:nvSpPr>
          <p:spPr>
            <a:xfrm>
              <a:off x="4899930" y="1143338"/>
              <a:ext cx="1828718" cy="1876094"/>
            </a:xfrm>
            <a:prstGeom prst="arc">
              <a:avLst>
                <a:gd name="adj1" fmla="val 10779561"/>
                <a:gd name="adj2" fmla="val 3821902"/>
              </a:avLst>
            </a:prstGeom>
            <a:grpFill/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2" name="Oblúk 31"/>
            <p:cNvSpPr/>
            <p:nvPr/>
          </p:nvSpPr>
          <p:spPr>
            <a:xfrm flipV="1">
              <a:off x="4899930" y="1139343"/>
              <a:ext cx="1828718" cy="1876094"/>
            </a:xfrm>
            <a:prstGeom prst="arc">
              <a:avLst>
                <a:gd name="adj1" fmla="val 10779561"/>
                <a:gd name="adj2" fmla="val 19380911"/>
              </a:avLst>
            </a:prstGeom>
            <a:grpFill/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3" name="Oblúk 32"/>
            <p:cNvSpPr/>
            <p:nvPr/>
          </p:nvSpPr>
          <p:spPr>
            <a:xfrm>
              <a:off x="6050793" y="1596542"/>
              <a:ext cx="1521663" cy="1561084"/>
            </a:xfrm>
            <a:prstGeom prst="arc">
              <a:avLst>
                <a:gd name="adj1" fmla="val 8024163"/>
                <a:gd name="adj2" fmla="val 318237"/>
              </a:avLst>
            </a:prstGeom>
            <a:grpFill/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4" name="Oblúk 33"/>
            <p:cNvSpPr/>
            <p:nvPr/>
          </p:nvSpPr>
          <p:spPr>
            <a:xfrm flipV="1">
              <a:off x="6047026" y="1613702"/>
              <a:ext cx="1521663" cy="1561084"/>
            </a:xfrm>
            <a:prstGeom prst="arc">
              <a:avLst>
                <a:gd name="adj1" fmla="val 722648"/>
                <a:gd name="adj2" fmla="val 626093"/>
              </a:avLst>
            </a:prstGeom>
            <a:grpFill/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42" name="Skupina 41"/>
          <p:cNvGrpSpPr/>
          <p:nvPr/>
        </p:nvGrpSpPr>
        <p:grpSpPr>
          <a:xfrm>
            <a:off x="935929" y="5422213"/>
            <a:ext cx="1188059" cy="753683"/>
            <a:chOff x="935929" y="5422213"/>
            <a:chExt cx="1188059" cy="753683"/>
          </a:xfrm>
        </p:grpSpPr>
        <p:sp>
          <p:nvSpPr>
            <p:cNvPr id="35" name="BlokTextu 34"/>
            <p:cNvSpPr txBox="1"/>
            <p:nvPr/>
          </p:nvSpPr>
          <p:spPr>
            <a:xfrm>
              <a:off x="935929" y="5652676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800" b="1" dirty="0" smtClean="0">
                  <a:solidFill>
                    <a:srgbClr val="C00000"/>
                  </a:solidFill>
                </a:rPr>
                <a:t>C</a:t>
              </a:r>
              <a:endParaRPr lang="sk-SK" sz="28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7" name="Rovná spojovacia šípka 36"/>
            <p:cNvCxnSpPr>
              <a:stCxn id="35" idx="3"/>
            </p:cNvCxnSpPr>
            <p:nvPr/>
          </p:nvCxnSpPr>
          <p:spPr>
            <a:xfrm flipV="1">
              <a:off x="1380281" y="5422213"/>
              <a:ext cx="743707" cy="492073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1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70" decel="100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770" decel="100000"/>
                                        <p:tgtEl>
                                          <p:spTgt spid="307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6" dur="77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8" dur="77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1" grpId="0"/>
      <p:bldP spid="5" grpId="0" animBg="1"/>
      <p:bldP spid="14" grpId="0" animBg="1"/>
      <p:bldP spid="15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679936" y="476672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sk-SK" sz="2400" b="1" dirty="0" smtClean="0">
                <a:solidFill>
                  <a:srgbClr val="663300"/>
                </a:solidFill>
              </a:rPr>
              <a:t>Prienik množín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088181" y="1458512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000" i="1" dirty="0">
                <a:solidFill>
                  <a:srgbClr val="FF0000"/>
                </a:solidFill>
              </a:rPr>
              <a:t>Prienikom množín </a:t>
            </a:r>
            <a:r>
              <a:rPr lang="sk-SK" sz="2000" i="1" dirty="0">
                <a:solidFill>
                  <a:srgbClr val="006600"/>
                </a:solidFill>
              </a:rPr>
              <a:t>A</a:t>
            </a:r>
            <a:r>
              <a:rPr lang="sk-SK" sz="2000" i="1" dirty="0">
                <a:solidFill>
                  <a:srgbClr val="FF0000"/>
                </a:solidFill>
              </a:rPr>
              <a:t>,</a:t>
            </a:r>
            <a:r>
              <a:rPr lang="sk-SK" sz="2000" i="1" dirty="0">
                <a:solidFill>
                  <a:srgbClr val="663300"/>
                </a:solidFill>
              </a:rPr>
              <a:t>B</a:t>
            </a:r>
            <a:r>
              <a:rPr lang="sk-SK" sz="2000" i="1" dirty="0">
                <a:solidFill>
                  <a:srgbClr val="FF0000"/>
                </a:solidFill>
              </a:rPr>
              <a:t> nazývame množinu </a:t>
            </a:r>
            <a:r>
              <a:rPr lang="sk-SK" sz="2000" i="1" dirty="0">
                <a:solidFill>
                  <a:srgbClr val="C00000"/>
                </a:solidFill>
              </a:rPr>
              <a:t>C</a:t>
            </a:r>
            <a:r>
              <a:rPr lang="sk-SK" sz="2000" i="1" dirty="0" smtClean="0">
                <a:solidFill>
                  <a:srgbClr val="FF0000"/>
                </a:solidFill>
              </a:rPr>
              <a:t> </a:t>
            </a:r>
            <a:r>
              <a:rPr lang="sk-SK" sz="2000" i="1" dirty="0">
                <a:solidFill>
                  <a:srgbClr val="FF0000"/>
                </a:solidFill>
              </a:rPr>
              <a:t>tvorenú práve tými objektmi </a:t>
            </a:r>
            <a:r>
              <a:rPr lang="sk-SK" sz="2000" i="1" dirty="0" smtClean="0">
                <a:solidFill>
                  <a:srgbClr val="FF0000"/>
                </a:solidFill>
              </a:rPr>
              <a:t>, </a:t>
            </a:r>
            <a:r>
              <a:rPr lang="sk-SK" sz="2000" i="1" dirty="0">
                <a:solidFill>
                  <a:srgbClr val="FF0000"/>
                </a:solidFill>
              </a:rPr>
              <a:t>ktoré </a:t>
            </a:r>
            <a:r>
              <a:rPr lang="sk-SK" sz="2000" i="1" dirty="0" smtClean="0">
                <a:solidFill>
                  <a:srgbClr val="FF0000"/>
                </a:solidFill>
              </a:rPr>
              <a:t>sú súčasne </a:t>
            </a:r>
            <a:r>
              <a:rPr lang="sk-SK" sz="2000" i="1" dirty="0">
                <a:solidFill>
                  <a:srgbClr val="FF0000"/>
                </a:solidFill>
              </a:rPr>
              <a:t>prvkami oboch </a:t>
            </a:r>
            <a:r>
              <a:rPr lang="sk-SK" sz="2000" i="1" dirty="0" smtClean="0">
                <a:solidFill>
                  <a:srgbClr val="FF0000"/>
                </a:solidFill>
              </a:rPr>
              <a:t>množín A,B.</a:t>
            </a:r>
            <a:endParaRPr lang="sk-SK" sz="2000" i="1" dirty="0">
              <a:solidFill>
                <a:srgbClr val="FF0000"/>
              </a:solidFill>
            </a:endParaRPr>
          </a:p>
        </p:txBody>
      </p:sp>
      <p:grpSp>
        <p:nvGrpSpPr>
          <p:cNvPr id="12" name="Skupina 11"/>
          <p:cNvGrpSpPr/>
          <p:nvPr/>
        </p:nvGrpSpPr>
        <p:grpSpPr>
          <a:xfrm>
            <a:off x="679936" y="3189629"/>
            <a:ext cx="3159702" cy="2235176"/>
            <a:chOff x="679936" y="3189629"/>
            <a:chExt cx="3159702" cy="2235176"/>
          </a:xfrm>
        </p:grpSpPr>
        <p:sp>
          <p:nvSpPr>
            <p:cNvPr id="6" name="Ovál 5"/>
            <p:cNvSpPr/>
            <p:nvPr/>
          </p:nvSpPr>
          <p:spPr>
            <a:xfrm>
              <a:off x="679936" y="3420461"/>
              <a:ext cx="1863558" cy="1863558"/>
            </a:xfrm>
            <a:prstGeom prst="ellipse">
              <a:avLst/>
            </a:prstGeom>
            <a:solidFill>
              <a:srgbClr val="006600">
                <a:alpha val="52000"/>
              </a:srgb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Ovál 6"/>
            <p:cNvSpPr/>
            <p:nvPr/>
          </p:nvSpPr>
          <p:spPr>
            <a:xfrm>
              <a:off x="1799048" y="3875856"/>
              <a:ext cx="1548949" cy="1548949"/>
            </a:xfrm>
            <a:prstGeom prst="ellipse">
              <a:avLst/>
            </a:prstGeom>
            <a:solidFill>
              <a:srgbClr val="663300">
                <a:alpha val="65000"/>
              </a:srgbClr>
            </a:solidFill>
            <a:ln>
              <a:solidFill>
                <a:srgbClr val="663300">
                  <a:alpha val="4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679936" y="3189629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rgbClr val="006600"/>
                  </a:solidFill>
                </a:rPr>
                <a:t>A</a:t>
              </a: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3432154" y="3914314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rgbClr val="663300"/>
                  </a:solidFill>
                </a:rPr>
                <a:t>B</a:t>
              </a:r>
            </a:p>
          </p:txBody>
        </p:sp>
      </p:grpSp>
      <p:sp>
        <p:nvSpPr>
          <p:cNvPr id="11" name="BlokTextu 10"/>
          <p:cNvSpPr txBox="1"/>
          <p:nvPr/>
        </p:nvSpPr>
        <p:spPr>
          <a:xfrm>
            <a:off x="5292080" y="3645024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6600"/>
                </a:solidFill>
              </a:rPr>
              <a:t>SYMBOLIZMUS:</a:t>
            </a:r>
            <a:endParaRPr lang="sk-SK" sz="2400" b="1" dirty="0">
              <a:solidFill>
                <a:srgbClr val="0066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5157192"/>
            <a:ext cx="1905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lúk 4"/>
          <p:cNvSpPr/>
          <p:nvPr/>
        </p:nvSpPr>
        <p:spPr>
          <a:xfrm flipH="1">
            <a:off x="723661" y="3425730"/>
            <a:ext cx="1828718" cy="1876094"/>
          </a:xfrm>
          <a:prstGeom prst="arc">
            <a:avLst>
              <a:gd name="adj1" fmla="val 10090514"/>
              <a:gd name="adj2" fmla="val 12732708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/>
              <p:cNvSpPr txBox="1"/>
              <p:nvPr/>
            </p:nvSpPr>
            <p:spPr>
              <a:xfrm>
                <a:off x="5026782" y="4175020"/>
                <a:ext cx="3090911" cy="830997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𝑪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r>
                        <a:rPr lang="sk-SK" sz="48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</m:oMath>
                  </m:oMathPara>
                </a14:m>
                <a:endParaRPr lang="sk-SK" sz="4800" b="1" dirty="0" smtClean="0">
                  <a:solidFill>
                    <a:srgbClr val="C0000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782" y="4175020"/>
                <a:ext cx="3090911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lúk 14"/>
          <p:cNvSpPr/>
          <p:nvPr/>
        </p:nvSpPr>
        <p:spPr>
          <a:xfrm flipH="1" flipV="1">
            <a:off x="687417" y="3440608"/>
            <a:ext cx="1864962" cy="1861216"/>
          </a:xfrm>
          <a:prstGeom prst="arc">
            <a:avLst>
              <a:gd name="adj1" fmla="val 11396527"/>
              <a:gd name="adj2" fmla="val 14588391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blúk 21"/>
          <p:cNvSpPr/>
          <p:nvPr/>
        </p:nvSpPr>
        <p:spPr>
          <a:xfrm flipH="1">
            <a:off x="1827373" y="3861129"/>
            <a:ext cx="1521663" cy="1561084"/>
          </a:xfrm>
          <a:prstGeom prst="arc">
            <a:avLst>
              <a:gd name="adj1" fmla="val 17009046"/>
              <a:gd name="adj2" fmla="val 318237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Oblúk 22"/>
          <p:cNvSpPr/>
          <p:nvPr/>
        </p:nvSpPr>
        <p:spPr>
          <a:xfrm flipH="1" flipV="1">
            <a:off x="1823606" y="3878289"/>
            <a:ext cx="1521663" cy="1561084"/>
          </a:xfrm>
          <a:prstGeom prst="arc">
            <a:avLst>
              <a:gd name="adj1" fmla="val 18879422"/>
              <a:gd name="adj2" fmla="val 5092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Voľná forma 17"/>
          <p:cNvSpPr/>
          <p:nvPr/>
        </p:nvSpPr>
        <p:spPr>
          <a:xfrm>
            <a:off x="1847391" y="3909118"/>
            <a:ext cx="682987" cy="1263678"/>
          </a:xfrm>
          <a:custGeom>
            <a:avLst/>
            <a:gdLst>
              <a:gd name="connsiteX0" fmla="*/ 567197 w 682987"/>
              <a:gd name="connsiteY0" fmla="*/ 3414 h 1294771"/>
              <a:gd name="connsiteX1" fmla="*/ 400509 w 682987"/>
              <a:gd name="connsiteY1" fmla="*/ 79614 h 1294771"/>
              <a:gd name="connsiteX2" fmla="*/ 190959 w 682987"/>
              <a:gd name="connsiteY2" fmla="*/ 246301 h 1294771"/>
              <a:gd name="connsiteX3" fmla="*/ 52847 w 682987"/>
              <a:gd name="connsiteY3" fmla="*/ 470139 h 1294771"/>
              <a:gd name="connsiteX4" fmla="*/ 459 w 682987"/>
              <a:gd name="connsiteY4" fmla="*/ 755889 h 1294771"/>
              <a:gd name="connsiteX5" fmla="*/ 33797 w 682987"/>
              <a:gd name="connsiteY5" fmla="*/ 1022589 h 1294771"/>
              <a:gd name="connsiteX6" fmla="*/ 138572 w 682987"/>
              <a:gd name="connsiteY6" fmla="*/ 1227376 h 1294771"/>
              <a:gd name="connsiteX7" fmla="*/ 181434 w 682987"/>
              <a:gd name="connsiteY7" fmla="*/ 1294051 h 1294771"/>
              <a:gd name="connsiteX8" fmla="*/ 343359 w 682987"/>
              <a:gd name="connsiteY8" fmla="*/ 1194039 h 1294771"/>
              <a:gd name="connsiteX9" fmla="*/ 576722 w 682987"/>
              <a:gd name="connsiteY9" fmla="*/ 913051 h 1294771"/>
              <a:gd name="connsiteX10" fmla="*/ 671972 w 682987"/>
              <a:gd name="connsiteY10" fmla="*/ 613014 h 1294771"/>
              <a:gd name="connsiteX11" fmla="*/ 676734 w 682987"/>
              <a:gd name="connsiteY11" fmla="*/ 355839 h 1294771"/>
              <a:gd name="connsiteX12" fmla="*/ 633872 w 682987"/>
              <a:gd name="connsiteY12" fmla="*/ 184389 h 1294771"/>
              <a:gd name="connsiteX13" fmla="*/ 567197 w 682987"/>
              <a:gd name="connsiteY13" fmla="*/ 3414 h 1294771"/>
              <a:gd name="connsiteX0" fmla="*/ 562434 w 682987"/>
              <a:gd name="connsiteY0" fmla="*/ 4126 h 1281196"/>
              <a:gd name="connsiteX1" fmla="*/ 400509 w 682987"/>
              <a:gd name="connsiteY1" fmla="*/ 66039 h 1281196"/>
              <a:gd name="connsiteX2" fmla="*/ 190959 w 682987"/>
              <a:gd name="connsiteY2" fmla="*/ 232726 h 1281196"/>
              <a:gd name="connsiteX3" fmla="*/ 52847 w 682987"/>
              <a:gd name="connsiteY3" fmla="*/ 456564 h 1281196"/>
              <a:gd name="connsiteX4" fmla="*/ 459 w 682987"/>
              <a:gd name="connsiteY4" fmla="*/ 742314 h 1281196"/>
              <a:gd name="connsiteX5" fmla="*/ 33797 w 682987"/>
              <a:gd name="connsiteY5" fmla="*/ 1009014 h 1281196"/>
              <a:gd name="connsiteX6" fmla="*/ 138572 w 682987"/>
              <a:gd name="connsiteY6" fmla="*/ 1213801 h 1281196"/>
              <a:gd name="connsiteX7" fmla="*/ 181434 w 682987"/>
              <a:gd name="connsiteY7" fmla="*/ 1280476 h 1281196"/>
              <a:gd name="connsiteX8" fmla="*/ 343359 w 682987"/>
              <a:gd name="connsiteY8" fmla="*/ 1180464 h 1281196"/>
              <a:gd name="connsiteX9" fmla="*/ 576722 w 682987"/>
              <a:gd name="connsiteY9" fmla="*/ 899476 h 1281196"/>
              <a:gd name="connsiteX10" fmla="*/ 671972 w 682987"/>
              <a:gd name="connsiteY10" fmla="*/ 599439 h 1281196"/>
              <a:gd name="connsiteX11" fmla="*/ 676734 w 682987"/>
              <a:gd name="connsiteY11" fmla="*/ 342264 h 1281196"/>
              <a:gd name="connsiteX12" fmla="*/ 633872 w 682987"/>
              <a:gd name="connsiteY12" fmla="*/ 170814 h 1281196"/>
              <a:gd name="connsiteX13" fmla="*/ 562434 w 682987"/>
              <a:gd name="connsiteY13" fmla="*/ 4126 h 1281196"/>
              <a:gd name="connsiteX0" fmla="*/ 552909 w 682987"/>
              <a:gd name="connsiteY0" fmla="*/ 5658 h 1263678"/>
              <a:gd name="connsiteX1" fmla="*/ 400509 w 682987"/>
              <a:gd name="connsiteY1" fmla="*/ 48521 h 1263678"/>
              <a:gd name="connsiteX2" fmla="*/ 190959 w 682987"/>
              <a:gd name="connsiteY2" fmla="*/ 215208 h 1263678"/>
              <a:gd name="connsiteX3" fmla="*/ 52847 w 682987"/>
              <a:gd name="connsiteY3" fmla="*/ 439046 h 1263678"/>
              <a:gd name="connsiteX4" fmla="*/ 459 w 682987"/>
              <a:gd name="connsiteY4" fmla="*/ 724796 h 1263678"/>
              <a:gd name="connsiteX5" fmla="*/ 33797 w 682987"/>
              <a:gd name="connsiteY5" fmla="*/ 991496 h 1263678"/>
              <a:gd name="connsiteX6" fmla="*/ 138572 w 682987"/>
              <a:gd name="connsiteY6" fmla="*/ 1196283 h 1263678"/>
              <a:gd name="connsiteX7" fmla="*/ 181434 w 682987"/>
              <a:gd name="connsiteY7" fmla="*/ 1262958 h 1263678"/>
              <a:gd name="connsiteX8" fmla="*/ 343359 w 682987"/>
              <a:gd name="connsiteY8" fmla="*/ 1162946 h 1263678"/>
              <a:gd name="connsiteX9" fmla="*/ 576722 w 682987"/>
              <a:gd name="connsiteY9" fmla="*/ 881958 h 1263678"/>
              <a:gd name="connsiteX10" fmla="*/ 671972 w 682987"/>
              <a:gd name="connsiteY10" fmla="*/ 581921 h 1263678"/>
              <a:gd name="connsiteX11" fmla="*/ 676734 w 682987"/>
              <a:gd name="connsiteY11" fmla="*/ 324746 h 1263678"/>
              <a:gd name="connsiteX12" fmla="*/ 633872 w 682987"/>
              <a:gd name="connsiteY12" fmla="*/ 153296 h 1263678"/>
              <a:gd name="connsiteX13" fmla="*/ 552909 w 682987"/>
              <a:gd name="connsiteY13" fmla="*/ 5658 h 126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2987" h="1263678">
                <a:moveTo>
                  <a:pt x="552909" y="5658"/>
                </a:moveTo>
                <a:cubicBezTo>
                  <a:pt x="514015" y="-11804"/>
                  <a:pt x="460834" y="13596"/>
                  <a:pt x="400509" y="48521"/>
                </a:cubicBezTo>
                <a:cubicBezTo>
                  <a:pt x="340184" y="83446"/>
                  <a:pt x="248903" y="150121"/>
                  <a:pt x="190959" y="215208"/>
                </a:cubicBezTo>
                <a:cubicBezTo>
                  <a:pt x="133015" y="280295"/>
                  <a:pt x="84597" y="354115"/>
                  <a:pt x="52847" y="439046"/>
                </a:cubicBezTo>
                <a:cubicBezTo>
                  <a:pt x="21097" y="523977"/>
                  <a:pt x="3634" y="632721"/>
                  <a:pt x="459" y="724796"/>
                </a:cubicBezTo>
                <a:cubicBezTo>
                  <a:pt x="-2716" y="816871"/>
                  <a:pt x="10778" y="912915"/>
                  <a:pt x="33797" y="991496"/>
                </a:cubicBezTo>
                <a:cubicBezTo>
                  <a:pt x="56816" y="1070077"/>
                  <a:pt x="113966" y="1151040"/>
                  <a:pt x="138572" y="1196283"/>
                </a:cubicBezTo>
                <a:cubicBezTo>
                  <a:pt x="163178" y="1241526"/>
                  <a:pt x="147303" y="1268514"/>
                  <a:pt x="181434" y="1262958"/>
                </a:cubicBezTo>
                <a:cubicBezTo>
                  <a:pt x="215565" y="1257402"/>
                  <a:pt x="277478" y="1226446"/>
                  <a:pt x="343359" y="1162946"/>
                </a:cubicBezTo>
                <a:cubicBezTo>
                  <a:pt x="409240" y="1099446"/>
                  <a:pt x="521953" y="978796"/>
                  <a:pt x="576722" y="881958"/>
                </a:cubicBezTo>
                <a:cubicBezTo>
                  <a:pt x="631491" y="785121"/>
                  <a:pt x="655303" y="674790"/>
                  <a:pt x="671972" y="581921"/>
                </a:cubicBezTo>
                <a:cubicBezTo>
                  <a:pt x="688641" y="489052"/>
                  <a:pt x="683084" y="396183"/>
                  <a:pt x="676734" y="324746"/>
                </a:cubicBezTo>
                <a:cubicBezTo>
                  <a:pt x="670384" y="253309"/>
                  <a:pt x="654509" y="206477"/>
                  <a:pt x="633872" y="153296"/>
                </a:cubicBezTo>
                <a:cubicBezTo>
                  <a:pt x="613235" y="100115"/>
                  <a:pt x="591803" y="23120"/>
                  <a:pt x="552909" y="5658"/>
                </a:cubicBezTo>
                <a:close/>
              </a:path>
            </a:pathLst>
          </a:custGeom>
          <a:pattFill prst="wdDn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42" name="Skupina 41"/>
          <p:cNvGrpSpPr/>
          <p:nvPr/>
        </p:nvGrpSpPr>
        <p:grpSpPr>
          <a:xfrm>
            <a:off x="1092717" y="4641671"/>
            <a:ext cx="1096167" cy="1540981"/>
            <a:chOff x="1092717" y="4264830"/>
            <a:chExt cx="1096167" cy="1540981"/>
          </a:xfrm>
        </p:grpSpPr>
        <p:sp>
          <p:nvSpPr>
            <p:cNvPr id="35" name="BlokTextu 34"/>
            <p:cNvSpPr txBox="1"/>
            <p:nvPr/>
          </p:nvSpPr>
          <p:spPr>
            <a:xfrm>
              <a:off x="1092717" y="5282591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800" b="1" dirty="0" smtClean="0">
                  <a:solidFill>
                    <a:srgbClr val="C00000"/>
                  </a:solidFill>
                </a:rPr>
                <a:t>C</a:t>
              </a:r>
              <a:endParaRPr lang="sk-SK" sz="28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7" name="Rovná spojovacia šípka 36"/>
            <p:cNvCxnSpPr/>
            <p:nvPr/>
          </p:nvCxnSpPr>
          <p:spPr>
            <a:xfrm flipV="1">
              <a:off x="1537069" y="4264830"/>
              <a:ext cx="651815" cy="123438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882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70" decel="100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770" decel="100000"/>
                                        <p:tgtEl>
                                          <p:spTgt spid="307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1" dur="77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3" dur="77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  <p:bldP spid="5" grpId="0" animBg="1"/>
      <p:bldP spid="14" grpId="0" animBg="1"/>
      <p:bldP spid="15" grpId="0" animBg="1"/>
      <p:bldP spid="22" grpId="0" animBg="1"/>
      <p:bldP spid="23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ál 3"/>
          <p:cNvSpPr/>
          <p:nvPr/>
        </p:nvSpPr>
        <p:spPr>
          <a:xfrm>
            <a:off x="1107109" y="4194511"/>
            <a:ext cx="1863558" cy="1863558"/>
          </a:xfrm>
          <a:prstGeom prst="ellipse">
            <a:avLst/>
          </a:prstGeom>
          <a:solidFill>
            <a:srgbClr val="006600">
              <a:alpha val="52000"/>
            </a:srgb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vál 4"/>
          <p:cNvSpPr/>
          <p:nvPr/>
        </p:nvSpPr>
        <p:spPr>
          <a:xfrm>
            <a:off x="3052736" y="4509120"/>
            <a:ext cx="1548949" cy="1548949"/>
          </a:xfrm>
          <a:prstGeom prst="ellipse">
            <a:avLst/>
          </a:prstGeom>
          <a:solidFill>
            <a:srgbClr val="663300">
              <a:alpha val="65000"/>
            </a:srgbClr>
          </a:solidFill>
          <a:ln>
            <a:solidFill>
              <a:srgbClr val="663300">
                <a:alpha val="4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903367" y="396367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4685842" y="454757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663300"/>
                </a:solidFill>
              </a:rPr>
              <a:t>B</a:t>
            </a:r>
          </a:p>
        </p:txBody>
      </p:sp>
      <p:pic>
        <p:nvPicPr>
          <p:cNvPr id="13" name="Obrázo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55" y="548681"/>
            <a:ext cx="742985" cy="593190"/>
          </a:xfrm>
          <a:prstGeom prst="rect">
            <a:avLst/>
          </a:prstGeom>
        </p:spPr>
      </p:pic>
      <p:sp>
        <p:nvSpPr>
          <p:cNvPr id="15" name="BlokTextu 14"/>
          <p:cNvSpPr txBox="1"/>
          <p:nvPr/>
        </p:nvSpPr>
        <p:spPr>
          <a:xfrm>
            <a:off x="1529594" y="548681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663300"/>
                </a:solidFill>
              </a:rPr>
              <a:t>Ak množina neobsahuje žiadny prvok nazývame ju prázdna a označujeme symbolom:</a:t>
            </a:r>
            <a:endParaRPr lang="sk-SK" sz="2000" b="1" dirty="0">
              <a:solidFill>
                <a:srgbClr val="66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BlokTextu 15"/>
              <p:cNvSpPr txBox="1"/>
              <p:nvPr/>
            </p:nvSpPr>
            <p:spPr>
              <a:xfrm>
                <a:off x="2410707" y="1412776"/>
                <a:ext cx="742511" cy="830997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∅</m:t>
                      </m:r>
                    </m:oMath>
                  </m:oMathPara>
                </a14:m>
                <a:endParaRPr lang="sk-SK" sz="4800" b="1" dirty="0" smtClean="0">
                  <a:solidFill>
                    <a:srgbClr val="C0000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6" name="BlokText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707" y="1412776"/>
                <a:ext cx="742511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BlokTextu 16"/>
          <p:cNvSpPr txBox="1"/>
          <p:nvPr/>
        </p:nvSpPr>
        <p:spPr>
          <a:xfrm>
            <a:off x="3749612" y="1628219"/>
            <a:ext cx="867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663300"/>
                </a:solidFill>
              </a:rPr>
              <a:t>alebo</a:t>
            </a:r>
            <a:endParaRPr lang="sk-SK" sz="2000" b="1" dirty="0">
              <a:solidFill>
                <a:srgbClr val="66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BlokTextu 17"/>
              <p:cNvSpPr txBox="1"/>
              <p:nvPr/>
            </p:nvSpPr>
            <p:spPr>
              <a:xfrm>
                <a:off x="5135185" y="1387017"/>
                <a:ext cx="970137" cy="830997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{ }</m:t>
                      </m:r>
                    </m:oMath>
                  </m:oMathPara>
                </a14:m>
                <a:endParaRPr lang="sk-SK" sz="4800" b="1" dirty="0" smtClean="0">
                  <a:solidFill>
                    <a:srgbClr val="C0000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8" name="BlokText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185" y="1387017"/>
                <a:ext cx="970137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Obrázok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54" y="2917968"/>
            <a:ext cx="742985" cy="593190"/>
          </a:xfrm>
          <a:prstGeom prst="rect">
            <a:avLst/>
          </a:prstGeom>
        </p:spPr>
      </p:pic>
      <p:sp>
        <p:nvSpPr>
          <p:cNvPr id="22" name="BlokTextu 21"/>
          <p:cNvSpPr txBox="1"/>
          <p:nvPr/>
        </p:nvSpPr>
        <p:spPr>
          <a:xfrm>
            <a:off x="1484992" y="2917968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663300"/>
                </a:solidFill>
              </a:rPr>
              <a:t>Ak prienik dvoch množín je prázdna množina, tak množiny nazývame </a:t>
            </a:r>
            <a:r>
              <a:rPr lang="sk-SK" sz="2000" b="1" u="sng" dirty="0" err="1" smtClean="0">
                <a:solidFill>
                  <a:srgbClr val="663300"/>
                </a:solidFill>
              </a:rPr>
              <a:t>disjunktné</a:t>
            </a:r>
            <a:r>
              <a:rPr lang="sk-SK" sz="2000" b="1" dirty="0" smtClean="0">
                <a:solidFill>
                  <a:srgbClr val="663300"/>
                </a:solidFill>
              </a:rPr>
              <a:t>.</a:t>
            </a:r>
            <a:endParaRPr lang="sk-SK" sz="2000" b="1" dirty="0">
              <a:solidFill>
                <a:srgbClr val="66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BlokTextu 22"/>
              <p:cNvSpPr txBox="1"/>
              <p:nvPr/>
            </p:nvSpPr>
            <p:spPr>
              <a:xfrm>
                <a:off x="5436096" y="4778410"/>
                <a:ext cx="3090911" cy="830997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=∅</m:t>
                      </m:r>
                    </m:oMath>
                  </m:oMathPara>
                </a14:m>
                <a:endParaRPr lang="sk-SK" sz="4800" b="1" dirty="0" smtClean="0">
                  <a:solidFill>
                    <a:srgbClr val="C0000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23" name="BlokTextu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778410"/>
                <a:ext cx="3090911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4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5" grpId="0"/>
      <p:bldP spid="16" grpId="0" animBg="1"/>
      <p:bldP spid="17" grpId="0"/>
      <p:bldP spid="18" grpId="0" animBg="1"/>
      <p:bldP spid="2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679936" y="476672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sk-SK" sz="2400" b="1" dirty="0" smtClean="0">
                <a:solidFill>
                  <a:srgbClr val="663300"/>
                </a:solidFill>
              </a:rPr>
              <a:t>Rozdiel množín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087420" y="1268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000" i="1" dirty="0">
                <a:solidFill>
                  <a:srgbClr val="FF0000"/>
                </a:solidFill>
              </a:rPr>
              <a:t>Rozdielom množín </a:t>
            </a:r>
            <a:r>
              <a:rPr lang="sk-SK" sz="2000" i="1" dirty="0">
                <a:solidFill>
                  <a:srgbClr val="006600"/>
                </a:solidFill>
              </a:rPr>
              <a:t>A</a:t>
            </a:r>
            <a:r>
              <a:rPr lang="sk-SK" sz="2000" i="1" dirty="0">
                <a:solidFill>
                  <a:srgbClr val="FF0000"/>
                </a:solidFill>
              </a:rPr>
              <a:t>,</a:t>
            </a:r>
            <a:r>
              <a:rPr lang="sk-SK" sz="2000" i="1" dirty="0">
                <a:solidFill>
                  <a:srgbClr val="663300"/>
                </a:solidFill>
              </a:rPr>
              <a:t>B</a:t>
            </a:r>
            <a:r>
              <a:rPr lang="sk-SK" sz="2000" i="1" dirty="0">
                <a:solidFill>
                  <a:srgbClr val="FF0000"/>
                </a:solidFill>
              </a:rPr>
              <a:t> (v uvedenom poradí) nazývame množinu </a:t>
            </a:r>
            <a:r>
              <a:rPr lang="sk-SK" sz="2000" i="1" dirty="0">
                <a:solidFill>
                  <a:srgbClr val="C00000"/>
                </a:solidFill>
              </a:rPr>
              <a:t>C</a:t>
            </a:r>
            <a:r>
              <a:rPr lang="sk-SK" sz="2000" i="1" dirty="0" smtClean="0">
                <a:solidFill>
                  <a:srgbClr val="FF0000"/>
                </a:solidFill>
              </a:rPr>
              <a:t> </a:t>
            </a:r>
            <a:r>
              <a:rPr lang="sk-SK" sz="2000" i="1" dirty="0">
                <a:solidFill>
                  <a:srgbClr val="FF0000"/>
                </a:solidFill>
              </a:rPr>
              <a:t>tvorenú práve </a:t>
            </a:r>
            <a:r>
              <a:rPr lang="sk-SK" sz="2000" i="1" dirty="0" smtClean="0">
                <a:solidFill>
                  <a:srgbClr val="FF0000"/>
                </a:solidFill>
              </a:rPr>
              <a:t>tými objektmi , </a:t>
            </a:r>
            <a:r>
              <a:rPr lang="sk-SK" sz="2000" i="1" dirty="0">
                <a:solidFill>
                  <a:srgbClr val="FF0000"/>
                </a:solidFill>
              </a:rPr>
              <a:t>ktoré patria do množiny A </a:t>
            </a:r>
            <a:r>
              <a:rPr lang="sk-SK" sz="2000" i="1" dirty="0" err="1">
                <a:solidFill>
                  <a:srgbClr val="FF0000"/>
                </a:solidFill>
              </a:rPr>
              <a:t>a</a:t>
            </a:r>
            <a:r>
              <a:rPr lang="sk-SK" sz="2000" i="1" dirty="0">
                <a:solidFill>
                  <a:srgbClr val="FF0000"/>
                </a:solidFill>
              </a:rPr>
              <a:t> nepatria do množiny </a:t>
            </a:r>
            <a:r>
              <a:rPr lang="sk-SK" sz="2000" i="1" dirty="0" smtClean="0">
                <a:solidFill>
                  <a:srgbClr val="FF0000"/>
                </a:solidFill>
              </a:rPr>
              <a:t>B.</a:t>
            </a:r>
            <a:endParaRPr lang="sk-SK" sz="2000" i="1" dirty="0">
              <a:solidFill>
                <a:srgbClr val="FF0000"/>
              </a:solidFill>
            </a:endParaRPr>
          </a:p>
        </p:txBody>
      </p:sp>
      <p:sp>
        <p:nvSpPr>
          <p:cNvPr id="6" name="Ovál 5"/>
          <p:cNvSpPr/>
          <p:nvPr/>
        </p:nvSpPr>
        <p:spPr>
          <a:xfrm>
            <a:off x="679936" y="3420461"/>
            <a:ext cx="1863558" cy="1863558"/>
          </a:xfrm>
          <a:prstGeom prst="ellipse">
            <a:avLst/>
          </a:prstGeom>
          <a:solidFill>
            <a:srgbClr val="006600">
              <a:alpha val="52000"/>
            </a:srgb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679936" y="318962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3432154" y="391431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663300"/>
                </a:solidFill>
              </a:rPr>
              <a:t>B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5292080" y="3645024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6600"/>
                </a:solidFill>
              </a:rPr>
              <a:t>SYMBOLIZMUS:</a:t>
            </a:r>
            <a:endParaRPr lang="sk-SK" sz="2400" b="1" dirty="0">
              <a:solidFill>
                <a:srgbClr val="0066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5157192"/>
            <a:ext cx="1905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/>
              <p:cNvSpPr txBox="1"/>
              <p:nvPr/>
            </p:nvSpPr>
            <p:spPr>
              <a:xfrm>
                <a:off x="5026782" y="4175020"/>
                <a:ext cx="3130985" cy="830997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𝑪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</m:oMath>
                  </m:oMathPara>
                </a14:m>
                <a:endParaRPr lang="sk-SK" sz="4800" b="1" dirty="0" smtClean="0">
                  <a:solidFill>
                    <a:srgbClr val="C0000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782" y="4175020"/>
                <a:ext cx="3130985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ál 19"/>
          <p:cNvSpPr/>
          <p:nvPr/>
        </p:nvSpPr>
        <p:spPr>
          <a:xfrm>
            <a:off x="686009" y="3420461"/>
            <a:ext cx="1863558" cy="1863558"/>
          </a:xfrm>
          <a:prstGeom prst="ellipse">
            <a:avLst/>
          </a:prstGeom>
          <a:pattFill prst="wdDn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1799048" y="3875856"/>
            <a:ext cx="1548949" cy="1548949"/>
          </a:xfrm>
          <a:prstGeom prst="ellipse">
            <a:avLst/>
          </a:prstGeom>
          <a:solidFill>
            <a:srgbClr val="663300">
              <a:alpha val="65000"/>
            </a:srgbClr>
          </a:solidFill>
          <a:ln>
            <a:solidFill>
              <a:srgbClr val="663300">
                <a:alpha val="4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blúk 20"/>
          <p:cNvSpPr/>
          <p:nvPr/>
        </p:nvSpPr>
        <p:spPr>
          <a:xfrm flipH="1">
            <a:off x="1827373" y="3861129"/>
            <a:ext cx="1521663" cy="1561084"/>
          </a:xfrm>
          <a:prstGeom prst="arc">
            <a:avLst>
              <a:gd name="adj1" fmla="val 17009046"/>
              <a:gd name="adj2" fmla="val 318237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Oblúk 23"/>
          <p:cNvSpPr/>
          <p:nvPr/>
        </p:nvSpPr>
        <p:spPr>
          <a:xfrm flipH="1" flipV="1">
            <a:off x="1823606" y="3878289"/>
            <a:ext cx="1521663" cy="1561084"/>
          </a:xfrm>
          <a:prstGeom prst="arc">
            <a:avLst>
              <a:gd name="adj1" fmla="val 18879422"/>
              <a:gd name="adj2" fmla="val 5092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Oblúk 1"/>
          <p:cNvSpPr/>
          <p:nvPr/>
        </p:nvSpPr>
        <p:spPr>
          <a:xfrm>
            <a:off x="695363" y="3430700"/>
            <a:ext cx="1864800" cy="1864800"/>
          </a:xfrm>
          <a:prstGeom prst="arc">
            <a:avLst>
              <a:gd name="adj1" fmla="val 10711171"/>
              <a:gd name="adj2" fmla="val 19783936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Oblúk 24"/>
          <p:cNvSpPr/>
          <p:nvPr/>
        </p:nvSpPr>
        <p:spPr>
          <a:xfrm flipV="1">
            <a:off x="695453" y="3430700"/>
            <a:ext cx="1864800" cy="1864800"/>
          </a:xfrm>
          <a:prstGeom prst="arc">
            <a:avLst>
              <a:gd name="adj1" fmla="val 10465433"/>
              <a:gd name="adj2" fmla="val 17889860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Ovál 25"/>
          <p:cNvSpPr/>
          <p:nvPr/>
        </p:nvSpPr>
        <p:spPr>
          <a:xfrm>
            <a:off x="1836485" y="3874008"/>
            <a:ext cx="1512000" cy="1548000"/>
          </a:xfrm>
          <a:prstGeom prst="ellipse">
            <a:avLst/>
          </a:prstGeom>
          <a:solidFill>
            <a:srgbClr val="6633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42" name="Skupina 41"/>
          <p:cNvGrpSpPr/>
          <p:nvPr/>
        </p:nvGrpSpPr>
        <p:grpSpPr>
          <a:xfrm>
            <a:off x="486156" y="4948315"/>
            <a:ext cx="1096167" cy="1540981"/>
            <a:chOff x="1092717" y="4264830"/>
            <a:chExt cx="1096167" cy="1540981"/>
          </a:xfrm>
        </p:grpSpPr>
        <p:sp>
          <p:nvSpPr>
            <p:cNvPr id="35" name="BlokTextu 34"/>
            <p:cNvSpPr txBox="1"/>
            <p:nvPr/>
          </p:nvSpPr>
          <p:spPr>
            <a:xfrm>
              <a:off x="1092717" y="5282591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800" b="1" dirty="0" smtClean="0">
                  <a:solidFill>
                    <a:srgbClr val="C00000"/>
                  </a:solidFill>
                </a:rPr>
                <a:t>C</a:t>
              </a:r>
              <a:endParaRPr lang="sk-SK" sz="28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7" name="Rovná spojovacia šípka 36"/>
            <p:cNvCxnSpPr/>
            <p:nvPr/>
          </p:nvCxnSpPr>
          <p:spPr>
            <a:xfrm flipV="1">
              <a:off x="1537069" y="4264830"/>
              <a:ext cx="651815" cy="123438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054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70" decel="100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770" decel="100000"/>
                                        <p:tgtEl>
                                          <p:spTgt spid="307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3" dur="77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5" dur="77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8" grpId="0"/>
      <p:bldP spid="9" grpId="0"/>
      <p:bldP spid="11" grpId="0"/>
      <p:bldP spid="14" grpId="0" animBg="1"/>
      <p:bldP spid="20" grpId="0" animBg="1"/>
      <p:bldP spid="7" grpId="0" animBg="1"/>
      <p:bldP spid="21" grpId="0" animBg="1"/>
      <p:bldP spid="24" grpId="0" animBg="1"/>
      <p:bldP spid="2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679936" y="476672"/>
            <a:ext cx="7220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sk-SK" sz="2400" b="1" dirty="0" smtClean="0">
                <a:solidFill>
                  <a:srgbClr val="663300"/>
                </a:solidFill>
              </a:rPr>
              <a:t>Doplnok (komplement</a:t>
            </a:r>
            <a:r>
              <a:rPr lang="sk-SK" sz="2400" b="1" dirty="0" smtClean="0">
                <a:solidFill>
                  <a:srgbClr val="663300"/>
                </a:solidFill>
              </a:rPr>
              <a:t>) množiny </a:t>
            </a:r>
            <a:r>
              <a:rPr lang="sk-SK" sz="2400" b="1" dirty="0" smtClean="0">
                <a:solidFill>
                  <a:srgbClr val="663300"/>
                </a:solidFill>
              </a:rPr>
              <a:t>v množine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087420" y="1268760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000" i="1" dirty="0">
                <a:solidFill>
                  <a:srgbClr val="FF0000"/>
                </a:solidFill>
              </a:rPr>
              <a:t>Doplnkom (komplementom) množiny </a:t>
            </a:r>
            <a:r>
              <a:rPr lang="sk-SK" sz="2000" i="1" dirty="0" smtClean="0">
                <a:solidFill>
                  <a:srgbClr val="663300"/>
                </a:solidFill>
              </a:rPr>
              <a:t>A</a:t>
            </a:r>
            <a:r>
              <a:rPr lang="sk-SK" sz="2000" i="1" dirty="0" smtClean="0">
                <a:solidFill>
                  <a:srgbClr val="FF0000"/>
                </a:solidFill>
              </a:rPr>
              <a:t> </a:t>
            </a:r>
            <a:r>
              <a:rPr lang="sk-SK" sz="2000" i="1" dirty="0">
                <a:solidFill>
                  <a:srgbClr val="FF0000"/>
                </a:solidFill>
              </a:rPr>
              <a:t>v jej </a:t>
            </a:r>
            <a:r>
              <a:rPr lang="sk-SK" sz="2000" i="1" dirty="0" err="1">
                <a:solidFill>
                  <a:srgbClr val="FF0000"/>
                </a:solidFill>
              </a:rPr>
              <a:t>nadmnožine</a:t>
            </a:r>
            <a:r>
              <a:rPr lang="sk-SK" sz="2000" i="1" dirty="0">
                <a:solidFill>
                  <a:srgbClr val="FF0000"/>
                </a:solidFill>
              </a:rPr>
              <a:t> </a:t>
            </a:r>
            <a:r>
              <a:rPr lang="sk-SK" sz="2000" i="1" dirty="0" smtClean="0">
                <a:solidFill>
                  <a:srgbClr val="006600"/>
                </a:solidFill>
              </a:rPr>
              <a:t>B</a:t>
            </a:r>
            <a:r>
              <a:rPr lang="sk-SK" sz="2000" i="1" dirty="0" smtClean="0">
                <a:solidFill>
                  <a:srgbClr val="FF0000"/>
                </a:solidFill>
              </a:rPr>
              <a:t> </a:t>
            </a:r>
            <a:r>
              <a:rPr lang="sk-SK" sz="2000" i="1" dirty="0">
                <a:solidFill>
                  <a:srgbClr val="FF0000"/>
                </a:solidFill>
              </a:rPr>
              <a:t>nazývame množinu </a:t>
            </a:r>
            <a:r>
              <a:rPr lang="sk-SK" sz="2000" i="1" dirty="0" smtClean="0">
                <a:solidFill>
                  <a:srgbClr val="C00000"/>
                </a:solidFill>
              </a:rPr>
              <a:t>C </a:t>
            </a:r>
            <a:r>
              <a:rPr lang="sk-SK" sz="2000" i="1" dirty="0" smtClean="0">
                <a:solidFill>
                  <a:srgbClr val="FF0000"/>
                </a:solidFill>
              </a:rPr>
              <a:t>tvorenú </a:t>
            </a:r>
            <a:r>
              <a:rPr lang="sk-SK" sz="2000" i="1" dirty="0">
                <a:solidFill>
                  <a:srgbClr val="FF0000"/>
                </a:solidFill>
              </a:rPr>
              <a:t>práve tými </a:t>
            </a:r>
            <a:r>
              <a:rPr lang="sk-SK" sz="2000" i="1" dirty="0" smtClean="0">
                <a:solidFill>
                  <a:srgbClr val="FF0000"/>
                </a:solidFill>
              </a:rPr>
              <a:t>objektmi, </a:t>
            </a:r>
            <a:r>
              <a:rPr lang="sk-SK" sz="2000" i="1" dirty="0">
                <a:solidFill>
                  <a:srgbClr val="FF0000"/>
                </a:solidFill>
              </a:rPr>
              <a:t>ktoré sú prvkami </a:t>
            </a:r>
            <a:r>
              <a:rPr lang="sk-SK" sz="2000" i="1" dirty="0" smtClean="0">
                <a:solidFill>
                  <a:srgbClr val="FF0000"/>
                </a:solidFill>
              </a:rPr>
              <a:t>B, </a:t>
            </a:r>
            <a:r>
              <a:rPr lang="sk-SK" sz="2000" i="1" dirty="0">
                <a:solidFill>
                  <a:srgbClr val="FF0000"/>
                </a:solidFill>
              </a:rPr>
              <a:t>ale nie sú prvkami </a:t>
            </a:r>
            <a:r>
              <a:rPr lang="sk-SK" sz="2000" i="1" dirty="0" smtClean="0">
                <a:solidFill>
                  <a:srgbClr val="FF0000"/>
                </a:solidFill>
              </a:rPr>
              <a:t>A.</a:t>
            </a:r>
            <a:endParaRPr lang="sk-SK" sz="2000" i="1" dirty="0">
              <a:solidFill>
                <a:srgbClr val="FF0000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5292080" y="3645024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6600"/>
                </a:solidFill>
              </a:rPr>
              <a:t>SYMBOLIZMUS:</a:t>
            </a:r>
            <a:endParaRPr lang="sk-SK" sz="2400" b="1" dirty="0">
              <a:solidFill>
                <a:srgbClr val="0066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5157192"/>
            <a:ext cx="1905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Ovál 22"/>
          <p:cNvSpPr/>
          <p:nvPr/>
        </p:nvSpPr>
        <p:spPr>
          <a:xfrm>
            <a:off x="1367644" y="3374012"/>
            <a:ext cx="2520280" cy="2520280"/>
          </a:xfrm>
          <a:prstGeom prst="ellipse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Ovál 26"/>
          <p:cNvSpPr/>
          <p:nvPr/>
        </p:nvSpPr>
        <p:spPr>
          <a:xfrm>
            <a:off x="2447764" y="4454132"/>
            <a:ext cx="936104" cy="936104"/>
          </a:xfrm>
          <a:prstGeom prst="ellipse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BlokTextu 27"/>
          <p:cNvSpPr txBox="1"/>
          <p:nvPr/>
        </p:nvSpPr>
        <p:spPr>
          <a:xfrm>
            <a:off x="1295636" y="344602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006600"/>
                </a:solidFill>
              </a:rPr>
              <a:t>B</a:t>
            </a:r>
          </a:p>
        </p:txBody>
      </p:sp>
      <p:sp>
        <p:nvSpPr>
          <p:cNvPr id="29" name="BlokTextu 28"/>
          <p:cNvSpPr txBox="1"/>
          <p:nvPr/>
        </p:nvSpPr>
        <p:spPr>
          <a:xfrm>
            <a:off x="2375756" y="395007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663300"/>
                </a:solidFill>
              </a:rPr>
              <a:t>A</a:t>
            </a:r>
            <a:endParaRPr lang="sk-SK" sz="2400" b="1" dirty="0">
              <a:solidFill>
                <a:srgbClr val="663300"/>
              </a:solidFill>
            </a:endParaRPr>
          </a:p>
        </p:txBody>
      </p:sp>
      <p:sp>
        <p:nvSpPr>
          <p:cNvPr id="31" name="Ovál 30"/>
          <p:cNvSpPr/>
          <p:nvPr/>
        </p:nvSpPr>
        <p:spPr>
          <a:xfrm>
            <a:off x="1367644" y="3378369"/>
            <a:ext cx="2520280" cy="2520280"/>
          </a:xfrm>
          <a:prstGeom prst="ellipse">
            <a:avLst/>
          </a:prstGeom>
          <a:solidFill>
            <a:srgbClr val="0066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6" name="Ovál 35"/>
          <p:cNvSpPr/>
          <p:nvPr/>
        </p:nvSpPr>
        <p:spPr>
          <a:xfrm>
            <a:off x="1367644" y="3374012"/>
            <a:ext cx="2520280" cy="2520280"/>
          </a:xfrm>
          <a:prstGeom prst="ellipse">
            <a:avLst/>
          </a:prstGeom>
          <a:pattFill prst="wdDnDiag">
            <a:fgClr>
              <a:srgbClr val="C00000"/>
            </a:fgClr>
            <a:bgClr>
              <a:schemeClr val="bg1"/>
            </a:bgClr>
          </a:patt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2" name="Ovál 31"/>
          <p:cNvSpPr/>
          <p:nvPr/>
        </p:nvSpPr>
        <p:spPr>
          <a:xfrm>
            <a:off x="2447764" y="4458489"/>
            <a:ext cx="936104" cy="936104"/>
          </a:xfrm>
          <a:prstGeom prst="ellipse">
            <a:avLst/>
          </a:prstGeom>
          <a:solidFill>
            <a:srgbClr val="6633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38" name="Skupina 37"/>
          <p:cNvGrpSpPr/>
          <p:nvPr/>
        </p:nvGrpSpPr>
        <p:grpSpPr>
          <a:xfrm>
            <a:off x="1034239" y="4948315"/>
            <a:ext cx="1096167" cy="1540981"/>
            <a:chOff x="1092717" y="4264830"/>
            <a:chExt cx="1096167" cy="1540981"/>
          </a:xfrm>
        </p:grpSpPr>
        <p:sp>
          <p:nvSpPr>
            <p:cNvPr id="39" name="BlokTextu 38"/>
            <p:cNvSpPr txBox="1"/>
            <p:nvPr/>
          </p:nvSpPr>
          <p:spPr>
            <a:xfrm>
              <a:off x="1092717" y="5282591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800" b="1" dirty="0" smtClean="0">
                  <a:solidFill>
                    <a:srgbClr val="C00000"/>
                  </a:solidFill>
                </a:rPr>
                <a:t>C</a:t>
              </a:r>
              <a:endParaRPr lang="sk-SK" sz="28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40" name="Rovná spojovacia šípka 39"/>
            <p:cNvCxnSpPr/>
            <p:nvPr/>
          </p:nvCxnSpPr>
          <p:spPr>
            <a:xfrm flipV="1">
              <a:off x="1537069" y="4264830"/>
              <a:ext cx="651815" cy="123438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ĺžnik 4"/>
              <p:cNvSpPr/>
              <p:nvPr/>
            </p:nvSpPr>
            <p:spPr>
              <a:xfrm>
                <a:off x="5553168" y="4153479"/>
                <a:ext cx="2302682" cy="888513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k-SK" sz="4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sk-SK" sz="4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𝑪</m:t>
                          </m:r>
                          <m:r>
                            <a:rPr lang="sk-SK" sz="4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sk-SK" sz="4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sk-SK" sz="4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𝑩</m:t>
                          </m:r>
                        </m:sub>
                        <m:sup>
                          <m:r>
                            <a:rPr lang="sk-SK" sz="48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´</m:t>
                          </m:r>
                        </m:sup>
                      </m:sSubSup>
                    </m:oMath>
                  </m:oMathPara>
                </a14:m>
                <a:endParaRPr lang="sk-SK" sz="4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Obdĺžni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168" y="4153479"/>
                <a:ext cx="2302682" cy="8885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BlokTextu 42"/>
          <p:cNvSpPr txBox="1"/>
          <p:nvPr/>
        </p:nvSpPr>
        <p:spPr>
          <a:xfrm>
            <a:off x="2378389" y="396642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663300"/>
                </a:solidFill>
              </a:rPr>
              <a:t>A</a:t>
            </a:r>
            <a:endParaRPr lang="sk-SK" sz="2400" b="1" dirty="0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9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70" decel="100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770" decel="100000"/>
                                        <p:tgtEl>
                                          <p:spTgt spid="307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4" dur="77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6" dur="77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  <p:bldP spid="23" grpId="0" animBg="1"/>
      <p:bldP spid="27" grpId="0" animBg="1"/>
      <p:bldP spid="28" grpId="0"/>
      <p:bldP spid="29" grpId="0"/>
      <p:bldP spid="31" grpId="0" animBg="1"/>
      <p:bldP spid="36" grpId="0" animBg="1"/>
      <p:bldP spid="32" grpId="0" animBg="1"/>
      <p:bldP spid="5" grpId="0" animBg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467544" y="476672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006600"/>
                </a:solidFill>
              </a:rPr>
              <a:t>DEFINÍCIE:</a:t>
            </a:r>
            <a:endParaRPr lang="sk-SK" sz="3200" b="1" dirty="0">
              <a:solidFill>
                <a:srgbClr val="006600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971600" y="112474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i="1" dirty="0" smtClean="0">
                <a:solidFill>
                  <a:srgbClr val="C00000"/>
                </a:solidFill>
              </a:rPr>
              <a:t>Množina</a:t>
            </a:r>
            <a:r>
              <a:rPr lang="sk-SK" sz="2400" i="1" dirty="0" smtClean="0">
                <a:solidFill>
                  <a:srgbClr val="C00000"/>
                </a:solidFill>
              </a:rPr>
              <a:t> je súhrn istých objektov myslený ako celok. </a:t>
            </a:r>
            <a:endParaRPr lang="sk-SK" sz="2400" i="1" dirty="0">
              <a:solidFill>
                <a:srgbClr val="C0000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899592" y="2780928"/>
            <a:ext cx="7655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i="1" dirty="0" smtClean="0">
                <a:solidFill>
                  <a:srgbClr val="C00000"/>
                </a:solidFill>
              </a:rPr>
              <a:t>Prvkom množiny </a:t>
            </a:r>
            <a:r>
              <a:rPr lang="sk-SK" sz="2400" i="1" dirty="0" smtClean="0">
                <a:solidFill>
                  <a:srgbClr val="C00000"/>
                </a:solidFill>
              </a:rPr>
              <a:t> je každý objekt patriaci do množiny.</a:t>
            </a:r>
            <a:endParaRPr lang="sk-SK" sz="2400" i="1" dirty="0">
              <a:solidFill>
                <a:srgbClr val="C0000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1403648" y="1628800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>
                <a:solidFill>
                  <a:srgbClr val="663300"/>
                </a:solidFill>
              </a:rPr>
              <a:t>Objektom môže byť čokoľvek, v matematike najčastejšie čísla, geometrické </a:t>
            </a:r>
            <a:r>
              <a:rPr lang="sk-SK" sz="2000" b="1" dirty="0" smtClean="0">
                <a:solidFill>
                  <a:srgbClr val="663300"/>
                </a:solidFill>
              </a:rPr>
              <a:t>objekty </a:t>
            </a:r>
            <a:r>
              <a:rPr lang="sk-SK" sz="2000" b="1" dirty="0" smtClean="0">
                <a:solidFill>
                  <a:srgbClr val="663300"/>
                </a:solidFill>
              </a:rPr>
              <a:t>atď</a:t>
            </a:r>
            <a:r>
              <a:rPr lang="sk-SK" sz="2000" dirty="0" smtClean="0">
                <a:solidFill>
                  <a:srgbClr val="663300"/>
                </a:solidFill>
              </a:rPr>
              <a:t>. </a:t>
            </a:r>
            <a:endParaRPr lang="sk-SK" sz="2000" dirty="0">
              <a:solidFill>
                <a:srgbClr val="66330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971600" y="4077072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663300"/>
                </a:solidFill>
              </a:rPr>
              <a:t>Množiny označujeme veľkými písmenami. (A, B, C, X, Y...)</a:t>
            </a:r>
          </a:p>
          <a:p>
            <a:r>
              <a:rPr lang="sk-SK" sz="2000" b="1" dirty="0" smtClean="0">
                <a:solidFill>
                  <a:srgbClr val="663300"/>
                </a:solidFill>
              </a:rPr>
              <a:t>Prvky množiny malými písmenami. (a, b, c, x, y, ...)</a:t>
            </a:r>
            <a:endParaRPr lang="sk-SK" sz="2000" dirty="0">
              <a:solidFill>
                <a:srgbClr val="663300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467544" y="3356992"/>
            <a:ext cx="3352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006600"/>
                </a:solidFill>
              </a:rPr>
              <a:t>SYMBOLIZMUS:</a:t>
            </a:r>
            <a:endParaRPr lang="sk-SK" sz="3200" b="1" dirty="0">
              <a:solidFill>
                <a:srgbClr val="006600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1403648" y="4941168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7030A0"/>
                </a:solidFill>
              </a:rPr>
              <a:t>Objekt</a:t>
            </a:r>
            <a:r>
              <a:rPr lang="sk-SK" sz="2000" b="1" i="1" dirty="0" smtClean="0">
                <a:solidFill>
                  <a:srgbClr val="7030A0"/>
                </a:solidFill>
              </a:rPr>
              <a:t> a </a:t>
            </a:r>
            <a:r>
              <a:rPr lang="sk-SK" sz="2000" b="1" dirty="0" smtClean="0">
                <a:solidFill>
                  <a:srgbClr val="7030A0"/>
                </a:solidFill>
              </a:rPr>
              <a:t>je prvkom množiny </a:t>
            </a:r>
            <a:r>
              <a:rPr lang="sk-SK" sz="2000" b="1" i="1" dirty="0" smtClean="0">
                <a:solidFill>
                  <a:srgbClr val="7030A0"/>
                </a:solidFill>
              </a:rPr>
              <a:t>A</a:t>
            </a:r>
            <a:endParaRPr lang="sk-SK" sz="2000" i="1" dirty="0">
              <a:solidFill>
                <a:srgbClr val="7030A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6176" y="4869160"/>
            <a:ext cx="1008112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  <p:cxnSp>
        <p:nvCxnSpPr>
          <p:cNvPr id="17" name="Rovná spojovacia šípka 16"/>
          <p:cNvCxnSpPr>
            <a:stCxn id="10" idx="3"/>
          </p:cNvCxnSpPr>
          <p:nvPr/>
        </p:nvCxnSpPr>
        <p:spPr>
          <a:xfrm>
            <a:off x="5292080" y="5141223"/>
            <a:ext cx="720080" cy="15969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lokTextu 19"/>
          <p:cNvSpPr txBox="1"/>
          <p:nvPr/>
        </p:nvSpPr>
        <p:spPr>
          <a:xfrm>
            <a:off x="1187624" y="5661248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7030A0"/>
                </a:solidFill>
              </a:rPr>
              <a:t>Objekt</a:t>
            </a:r>
            <a:r>
              <a:rPr lang="sk-SK" sz="2000" b="1" i="1" dirty="0" smtClean="0">
                <a:solidFill>
                  <a:srgbClr val="7030A0"/>
                </a:solidFill>
              </a:rPr>
              <a:t> a nie </a:t>
            </a:r>
            <a:r>
              <a:rPr lang="sk-SK" sz="2000" b="1" dirty="0" smtClean="0">
                <a:solidFill>
                  <a:srgbClr val="7030A0"/>
                </a:solidFill>
              </a:rPr>
              <a:t>je prvkom množiny </a:t>
            </a:r>
            <a:r>
              <a:rPr lang="sk-SK" sz="2000" b="1" i="1" dirty="0" smtClean="0">
                <a:solidFill>
                  <a:srgbClr val="7030A0"/>
                </a:solidFill>
              </a:rPr>
              <a:t>A</a:t>
            </a:r>
            <a:endParaRPr lang="sk-SK" sz="2000" i="1" dirty="0">
              <a:solidFill>
                <a:srgbClr val="7030A0"/>
              </a:solidFill>
            </a:endParaRPr>
          </a:p>
        </p:txBody>
      </p:sp>
      <p:cxnSp>
        <p:nvCxnSpPr>
          <p:cNvPr id="22" name="Rovná spojovacia šípka 21"/>
          <p:cNvCxnSpPr/>
          <p:nvPr/>
        </p:nvCxnSpPr>
        <p:spPr>
          <a:xfrm>
            <a:off x="5580112" y="5877272"/>
            <a:ext cx="864096" cy="15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Skupina 26"/>
          <p:cNvGrpSpPr/>
          <p:nvPr/>
        </p:nvGrpSpPr>
        <p:grpSpPr>
          <a:xfrm>
            <a:off x="6660232" y="5589240"/>
            <a:ext cx="1008112" cy="576064"/>
            <a:chOff x="6660232" y="5589240"/>
            <a:chExt cx="1008112" cy="576064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660232" y="5589240"/>
              <a:ext cx="1008112" cy="57606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</p:pic>
        <p:cxnSp>
          <p:nvCxnSpPr>
            <p:cNvPr id="25" name="Rovná spojnica 24"/>
            <p:cNvCxnSpPr/>
            <p:nvPr/>
          </p:nvCxnSpPr>
          <p:spPr>
            <a:xfrm rot="5400000">
              <a:off x="7020272" y="5733256"/>
              <a:ext cx="360040" cy="216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99592" y="764704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 smtClean="0">
                <a:solidFill>
                  <a:srgbClr val="663300"/>
                </a:solidFill>
              </a:rPr>
              <a:t>Množiny graficky znázorňujeme pomocou</a:t>
            </a:r>
          </a:p>
          <a:p>
            <a:pPr algn="ctr"/>
            <a:r>
              <a:rPr lang="sk-SK" sz="2000" b="1" dirty="0" smtClean="0">
                <a:solidFill>
                  <a:srgbClr val="663300"/>
                </a:solidFill>
              </a:rPr>
              <a:t> </a:t>
            </a:r>
            <a:r>
              <a:rPr lang="sk-SK" sz="2000" b="1" i="1" dirty="0" err="1" smtClean="0">
                <a:solidFill>
                  <a:srgbClr val="C00000"/>
                </a:solidFill>
              </a:rPr>
              <a:t>Vennových</a:t>
            </a:r>
            <a:r>
              <a:rPr lang="sk-SK" sz="2000" b="1" i="1" dirty="0" smtClean="0">
                <a:solidFill>
                  <a:srgbClr val="C00000"/>
                </a:solidFill>
              </a:rPr>
              <a:t> diagramov.</a:t>
            </a:r>
          </a:p>
          <a:p>
            <a:pPr algn="ctr"/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(V19. storočí ich predstavil anglický vedec a kňaz </a:t>
            </a:r>
            <a:r>
              <a:rPr lang="sk-S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John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Venn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sk-SK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83568" y="2132856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b="1" i="1" dirty="0" err="1" smtClean="0">
                <a:solidFill>
                  <a:srgbClr val="C00000"/>
                </a:solidFill>
              </a:rPr>
              <a:t>Vennove</a:t>
            </a:r>
            <a:r>
              <a:rPr lang="sk-SK" sz="2400" b="1" i="1" dirty="0" smtClean="0">
                <a:solidFill>
                  <a:srgbClr val="C00000"/>
                </a:solidFill>
              </a:rPr>
              <a:t> diagramy</a:t>
            </a:r>
            <a:r>
              <a:rPr lang="sk-SK" sz="2400" i="1" dirty="0" smtClean="0">
                <a:solidFill>
                  <a:srgbClr val="C00000"/>
                </a:solidFill>
              </a:rPr>
              <a:t> sú grafické priehradkové schémy. Znázorňujeme ich pomocou uzavretých čiar, ktoré vytvárajú pole diagramu.</a:t>
            </a:r>
            <a:endParaRPr lang="sk-SK" sz="2400" i="1" dirty="0">
              <a:solidFill>
                <a:srgbClr val="C00000"/>
              </a:solidFill>
            </a:endParaRPr>
          </a:p>
        </p:txBody>
      </p:sp>
      <p:grpSp>
        <p:nvGrpSpPr>
          <p:cNvPr id="9" name="Skupina 8"/>
          <p:cNvGrpSpPr/>
          <p:nvPr/>
        </p:nvGrpSpPr>
        <p:grpSpPr>
          <a:xfrm>
            <a:off x="1547664" y="4293096"/>
            <a:ext cx="2304256" cy="2016224"/>
            <a:chOff x="1475656" y="3861048"/>
            <a:chExt cx="2304256" cy="2016224"/>
          </a:xfrm>
        </p:grpSpPr>
        <p:sp>
          <p:nvSpPr>
            <p:cNvPr id="4" name="Ovál 3"/>
            <p:cNvSpPr/>
            <p:nvPr/>
          </p:nvSpPr>
          <p:spPr>
            <a:xfrm>
              <a:off x="1763688" y="4005064"/>
              <a:ext cx="2016224" cy="18722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5" name="BlokTextu 4"/>
            <p:cNvSpPr txBox="1"/>
            <p:nvPr/>
          </p:nvSpPr>
          <p:spPr>
            <a:xfrm>
              <a:off x="2555776" y="436510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 smtClean="0">
                  <a:solidFill>
                    <a:schemeClr val="accent6"/>
                  </a:solidFill>
                </a:rPr>
                <a:t>a</a:t>
              </a:r>
              <a:endParaRPr lang="sk-SK" sz="2400" b="1" dirty="0">
                <a:solidFill>
                  <a:schemeClr val="accent6"/>
                </a:solidFill>
              </a:endParaRPr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3131840" y="4725144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chemeClr val="accent6"/>
                  </a:solidFill>
                </a:rPr>
                <a:t>b</a:t>
              </a:r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2555776" y="5085184"/>
              <a:ext cx="351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b="1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1475656" y="386104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 smtClean="0">
                  <a:solidFill>
                    <a:schemeClr val="accent6"/>
                  </a:solidFill>
                </a:rPr>
                <a:t>A</a:t>
              </a:r>
              <a:endParaRPr lang="sk-SK" sz="24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BlokTextu 9"/>
          <p:cNvSpPr txBox="1"/>
          <p:nvPr/>
        </p:nvSpPr>
        <p:spPr>
          <a:xfrm>
            <a:off x="611560" y="3501008"/>
            <a:ext cx="587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6600"/>
                </a:solidFill>
              </a:rPr>
              <a:t>PRÍKLADY VENNOVÝCH DIAGRAMOV:</a:t>
            </a:r>
            <a:endParaRPr lang="sk-SK" sz="2400" b="1" dirty="0">
              <a:solidFill>
                <a:srgbClr val="006600"/>
              </a:solidFill>
            </a:endParaRPr>
          </a:p>
        </p:txBody>
      </p:sp>
      <p:grpSp>
        <p:nvGrpSpPr>
          <p:cNvPr id="21" name="Skupina 20"/>
          <p:cNvGrpSpPr/>
          <p:nvPr/>
        </p:nvGrpSpPr>
        <p:grpSpPr>
          <a:xfrm>
            <a:off x="4788024" y="4509120"/>
            <a:ext cx="3412966" cy="1811110"/>
            <a:chOff x="4987636" y="4077072"/>
            <a:chExt cx="3412966" cy="1811110"/>
          </a:xfrm>
        </p:grpSpPr>
        <p:sp>
          <p:nvSpPr>
            <p:cNvPr id="11" name="Obdĺžnik 10"/>
            <p:cNvSpPr/>
            <p:nvPr/>
          </p:nvSpPr>
          <p:spPr>
            <a:xfrm>
              <a:off x="5004048" y="4221088"/>
              <a:ext cx="3024336" cy="1656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" name="Voľná forma 11"/>
            <p:cNvSpPr/>
            <p:nvPr/>
          </p:nvSpPr>
          <p:spPr>
            <a:xfrm>
              <a:off x="4987636" y="4544291"/>
              <a:ext cx="997528" cy="1343891"/>
            </a:xfrm>
            <a:custGeom>
              <a:avLst/>
              <a:gdLst>
                <a:gd name="connsiteX0" fmla="*/ 0 w 997528"/>
                <a:gd name="connsiteY0" fmla="*/ 0 h 1343891"/>
                <a:gd name="connsiteX1" fmla="*/ 651164 w 997528"/>
                <a:gd name="connsiteY1" fmla="*/ 83127 h 1343891"/>
                <a:gd name="connsiteX2" fmla="*/ 886691 w 997528"/>
                <a:gd name="connsiteY2" fmla="*/ 443345 h 1343891"/>
                <a:gd name="connsiteX3" fmla="*/ 997528 w 997528"/>
                <a:gd name="connsiteY3" fmla="*/ 1343891 h 13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528" h="1343891">
                  <a:moveTo>
                    <a:pt x="0" y="0"/>
                  </a:moveTo>
                  <a:cubicBezTo>
                    <a:pt x="251691" y="4618"/>
                    <a:pt x="503382" y="9236"/>
                    <a:pt x="651164" y="83127"/>
                  </a:cubicBezTo>
                  <a:cubicBezTo>
                    <a:pt x="798946" y="157018"/>
                    <a:pt x="828964" y="233218"/>
                    <a:pt x="886691" y="443345"/>
                  </a:cubicBezTo>
                  <a:cubicBezTo>
                    <a:pt x="944418" y="653472"/>
                    <a:pt x="970973" y="998681"/>
                    <a:pt x="997528" y="1343891"/>
                  </a:cubicBezTo>
                </a:path>
              </a:pathLst>
            </a:cu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" name="Voľná forma 12"/>
            <p:cNvSpPr/>
            <p:nvPr/>
          </p:nvSpPr>
          <p:spPr>
            <a:xfrm>
              <a:off x="5001491" y="5234709"/>
              <a:ext cx="2355273" cy="639618"/>
            </a:xfrm>
            <a:custGeom>
              <a:avLst/>
              <a:gdLst>
                <a:gd name="connsiteX0" fmla="*/ 0 w 2355273"/>
                <a:gd name="connsiteY0" fmla="*/ 30018 h 639618"/>
                <a:gd name="connsiteX1" fmla="*/ 1717964 w 2355273"/>
                <a:gd name="connsiteY1" fmla="*/ 30018 h 639618"/>
                <a:gd name="connsiteX2" fmla="*/ 2230582 w 2355273"/>
                <a:gd name="connsiteY2" fmla="*/ 210127 h 639618"/>
                <a:gd name="connsiteX3" fmla="*/ 2355273 w 2355273"/>
                <a:gd name="connsiteY3" fmla="*/ 639618 h 63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5273" h="639618">
                  <a:moveTo>
                    <a:pt x="0" y="30018"/>
                  </a:moveTo>
                  <a:cubicBezTo>
                    <a:pt x="673100" y="15009"/>
                    <a:pt x="1346200" y="0"/>
                    <a:pt x="1717964" y="30018"/>
                  </a:cubicBezTo>
                  <a:cubicBezTo>
                    <a:pt x="2089728" y="60036"/>
                    <a:pt x="2124364" y="108527"/>
                    <a:pt x="2230582" y="210127"/>
                  </a:cubicBezTo>
                  <a:cubicBezTo>
                    <a:pt x="2336800" y="311727"/>
                    <a:pt x="2346036" y="475672"/>
                    <a:pt x="2355273" y="639618"/>
                  </a:cubicBezTo>
                </a:path>
              </a:pathLst>
            </a:cu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5" name="BlokTextu 14"/>
            <p:cNvSpPr txBox="1"/>
            <p:nvPr/>
          </p:nvSpPr>
          <p:spPr>
            <a:xfrm>
              <a:off x="5724128" y="436510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 smtClean="0">
                  <a:solidFill>
                    <a:schemeClr val="accent6"/>
                  </a:solidFill>
                </a:rPr>
                <a:t>X</a:t>
              </a:r>
              <a:endParaRPr lang="sk-SK" sz="2400" b="1" dirty="0">
                <a:solidFill>
                  <a:schemeClr val="accent6"/>
                </a:solidFill>
              </a:endParaRPr>
            </a:p>
          </p:txBody>
        </p:sp>
        <p:sp>
          <p:nvSpPr>
            <p:cNvPr id="16" name="BlokTextu 15"/>
            <p:cNvSpPr txBox="1"/>
            <p:nvPr/>
          </p:nvSpPr>
          <p:spPr>
            <a:xfrm>
              <a:off x="7092280" y="501317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chemeClr val="accent6"/>
                  </a:solidFill>
                </a:rPr>
                <a:t>Y</a:t>
              </a:r>
            </a:p>
          </p:txBody>
        </p:sp>
        <p:sp>
          <p:nvSpPr>
            <p:cNvPr id="17" name="BlokTextu 16"/>
            <p:cNvSpPr txBox="1"/>
            <p:nvPr/>
          </p:nvSpPr>
          <p:spPr>
            <a:xfrm>
              <a:off x="5076056" y="472514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5508104" y="486916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chemeClr val="accent6"/>
                  </a:solidFill>
                </a:rPr>
                <a:t>2</a:t>
              </a:r>
            </a:p>
          </p:txBody>
        </p:sp>
        <p:sp>
          <p:nvSpPr>
            <p:cNvPr id="19" name="BlokTextu 18"/>
            <p:cNvSpPr txBox="1"/>
            <p:nvPr/>
          </p:nvSpPr>
          <p:spPr>
            <a:xfrm>
              <a:off x="6372200" y="537321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chemeClr val="accent6"/>
                  </a:solidFill>
                </a:rPr>
                <a:t>3</a:t>
              </a:r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8028384" y="4077072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chemeClr val="accent6"/>
                  </a:solidFill>
                </a:rPr>
                <a:t>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67544" y="548680"/>
            <a:ext cx="3154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6600"/>
                </a:solidFill>
              </a:rPr>
              <a:t>URČENIE MNOŽINY:</a:t>
            </a:r>
            <a:endParaRPr lang="sk-SK" sz="2400" b="1" dirty="0">
              <a:solidFill>
                <a:srgbClr val="00660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043608" y="1052736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2000" b="1" dirty="0" smtClean="0">
                <a:solidFill>
                  <a:srgbClr val="663300"/>
                </a:solidFill>
              </a:rPr>
              <a:t>Vymenovaním všetkých objektov, ktoré sú prvkami množiny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971600" y="2708920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sk-SK" sz="2000" b="1" dirty="0" smtClean="0">
                <a:solidFill>
                  <a:srgbClr val="663300"/>
                </a:solidFill>
              </a:rPr>
              <a:t>udaním spoločnej vlastnosti prvkov množiny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71600" y="4653136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sk-SK" sz="2000" b="1" dirty="0" smtClean="0">
                <a:solidFill>
                  <a:srgbClr val="663300"/>
                </a:solidFill>
              </a:rPr>
              <a:t>množinovými operáciami s inými množinami</a:t>
            </a:r>
            <a:endParaRPr lang="sk-SK" sz="2000" dirty="0">
              <a:solidFill>
                <a:srgbClr val="663300"/>
              </a:solidFill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1916832"/>
            <a:ext cx="3240360" cy="641655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1619672" y="3429000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chemeClr val="accent6"/>
                </a:solidFill>
              </a:rPr>
              <a:t>F je množina, ktorá obsahuje všetky prirodzené čísla menšie ako 3.</a:t>
            </a:r>
            <a:endParaRPr lang="sk-SK" sz="2400" dirty="0">
              <a:solidFill>
                <a:schemeClr val="accent6"/>
              </a:solidFill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5301208"/>
            <a:ext cx="209003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67544" y="548680"/>
            <a:ext cx="5894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6600"/>
                </a:solidFill>
              </a:rPr>
              <a:t>VÝZNAMNÉ MNOŽINY V MATEMATIKE:</a:t>
            </a:r>
            <a:endParaRPr lang="sk-SK" sz="2400" b="1" dirty="0">
              <a:solidFill>
                <a:srgbClr val="006600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827584" y="119675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solidFill>
                  <a:srgbClr val="663300"/>
                </a:solidFill>
              </a:rPr>
              <a:t>Obor premennej (O) 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547664" y="1628800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 smtClean="0">
                <a:solidFill>
                  <a:srgbClr val="C00000"/>
                </a:solidFill>
              </a:rPr>
              <a:t>súhrn všetkých prvkov (čísel), ktoré chceme dosadzovať do premennej</a:t>
            </a:r>
            <a:endParaRPr lang="sk-SK" sz="2000" i="1" dirty="0">
              <a:solidFill>
                <a:srgbClr val="C00000"/>
              </a:solidFill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827584" y="306896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sk-SK" sz="2400" b="1" dirty="0" smtClean="0">
                <a:solidFill>
                  <a:srgbClr val="663300"/>
                </a:solidFill>
              </a:rPr>
              <a:t>Definičný obor (D) 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1547664" y="3573016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 smtClean="0">
                <a:solidFill>
                  <a:srgbClr val="C00000"/>
                </a:solidFill>
              </a:rPr>
              <a:t>súhrn všetkých prvkov z O, ktoré po dosadení za premennú dávajú zmysel.</a:t>
            </a:r>
            <a:endParaRPr lang="sk-SK" sz="2000" i="1" dirty="0">
              <a:solidFill>
                <a:srgbClr val="C00000"/>
              </a:solidFill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2348880"/>
            <a:ext cx="3034478" cy="792088"/>
          </a:xfrm>
          <a:prstGeom prst="rect">
            <a:avLst/>
          </a:prstGeom>
          <a:noFill/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4725144"/>
            <a:ext cx="3888432" cy="7979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27584" y="980728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sk-SK" sz="2400" b="1" dirty="0" smtClean="0">
                <a:solidFill>
                  <a:srgbClr val="663300"/>
                </a:solidFill>
              </a:rPr>
              <a:t>Obor pravdivosti (P) 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1547664" y="1556792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 smtClean="0">
                <a:solidFill>
                  <a:srgbClr val="C00000"/>
                </a:solidFill>
              </a:rPr>
              <a:t>súhrn všetkých prvkov z D, ktoré po dosadení za neznámu dávajú pravdu. </a:t>
            </a:r>
            <a:endParaRPr lang="sk-SK" sz="2000" i="1" dirty="0">
              <a:solidFill>
                <a:srgbClr val="C000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2492896"/>
            <a:ext cx="1944216" cy="113147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3933056"/>
            <a:ext cx="4498034" cy="1152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sk-SK" dirty="0" smtClean="0"/>
              <a:t>Množinové vzťahy</a:t>
            </a: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755576" y="1340768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solidFill>
                  <a:srgbClr val="663300"/>
                </a:solidFill>
              </a:rPr>
              <a:t>Vzťah inklúzie (podmnožiny) 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331640" y="1772816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000" i="1" dirty="0" smtClean="0">
                <a:solidFill>
                  <a:srgbClr val="FF0000"/>
                </a:solidFill>
              </a:rPr>
              <a:t>Ak je každý prvok nejakej množiny </a:t>
            </a:r>
            <a:r>
              <a:rPr lang="sk-SK" sz="2000" i="1" dirty="0" smtClean="0">
                <a:solidFill>
                  <a:srgbClr val="663300"/>
                </a:solidFill>
              </a:rPr>
              <a:t>H</a:t>
            </a:r>
            <a:r>
              <a:rPr lang="sk-SK" sz="2000" i="1" dirty="0" smtClean="0">
                <a:solidFill>
                  <a:srgbClr val="FF0000"/>
                </a:solidFill>
              </a:rPr>
              <a:t> zároveň prvkom nejakej množiny </a:t>
            </a:r>
            <a:r>
              <a:rPr lang="sk-SK" sz="2000" i="1" dirty="0" smtClean="0">
                <a:solidFill>
                  <a:srgbClr val="006600"/>
                </a:solidFill>
              </a:rPr>
              <a:t>M</a:t>
            </a:r>
            <a:r>
              <a:rPr lang="sk-SK" sz="2000" i="1" dirty="0" smtClean="0">
                <a:solidFill>
                  <a:srgbClr val="FF0000"/>
                </a:solidFill>
              </a:rPr>
              <a:t> (ktorá však môže obsahovať i iné prvky) potom hovoríme, že množina </a:t>
            </a:r>
            <a:r>
              <a:rPr lang="sk-SK" sz="2000" i="1" dirty="0" smtClean="0">
                <a:solidFill>
                  <a:srgbClr val="663300"/>
                </a:solidFill>
              </a:rPr>
              <a:t>H</a:t>
            </a:r>
            <a:r>
              <a:rPr lang="sk-SK" sz="2000" i="1" dirty="0" smtClean="0">
                <a:solidFill>
                  <a:srgbClr val="FF0000"/>
                </a:solidFill>
              </a:rPr>
              <a:t> je podmnožinou množiny </a:t>
            </a:r>
            <a:r>
              <a:rPr lang="sk-SK" sz="2000" i="1" dirty="0" smtClean="0">
                <a:solidFill>
                  <a:srgbClr val="006600"/>
                </a:solidFill>
              </a:rPr>
              <a:t>M</a:t>
            </a:r>
            <a:r>
              <a:rPr lang="sk-SK" sz="2000" i="1" dirty="0" smtClean="0">
                <a:solidFill>
                  <a:srgbClr val="FF0000"/>
                </a:solidFill>
              </a:rPr>
              <a:t>. (Množina </a:t>
            </a:r>
            <a:r>
              <a:rPr lang="sk-SK" sz="2000" i="1" dirty="0" smtClean="0">
                <a:solidFill>
                  <a:srgbClr val="663300"/>
                </a:solidFill>
              </a:rPr>
              <a:t>H</a:t>
            </a:r>
            <a:r>
              <a:rPr lang="sk-SK" sz="2000" i="1" dirty="0" smtClean="0">
                <a:solidFill>
                  <a:srgbClr val="FF0000"/>
                </a:solidFill>
              </a:rPr>
              <a:t> je vo vzťahu inklúzie s množinou </a:t>
            </a:r>
            <a:r>
              <a:rPr lang="sk-SK" sz="2000" i="1" dirty="0" smtClean="0">
                <a:solidFill>
                  <a:srgbClr val="006600"/>
                </a:solidFill>
              </a:rPr>
              <a:t>M</a:t>
            </a:r>
            <a:r>
              <a:rPr lang="sk-SK" sz="2000" i="1" dirty="0" smtClean="0">
                <a:solidFill>
                  <a:srgbClr val="FF0000"/>
                </a:solidFill>
              </a:rPr>
              <a:t>.)</a:t>
            </a:r>
            <a:endParaRPr lang="sk-SK" sz="2000" i="1" dirty="0">
              <a:solidFill>
                <a:srgbClr val="FF0000"/>
              </a:solidFill>
            </a:endParaRPr>
          </a:p>
        </p:txBody>
      </p:sp>
      <p:grpSp>
        <p:nvGrpSpPr>
          <p:cNvPr id="10" name="Skupina 9"/>
          <p:cNvGrpSpPr/>
          <p:nvPr/>
        </p:nvGrpSpPr>
        <p:grpSpPr>
          <a:xfrm>
            <a:off x="1259632" y="3429000"/>
            <a:ext cx="2592288" cy="2520280"/>
            <a:chOff x="1259632" y="3717032"/>
            <a:chExt cx="2592288" cy="2520280"/>
          </a:xfrm>
        </p:grpSpPr>
        <p:sp>
          <p:nvSpPr>
            <p:cNvPr id="6" name="Ovál 5"/>
            <p:cNvSpPr/>
            <p:nvPr/>
          </p:nvSpPr>
          <p:spPr>
            <a:xfrm>
              <a:off x="1331640" y="3717032"/>
              <a:ext cx="2520280" cy="2520280"/>
            </a:xfrm>
            <a:prstGeom prst="ellipse">
              <a:avLst/>
            </a:prstGeom>
            <a:solidFill>
              <a:srgbClr val="00660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Ovál 6"/>
            <p:cNvSpPr/>
            <p:nvPr/>
          </p:nvSpPr>
          <p:spPr>
            <a:xfrm>
              <a:off x="2411760" y="4797152"/>
              <a:ext cx="936104" cy="936104"/>
            </a:xfrm>
            <a:prstGeom prst="ellipse">
              <a:avLst/>
            </a:prstGeom>
            <a:solidFill>
              <a:srgbClr val="66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1259632" y="3789040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 smtClean="0">
                  <a:solidFill>
                    <a:srgbClr val="006600"/>
                  </a:solidFill>
                </a:rPr>
                <a:t>M</a:t>
              </a:r>
              <a:endParaRPr lang="sk-SK" sz="2400" b="1" dirty="0">
                <a:solidFill>
                  <a:srgbClr val="006600"/>
                </a:solidFill>
              </a:endParaRP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2339752" y="4293096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 smtClean="0">
                  <a:solidFill>
                    <a:srgbClr val="663300"/>
                  </a:solidFill>
                </a:rPr>
                <a:t>H</a:t>
              </a:r>
              <a:endParaRPr lang="sk-SK" sz="2400" b="1" dirty="0">
                <a:solidFill>
                  <a:srgbClr val="663300"/>
                </a:solidFill>
              </a:endParaRPr>
            </a:p>
          </p:txBody>
        </p:sp>
      </p:grpSp>
      <p:sp>
        <p:nvSpPr>
          <p:cNvPr id="11" name="BlokTextu 10"/>
          <p:cNvSpPr txBox="1"/>
          <p:nvPr/>
        </p:nvSpPr>
        <p:spPr>
          <a:xfrm>
            <a:off x="5292080" y="3645024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6600"/>
                </a:solidFill>
              </a:rPr>
              <a:t>SYMBOLIZMUS:</a:t>
            </a:r>
            <a:endParaRPr lang="sk-SK" sz="2400" b="1" dirty="0">
              <a:solidFill>
                <a:srgbClr val="0066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5157192"/>
            <a:ext cx="1905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/>
              <p:cNvSpPr txBox="1"/>
              <p:nvPr/>
            </p:nvSpPr>
            <p:spPr>
              <a:xfrm>
                <a:off x="5468923" y="4235896"/>
                <a:ext cx="2206630" cy="830997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𝑯</m:t>
                      </m:r>
                      <m:r>
                        <a:rPr lang="sk-SK" sz="4800" b="1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⊂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𝑴</m:t>
                      </m:r>
                    </m:oMath>
                  </m:oMathPara>
                </a14:m>
                <a:endParaRPr lang="sk-SK" sz="4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923" y="4235896"/>
                <a:ext cx="2206630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70" decel="100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770" decel="100000"/>
                                        <p:tgtEl>
                                          <p:spTgt spid="307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0" dur="77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1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611560" y="419472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sk-SK" sz="2400" b="1" dirty="0" smtClean="0">
                <a:solidFill>
                  <a:srgbClr val="663300"/>
                </a:solidFill>
              </a:rPr>
              <a:t>Vzťah </a:t>
            </a:r>
            <a:r>
              <a:rPr lang="sk-SK" sz="2400" b="1" dirty="0" err="1" smtClean="0">
                <a:solidFill>
                  <a:srgbClr val="663300"/>
                </a:solidFill>
              </a:rPr>
              <a:t>exklúzie</a:t>
            </a:r>
            <a:r>
              <a:rPr lang="sk-SK" sz="2400" b="1" dirty="0" smtClean="0">
                <a:solidFill>
                  <a:srgbClr val="663300"/>
                </a:solidFill>
              </a:rPr>
              <a:t> (</a:t>
            </a:r>
            <a:r>
              <a:rPr lang="sk-SK" sz="2400" b="1" dirty="0" err="1" smtClean="0">
                <a:solidFill>
                  <a:srgbClr val="663300"/>
                </a:solidFill>
              </a:rPr>
              <a:t>nadmnožiny</a:t>
            </a:r>
            <a:r>
              <a:rPr lang="sk-SK" sz="2400" b="1" dirty="0" smtClean="0">
                <a:solidFill>
                  <a:srgbClr val="663300"/>
                </a:solidFill>
              </a:rPr>
              <a:t>) 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259632" y="1095661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000" i="1" dirty="0" smtClean="0">
                <a:solidFill>
                  <a:srgbClr val="FF0000"/>
                </a:solidFill>
              </a:rPr>
              <a:t>Ak sú isté prvky nejakej množiny </a:t>
            </a:r>
            <a:r>
              <a:rPr lang="sk-SK" sz="2000" i="1" dirty="0" smtClean="0">
                <a:solidFill>
                  <a:srgbClr val="006600"/>
                </a:solidFill>
              </a:rPr>
              <a:t>H</a:t>
            </a:r>
            <a:r>
              <a:rPr lang="sk-SK" sz="2000" i="1" dirty="0" smtClean="0">
                <a:solidFill>
                  <a:srgbClr val="FF0000"/>
                </a:solidFill>
              </a:rPr>
              <a:t> zároveň prvkami nejakej množiny </a:t>
            </a:r>
            <a:r>
              <a:rPr lang="sk-SK" sz="2000" i="1" dirty="0" smtClean="0">
                <a:solidFill>
                  <a:srgbClr val="663300"/>
                </a:solidFill>
              </a:rPr>
              <a:t>M</a:t>
            </a:r>
            <a:r>
              <a:rPr lang="sk-SK" sz="2000" i="1" dirty="0" smtClean="0">
                <a:solidFill>
                  <a:srgbClr val="FF0000"/>
                </a:solidFill>
              </a:rPr>
              <a:t> (ktorá už neobsahuje iné prvky) potom hovoríme, že množina </a:t>
            </a:r>
            <a:r>
              <a:rPr lang="sk-SK" sz="2000" i="1" dirty="0" smtClean="0">
                <a:solidFill>
                  <a:srgbClr val="006600"/>
                </a:solidFill>
              </a:rPr>
              <a:t>H</a:t>
            </a:r>
            <a:r>
              <a:rPr lang="sk-SK" sz="2000" i="1" dirty="0" smtClean="0">
                <a:solidFill>
                  <a:srgbClr val="FF0000"/>
                </a:solidFill>
              </a:rPr>
              <a:t> je </a:t>
            </a:r>
            <a:r>
              <a:rPr lang="sk-SK" sz="2000" i="1" dirty="0" err="1" smtClean="0">
                <a:solidFill>
                  <a:srgbClr val="FF0000"/>
                </a:solidFill>
              </a:rPr>
              <a:t>nadmnožinou</a:t>
            </a:r>
            <a:r>
              <a:rPr lang="sk-SK" sz="2000" i="1" dirty="0" smtClean="0">
                <a:solidFill>
                  <a:srgbClr val="FF0000"/>
                </a:solidFill>
              </a:rPr>
              <a:t> množiny </a:t>
            </a:r>
            <a:r>
              <a:rPr lang="sk-SK" sz="2000" i="1" dirty="0" smtClean="0">
                <a:solidFill>
                  <a:srgbClr val="663300"/>
                </a:solidFill>
              </a:rPr>
              <a:t>M</a:t>
            </a:r>
            <a:r>
              <a:rPr lang="sk-SK" sz="2000" i="1" dirty="0" smtClean="0">
                <a:solidFill>
                  <a:srgbClr val="FF0000"/>
                </a:solidFill>
              </a:rPr>
              <a:t>. (Množina </a:t>
            </a:r>
            <a:r>
              <a:rPr lang="sk-SK" sz="2000" i="1" dirty="0" smtClean="0">
                <a:solidFill>
                  <a:srgbClr val="006600"/>
                </a:solidFill>
              </a:rPr>
              <a:t>H</a:t>
            </a:r>
            <a:r>
              <a:rPr lang="sk-SK" sz="2000" i="1" dirty="0" smtClean="0">
                <a:solidFill>
                  <a:srgbClr val="FF0000"/>
                </a:solidFill>
              </a:rPr>
              <a:t> je vo vzťahu </a:t>
            </a:r>
            <a:r>
              <a:rPr lang="sk-SK" sz="2000" i="1" dirty="0" err="1" smtClean="0">
                <a:solidFill>
                  <a:srgbClr val="FF0000"/>
                </a:solidFill>
              </a:rPr>
              <a:t>exklúzie</a:t>
            </a:r>
            <a:r>
              <a:rPr lang="sk-SK" sz="2000" i="1" dirty="0" smtClean="0">
                <a:solidFill>
                  <a:srgbClr val="FF0000"/>
                </a:solidFill>
              </a:rPr>
              <a:t> s množinou </a:t>
            </a:r>
            <a:r>
              <a:rPr lang="sk-SK" sz="2000" i="1" dirty="0" smtClean="0">
                <a:solidFill>
                  <a:srgbClr val="663300"/>
                </a:solidFill>
              </a:rPr>
              <a:t>M</a:t>
            </a:r>
            <a:r>
              <a:rPr lang="sk-SK" sz="2000" i="1" dirty="0" smtClean="0">
                <a:solidFill>
                  <a:srgbClr val="FF0000"/>
                </a:solidFill>
              </a:rPr>
              <a:t>.)</a:t>
            </a:r>
            <a:endParaRPr lang="sk-SK" sz="2000" i="1" dirty="0">
              <a:solidFill>
                <a:srgbClr val="FF0000"/>
              </a:solidFill>
            </a:endParaRPr>
          </a:p>
        </p:txBody>
      </p:sp>
      <p:grpSp>
        <p:nvGrpSpPr>
          <p:cNvPr id="10" name="Skupina 9"/>
          <p:cNvGrpSpPr/>
          <p:nvPr/>
        </p:nvGrpSpPr>
        <p:grpSpPr>
          <a:xfrm>
            <a:off x="1259632" y="3429000"/>
            <a:ext cx="2592288" cy="2520280"/>
            <a:chOff x="1259632" y="3717032"/>
            <a:chExt cx="2592288" cy="2520280"/>
          </a:xfrm>
        </p:grpSpPr>
        <p:sp>
          <p:nvSpPr>
            <p:cNvPr id="6" name="Ovál 5"/>
            <p:cNvSpPr/>
            <p:nvPr/>
          </p:nvSpPr>
          <p:spPr>
            <a:xfrm>
              <a:off x="1331640" y="3717032"/>
              <a:ext cx="2520280" cy="2520280"/>
            </a:xfrm>
            <a:prstGeom prst="ellipse">
              <a:avLst/>
            </a:prstGeom>
            <a:solidFill>
              <a:srgbClr val="00660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Ovál 6"/>
            <p:cNvSpPr/>
            <p:nvPr/>
          </p:nvSpPr>
          <p:spPr>
            <a:xfrm>
              <a:off x="2411760" y="4797152"/>
              <a:ext cx="936104" cy="936104"/>
            </a:xfrm>
            <a:prstGeom prst="ellipse">
              <a:avLst/>
            </a:prstGeom>
            <a:solidFill>
              <a:srgbClr val="66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1259632" y="3789040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rgbClr val="006600"/>
                  </a:solidFill>
                </a:rPr>
                <a:t>H</a:t>
              </a: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2339752" y="4293096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rgbClr val="663300"/>
                  </a:solidFill>
                </a:rPr>
                <a:t>M</a:t>
              </a:r>
            </a:p>
          </p:txBody>
        </p:sp>
      </p:grpSp>
      <p:sp>
        <p:nvSpPr>
          <p:cNvPr id="11" name="BlokTextu 10"/>
          <p:cNvSpPr txBox="1"/>
          <p:nvPr/>
        </p:nvSpPr>
        <p:spPr>
          <a:xfrm>
            <a:off x="5292080" y="3645024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6600"/>
                </a:solidFill>
              </a:rPr>
              <a:t>SYMBOLIZMUS:</a:t>
            </a:r>
            <a:endParaRPr lang="sk-SK" sz="2400" b="1" dirty="0">
              <a:solidFill>
                <a:srgbClr val="0066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5157192"/>
            <a:ext cx="1905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5468923" y="4235896"/>
                <a:ext cx="2206630" cy="830997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𝑯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⊃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𝑴</m:t>
                      </m:r>
                    </m:oMath>
                  </m:oMathPara>
                </a14:m>
                <a:endParaRPr lang="sk-SK" sz="4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923" y="4235896"/>
                <a:ext cx="2206630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30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70" decel="100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770" decel="100000"/>
                                        <p:tgtEl>
                                          <p:spTgt spid="307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5" dur="77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611560" y="419472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sk-SK" sz="2400" b="1" dirty="0" smtClean="0">
                <a:solidFill>
                  <a:srgbClr val="663300"/>
                </a:solidFill>
              </a:rPr>
              <a:t>Vzťah rovnosti 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259632" y="1095661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000" i="1" dirty="0" smtClean="0">
                <a:solidFill>
                  <a:srgbClr val="FF0000"/>
                </a:solidFill>
              </a:rPr>
              <a:t>Ak sú </a:t>
            </a:r>
            <a:r>
              <a:rPr lang="sk-SK" sz="2000" i="1" dirty="0" smtClean="0">
                <a:solidFill>
                  <a:srgbClr val="FF0000"/>
                </a:solidFill>
              </a:rPr>
              <a:t>všetky</a:t>
            </a:r>
            <a:r>
              <a:rPr lang="sk-SK" sz="2000" i="1" dirty="0" smtClean="0">
                <a:solidFill>
                  <a:srgbClr val="FF0000"/>
                </a:solidFill>
              </a:rPr>
              <a:t> </a:t>
            </a:r>
            <a:r>
              <a:rPr lang="sk-SK" sz="2000" i="1" dirty="0" smtClean="0">
                <a:solidFill>
                  <a:srgbClr val="FF0000"/>
                </a:solidFill>
              </a:rPr>
              <a:t>prvky nejakej množiny </a:t>
            </a:r>
            <a:r>
              <a:rPr lang="sk-SK" sz="2000" i="1" dirty="0" smtClean="0">
                <a:solidFill>
                  <a:srgbClr val="006600"/>
                </a:solidFill>
              </a:rPr>
              <a:t>H</a:t>
            </a:r>
            <a:r>
              <a:rPr lang="sk-SK" sz="2000" i="1" dirty="0" smtClean="0">
                <a:solidFill>
                  <a:srgbClr val="FF0000"/>
                </a:solidFill>
              </a:rPr>
              <a:t> zároveň prvkami nejakej množiny </a:t>
            </a:r>
            <a:r>
              <a:rPr lang="sk-SK" sz="2000" i="1" dirty="0" smtClean="0">
                <a:solidFill>
                  <a:srgbClr val="663300"/>
                </a:solidFill>
              </a:rPr>
              <a:t>M</a:t>
            </a:r>
            <a:r>
              <a:rPr lang="sk-SK" sz="2000" i="1" dirty="0" smtClean="0">
                <a:solidFill>
                  <a:srgbClr val="FF0000"/>
                </a:solidFill>
              </a:rPr>
              <a:t> a </a:t>
            </a:r>
            <a:r>
              <a:rPr lang="sk-SK" sz="2000" i="1" dirty="0" smtClean="0">
                <a:solidFill>
                  <a:srgbClr val="FF0000"/>
                </a:solidFill>
              </a:rPr>
              <a:t>všetky prvky </a:t>
            </a:r>
            <a:r>
              <a:rPr lang="sk-SK" sz="2000" i="1" dirty="0" smtClean="0">
                <a:solidFill>
                  <a:srgbClr val="FF0000"/>
                </a:solidFill>
              </a:rPr>
              <a:t>množiny </a:t>
            </a:r>
            <a:r>
              <a:rPr lang="sk-SK" sz="2000" i="1" dirty="0" smtClean="0">
                <a:solidFill>
                  <a:srgbClr val="663300"/>
                </a:solidFill>
              </a:rPr>
              <a:t>M </a:t>
            </a:r>
            <a:r>
              <a:rPr lang="sk-SK" sz="2000" i="1" dirty="0" smtClean="0">
                <a:solidFill>
                  <a:srgbClr val="FF0000"/>
                </a:solidFill>
              </a:rPr>
              <a:t>sú zároveň prvkami množiny</a:t>
            </a:r>
            <a:r>
              <a:rPr lang="sk-SK" sz="2000" i="1" dirty="0">
                <a:solidFill>
                  <a:srgbClr val="FF0000"/>
                </a:solidFill>
              </a:rPr>
              <a:t> </a:t>
            </a:r>
            <a:r>
              <a:rPr lang="sk-SK" sz="2000" i="1" dirty="0" smtClean="0">
                <a:solidFill>
                  <a:srgbClr val="006600"/>
                </a:solidFill>
              </a:rPr>
              <a:t>H</a:t>
            </a:r>
            <a:r>
              <a:rPr lang="sk-SK" sz="2000" i="1" dirty="0" smtClean="0">
                <a:solidFill>
                  <a:srgbClr val="FF0000"/>
                </a:solidFill>
              </a:rPr>
              <a:t>, potom hovoríme, že množina </a:t>
            </a:r>
            <a:r>
              <a:rPr lang="sk-SK" sz="2000" i="1" dirty="0" smtClean="0">
                <a:solidFill>
                  <a:srgbClr val="006600"/>
                </a:solidFill>
              </a:rPr>
              <a:t>H</a:t>
            </a:r>
            <a:r>
              <a:rPr lang="sk-SK" sz="2000" i="1" dirty="0" smtClean="0">
                <a:solidFill>
                  <a:srgbClr val="FF0000"/>
                </a:solidFill>
              </a:rPr>
              <a:t> sa rovná množine </a:t>
            </a:r>
            <a:r>
              <a:rPr lang="sk-SK" sz="2000" i="1" dirty="0" smtClean="0">
                <a:solidFill>
                  <a:srgbClr val="663300"/>
                </a:solidFill>
              </a:rPr>
              <a:t>M</a:t>
            </a:r>
            <a:r>
              <a:rPr lang="sk-SK" sz="2000" i="1" dirty="0" smtClean="0">
                <a:solidFill>
                  <a:srgbClr val="FF0000"/>
                </a:solidFill>
              </a:rPr>
              <a:t>. (Množina </a:t>
            </a:r>
            <a:r>
              <a:rPr lang="sk-SK" sz="2000" i="1" dirty="0" smtClean="0">
                <a:solidFill>
                  <a:srgbClr val="006600"/>
                </a:solidFill>
              </a:rPr>
              <a:t>H</a:t>
            </a:r>
            <a:r>
              <a:rPr lang="sk-SK" sz="2000" i="1" dirty="0" smtClean="0">
                <a:solidFill>
                  <a:srgbClr val="FF0000"/>
                </a:solidFill>
              </a:rPr>
              <a:t> je vo vzťahu </a:t>
            </a:r>
            <a:r>
              <a:rPr lang="sk-SK" sz="2000" i="1" dirty="0">
                <a:solidFill>
                  <a:srgbClr val="FF0000"/>
                </a:solidFill>
              </a:rPr>
              <a:t> </a:t>
            </a:r>
            <a:r>
              <a:rPr lang="sk-SK" sz="2000" i="1" dirty="0" smtClean="0">
                <a:solidFill>
                  <a:srgbClr val="FF0000"/>
                </a:solidFill>
              </a:rPr>
              <a:t>rovnosti s množinou </a:t>
            </a:r>
            <a:r>
              <a:rPr lang="sk-SK" sz="2000" i="1" dirty="0" smtClean="0">
                <a:solidFill>
                  <a:srgbClr val="663300"/>
                </a:solidFill>
              </a:rPr>
              <a:t>M</a:t>
            </a:r>
            <a:r>
              <a:rPr lang="sk-SK" sz="2000" i="1" dirty="0" smtClean="0">
                <a:solidFill>
                  <a:srgbClr val="FF0000"/>
                </a:solidFill>
              </a:rPr>
              <a:t>.)</a:t>
            </a:r>
            <a:endParaRPr lang="sk-SK" sz="2000" i="1" dirty="0">
              <a:solidFill>
                <a:srgbClr val="FF0000"/>
              </a:solidFill>
            </a:endParaRPr>
          </a:p>
        </p:txBody>
      </p:sp>
      <p:grpSp>
        <p:nvGrpSpPr>
          <p:cNvPr id="2" name="Skupina 1"/>
          <p:cNvGrpSpPr/>
          <p:nvPr/>
        </p:nvGrpSpPr>
        <p:grpSpPr>
          <a:xfrm>
            <a:off x="1349450" y="3429000"/>
            <a:ext cx="2592288" cy="2520280"/>
            <a:chOff x="1349450" y="3429000"/>
            <a:chExt cx="2592288" cy="2520280"/>
          </a:xfrm>
        </p:grpSpPr>
        <p:sp>
          <p:nvSpPr>
            <p:cNvPr id="6" name="Ovál 5"/>
            <p:cNvSpPr/>
            <p:nvPr/>
          </p:nvSpPr>
          <p:spPr>
            <a:xfrm>
              <a:off x="1421458" y="3429000"/>
              <a:ext cx="2520280" cy="2520280"/>
            </a:xfrm>
            <a:prstGeom prst="ellipse">
              <a:avLst/>
            </a:prstGeom>
            <a:pattFill prst="wdDnDiag">
              <a:fgClr>
                <a:srgbClr val="006600"/>
              </a:fgClr>
              <a:bgClr>
                <a:schemeClr val="bg1"/>
              </a:bgClr>
            </a:patt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1349450" y="350100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rgbClr val="006600"/>
                  </a:solidFill>
                </a:rPr>
                <a:t>H</a:t>
              </a:r>
            </a:p>
          </p:txBody>
        </p:sp>
      </p:grpSp>
      <p:sp>
        <p:nvSpPr>
          <p:cNvPr id="11" name="BlokTextu 10"/>
          <p:cNvSpPr txBox="1"/>
          <p:nvPr/>
        </p:nvSpPr>
        <p:spPr>
          <a:xfrm>
            <a:off x="5133814" y="3270175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6600"/>
                </a:solidFill>
              </a:rPr>
              <a:t>SYMBOLIZMUS:</a:t>
            </a:r>
            <a:endParaRPr lang="sk-SK" sz="2400" b="1" dirty="0">
              <a:solidFill>
                <a:srgbClr val="0066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5157192"/>
            <a:ext cx="1905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5310657" y="4149080"/>
                <a:ext cx="2206630" cy="830997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𝑯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4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𝑴</m:t>
                      </m:r>
                    </m:oMath>
                  </m:oMathPara>
                </a14:m>
                <a:endParaRPr lang="sk-SK" sz="4800" b="1" dirty="0" smtClean="0">
                  <a:solidFill>
                    <a:srgbClr val="C0000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657" y="4149080"/>
                <a:ext cx="2206630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Skupina 4"/>
          <p:cNvGrpSpPr/>
          <p:nvPr/>
        </p:nvGrpSpPr>
        <p:grpSpPr>
          <a:xfrm>
            <a:off x="1421458" y="3429000"/>
            <a:ext cx="2619585" cy="2561722"/>
            <a:chOff x="1412233" y="3432412"/>
            <a:chExt cx="2619585" cy="2561722"/>
          </a:xfrm>
        </p:grpSpPr>
        <p:sp>
          <p:nvSpPr>
            <p:cNvPr id="9" name="BlokTextu 8"/>
            <p:cNvSpPr txBox="1"/>
            <p:nvPr/>
          </p:nvSpPr>
          <p:spPr>
            <a:xfrm>
              <a:off x="3590672" y="5532469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rgbClr val="663300"/>
                  </a:solidFill>
                </a:rPr>
                <a:t>M</a:t>
              </a:r>
            </a:p>
          </p:txBody>
        </p:sp>
        <p:sp>
          <p:nvSpPr>
            <p:cNvPr id="7" name="Ovál 6"/>
            <p:cNvSpPr/>
            <p:nvPr/>
          </p:nvSpPr>
          <p:spPr>
            <a:xfrm>
              <a:off x="1412233" y="3432412"/>
              <a:ext cx="2520280" cy="2520280"/>
            </a:xfrm>
            <a:prstGeom prst="ellipse">
              <a:avLst/>
            </a:prstGeom>
            <a:solidFill>
              <a:srgbClr val="663300">
                <a:alpha val="65000"/>
              </a:srgb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173779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70" decel="100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770" decel="100000"/>
                                        <p:tgtEl>
                                          <p:spTgt spid="307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0" dur="77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  <p:bldP spid="12" grpId="0" animBg="1"/>
    </p:bldLst>
  </p:timing>
</p:sld>
</file>

<file path=ppt/theme/theme1.xml><?xml version="1.0" encoding="utf-8"?>
<a:theme xmlns:a="http://schemas.openxmlformats.org/drawingml/2006/main" name="Matika">
  <a:themeElements>
    <a:clrScheme name="matik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tik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tik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ik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ik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ik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ik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ik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ik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ik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ik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ik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ik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ik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Matika</Template>
  <TotalTime>339</TotalTime>
  <Words>623</Words>
  <Application>Microsoft Office PowerPoint</Application>
  <PresentationFormat>Prezentácia na obrazovke (4:3)</PresentationFormat>
  <Paragraphs>105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Matika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Množinové vzťahy</vt:lpstr>
      <vt:lpstr>Prezentácia programu PowerPoint</vt:lpstr>
      <vt:lpstr>Prezentácia programu PowerPoint</vt:lpstr>
      <vt:lpstr>Prezentácia programu PowerPoint</vt:lpstr>
      <vt:lpstr>Množinové operácie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RNDr. D. Lehotska</dc:creator>
  <cp:lastModifiedBy>RNDr. D. Lehotska</cp:lastModifiedBy>
  <cp:revision>82</cp:revision>
  <dcterms:created xsi:type="dcterms:W3CDTF">2011-08-24T09:09:34Z</dcterms:created>
  <dcterms:modified xsi:type="dcterms:W3CDTF">2011-09-21T18:14:36Z</dcterms:modified>
</cp:coreProperties>
</file>