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9" r:id="rId10"/>
    <p:sldId id="260" r:id="rId11"/>
    <p:sldId id="270" r:id="rId12"/>
    <p:sldId id="271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D8042DF-B20F-4EE1-9836-F3F5FF8981EC}" type="datetimeFigureOut">
              <a:rPr lang="sk-SK" smtClean="0"/>
              <a:t>25.05.2020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F5B2A8D-4BF9-455D-B5DC-3AA45914C71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  <a:r>
              <a:rPr lang="sk-SK" sz="4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úspešný pokus </a:t>
            </a:r>
            <a:br>
              <a:rPr lang="sk-SK" sz="4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44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reformu</a:t>
            </a:r>
            <a:endParaRPr lang="sk-SK" sz="4400" b="1" dirty="0">
              <a:solidFill>
                <a:srgbClr val="A5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k-SK" sz="5400" b="1" dirty="0" smtClean="0"/>
              <a:t>Pražská jar</a:t>
            </a:r>
            <a:endParaRPr lang="sk-SK" sz="5400" b="1" dirty="0"/>
          </a:p>
        </p:txBody>
      </p:sp>
    </p:spTree>
    <p:extLst>
      <p:ext uri="{BB962C8B-B14F-4D97-AF65-F5344CB8AC3E}">
        <p14:creationId xmlns:p14="http://schemas.microsoft.com/office/powerpoint/2010/main" val="6077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Násilné potlačenie reformného hnutia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3568" y="1988840"/>
            <a:ext cx="7776864" cy="4464496"/>
          </a:xfrm>
        </p:spPr>
        <p:txBody>
          <a:bodyPr>
            <a:normAutofit lnSpcReduction="10000"/>
          </a:bodyPr>
          <a:lstStyle/>
          <a:p>
            <a:r>
              <a:rPr lang="sk-SK" dirty="0"/>
              <a:t>o</a:t>
            </a:r>
            <a:r>
              <a:rPr lang="sk-SK" dirty="0" smtClean="0"/>
              <a:t>bavy Sovietskeho zväzu z demokratizačného procesu v ČSSR          rozhodnutie potlačiť reformy vojenskou silou</a:t>
            </a:r>
          </a:p>
          <a:p>
            <a:r>
              <a:rPr lang="sk-SK" dirty="0"/>
              <a:t> </a:t>
            </a:r>
            <a:r>
              <a:rPr lang="sk-SK" dirty="0" smtClean="0"/>
              <a:t>noc z </a:t>
            </a:r>
            <a:r>
              <a:rPr lang="sk-SK" b="1" dirty="0" smtClean="0">
                <a:solidFill>
                  <a:srgbClr val="A50021"/>
                </a:solidFill>
              </a:rPr>
              <a:t>20. </a:t>
            </a:r>
            <a:r>
              <a:rPr lang="sk-SK" dirty="0" smtClean="0"/>
              <a:t>na </a:t>
            </a:r>
            <a:r>
              <a:rPr lang="sk-SK" b="1" dirty="0" smtClean="0">
                <a:solidFill>
                  <a:srgbClr val="A50021"/>
                </a:solidFill>
              </a:rPr>
              <a:t>21. augusta 1968</a:t>
            </a:r>
            <a:r>
              <a:rPr lang="sk-SK" dirty="0" smtClean="0"/>
              <a:t>           </a:t>
            </a:r>
            <a:r>
              <a:rPr lang="sk-SK" b="1" dirty="0" smtClean="0">
                <a:solidFill>
                  <a:schemeClr val="tx1"/>
                </a:solidFill>
              </a:rPr>
              <a:t>vpád vojsk Varšavskej zmluvy do Československa</a:t>
            </a:r>
          </a:p>
          <a:p>
            <a:r>
              <a:rPr lang="sk-SK" dirty="0">
                <a:solidFill>
                  <a:schemeClr val="tx1"/>
                </a:solidFill>
              </a:rPr>
              <a:t>o</a:t>
            </a:r>
            <a:r>
              <a:rPr lang="sk-SK" dirty="0" smtClean="0">
                <a:solidFill>
                  <a:schemeClr val="tx1"/>
                </a:solidFill>
              </a:rPr>
              <a:t>bsadenie územia ČSSR </a:t>
            </a:r>
          </a:p>
          <a:p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zmocnenie sa kontroly v štáte</a:t>
            </a:r>
          </a:p>
          <a:p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zatknutie </a:t>
            </a:r>
            <a:r>
              <a:rPr lang="sk-SK" dirty="0" err="1" smtClean="0">
                <a:solidFill>
                  <a:schemeClr val="tx1"/>
                </a:solidFill>
              </a:rPr>
              <a:t>A.Dubčeka</a:t>
            </a:r>
            <a:r>
              <a:rPr lang="sk-SK" dirty="0" smtClean="0">
                <a:solidFill>
                  <a:schemeClr val="tx1"/>
                </a:solidFill>
              </a:rPr>
              <a:t> a ďalších (odvlečenie do Moskvy)</a:t>
            </a:r>
          </a:p>
          <a:p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podpis tzv. </a:t>
            </a:r>
            <a:r>
              <a:rPr lang="sk-SK" b="1" u="sng" dirty="0" smtClean="0">
                <a:solidFill>
                  <a:schemeClr val="tx1"/>
                </a:solidFill>
              </a:rPr>
              <a:t>Moskovského </a:t>
            </a:r>
            <a:r>
              <a:rPr lang="sk-SK" b="1" u="sng" dirty="0" smtClean="0">
                <a:solidFill>
                  <a:schemeClr val="tx1"/>
                </a:solidFill>
              </a:rPr>
              <a:t>protokolu -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r>
              <a:rPr lang="sk-SK" dirty="0" smtClean="0">
                <a:solidFill>
                  <a:schemeClr val="tx1"/>
                </a:solidFill>
              </a:rPr>
              <a:t>museli ho pod nátlakom podpísať a tým vlastne súhlasili, že  všetko sa  zruší.</a:t>
            </a:r>
            <a:endParaRPr lang="sk-SK" u="sng" dirty="0">
              <a:solidFill>
                <a:schemeClr val="tx1"/>
              </a:solidFill>
            </a:endParaRPr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3563888" y="2636912"/>
            <a:ext cx="576064" cy="0"/>
          </a:xfrm>
          <a:prstGeom prst="straightConnector1">
            <a:avLst/>
          </a:prstGeom>
          <a:ln w="1270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724128" y="3356992"/>
            <a:ext cx="576064" cy="0"/>
          </a:xfrm>
          <a:prstGeom prst="straightConnector1">
            <a:avLst/>
          </a:prstGeom>
          <a:ln w="1270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5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Koniec Pražskej jari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988840"/>
            <a:ext cx="7992888" cy="4320480"/>
          </a:xfrm>
        </p:spPr>
        <p:txBody>
          <a:bodyPr/>
          <a:lstStyle/>
          <a:p>
            <a:r>
              <a:rPr lang="sk-SK" b="1" dirty="0" smtClean="0"/>
              <a:t>21. augusta 1968 </a:t>
            </a:r>
            <a:r>
              <a:rPr lang="sk-SK" dirty="0" smtClean="0"/>
              <a:t>sa  stalo to čoho sa  všetci obávali. Sovietsky  zväz náš spojenec a večný priateľ nás  napadol. Začala sa  okupácia Československa. Všetky slobody boli zrušené, začala sa opäť cenzúra, hranice  sa  uzatvorili a ľudia prišli o svoje práva. Ba čo viac, všetci čo chceli túto zmenu boli potrestaní, i obyčajní ľudia. Začali sa  čistky, všetci  reformní komunisti prišli o funkcie a boli vytlačení z politického života. Z  Dubčeka sa  stal  robotník a až do roku 1989 do pádu komunizmu bol v domácom väzení.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427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Koniec  Pražskej jari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560" y="2323652"/>
            <a:ext cx="7848872" cy="412968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Ľudia protestovali proti okupantom na  steny písali IVAN </a:t>
            </a:r>
            <a:r>
              <a:rPr lang="sk-SK" dirty="0" err="1" smtClean="0"/>
              <a:t>IDI</a:t>
            </a:r>
            <a:r>
              <a:rPr lang="sk-SK" dirty="0" smtClean="0"/>
              <a:t> </a:t>
            </a:r>
            <a:r>
              <a:rPr lang="sk-SK" dirty="0" err="1" smtClean="0"/>
              <a:t>DAMOJ</a:t>
            </a:r>
            <a:r>
              <a:rPr lang="sk-SK" dirty="0" smtClean="0"/>
              <a:t>, stavali sa  tankom do cesty. No bolo to zbytočné bolo tu príliš veľa sovietskych a iných vojakov. Z krajín  Varšavskej  zmluvy sa  tejto  hanebnej okupácii nezúčastnili iba  Rumuni a východní Nemci. Okupácia  si  vyžiadala vyše 100 mŕtvych. </a:t>
            </a:r>
          </a:p>
          <a:p>
            <a:r>
              <a:rPr lang="sk-SK" dirty="0" smtClean="0"/>
              <a:t>Na  čelo strany i štátu sa </a:t>
            </a:r>
            <a:r>
              <a:rPr lang="sk-SK" b="1" dirty="0" smtClean="0"/>
              <a:t>postavil G. Husák, </a:t>
            </a:r>
            <a:r>
              <a:rPr lang="sk-SK" dirty="0" smtClean="0"/>
              <a:t>ktorí pôvodne i chcel zmeny, no nakoniec  sa pridal  ku konzervatívcom. G. Husák začal obdobie  tzv. </a:t>
            </a:r>
            <a:r>
              <a:rPr lang="sk-SK" b="1" dirty="0" smtClean="0"/>
              <a:t>normalizácie</a:t>
            </a:r>
            <a:r>
              <a:rPr lang="sk-SK" dirty="0" smtClean="0"/>
              <a:t> a bol prezidentom až do  pádu komunizmu.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108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486400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63688" y="5661248"/>
            <a:ext cx="548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1400" b="1" dirty="0">
                <a:latin typeface="Times New Roman" pitchFamily="18" charset="0"/>
              </a:rPr>
              <a:t>V</a:t>
            </a:r>
            <a:r>
              <a:rPr lang="sk-SK" sz="1400" b="1" dirty="0" smtClean="0">
                <a:latin typeface="Times New Roman" pitchFamily="18" charset="0"/>
              </a:rPr>
              <a:t>ojská </a:t>
            </a:r>
            <a:r>
              <a:rPr lang="sk-SK" sz="1400" b="1" dirty="0">
                <a:latin typeface="Times New Roman" pitchFamily="18" charset="0"/>
              </a:rPr>
              <a:t>Varšavskej zmluvy vstupujú do Prahy</a:t>
            </a:r>
            <a:endParaRPr lang="cs-CZ" sz="1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290638"/>
            <a:ext cx="65151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9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72866"/>
            <a:ext cx="42862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63291"/>
            <a:ext cx="45720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5248" y="692696"/>
            <a:ext cx="7989199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Hospodárska a spoločenská kríza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268760"/>
            <a:ext cx="8117573" cy="470574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sk-SK" sz="2800" b="1" dirty="0" smtClean="0">
                <a:solidFill>
                  <a:srgbClr val="FF0000"/>
                </a:solidFill>
              </a:rPr>
              <a:t>  Dôvody prečo vlastne došlo k Pražskej jari</a:t>
            </a:r>
          </a:p>
          <a:p>
            <a:r>
              <a:rPr lang="sk-SK" dirty="0" smtClean="0"/>
              <a:t>Zaostávanie ČSSR </a:t>
            </a:r>
            <a:r>
              <a:rPr lang="sk-SK" dirty="0" smtClean="0"/>
              <a:t>za európskymi demokratickými krajinami</a:t>
            </a:r>
          </a:p>
          <a:p>
            <a:r>
              <a:rPr lang="sk-SK" dirty="0"/>
              <a:t>z</a:t>
            </a:r>
            <a:r>
              <a:rPr lang="sk-SK" dirty="0" smtClean="0"/>
              <a:t>rútenie 3.päťročnice         </a:t>
            </a:r>
            <a:r>
              <a:rPr lang="sk-SK" b="1" dirty="0" smtClean="0"/>
              <a:t>zníženie životnej úrovne</a:t>
            </a:r>
            <a:r>
              <a:rPr lang="sk-SK" dirty="0" smtClean="0"/>
              <a:t> obyvateľov          nespokojnosť inteligencie</a:t>
            </a:r>
          </a:p>
          <a:p>
            <a:r>
              <a:rPr lang="sk-SK" b="1" dirty="0" smtClean="0"/>
              <a:t>neschopnosť KSČ </a:t>
            </a:r>
            <a:r>
              <a:rPr lang="sk-SK" dirty="0" smtClean="0"/>
              <a:t>riešiť spoločenské problémy          nespokojnosť členov  s vedením strany</a:t>
            </a:r>
          </a:p>
          <a:p>
            <a:r>
              <a:rPr lang="sk-SK" dirty="0"/>
              <a:t>p</a:t>
            </a:r>
            <a:r>
              <a:rPr lang="sk-SK" dirty="0" smtClean="0"/>
              <a:t>ožiadavka </a:t>
            </a:r>
            <a:r>
              <a:rPr lang="sk-SK" b="1" dirty="0" smtClean="0"/>
              <a:t>federatívneho usporiadania </a:t>
            </a:r>
            <a:r>
              <a:rPr lang="sk-SK" dirty="0" smtClean="0"/>
              <a:t>štátu</a:t>
            </a:r>
          </a:p>
          <a:p>
            <a:r>
              <a:rPr lang="sk-SK" dirty="0" smtClean="0"/>
              <a:t>Vznikom televízie, rozšírením rozhlasu už boli ľudia viac  informovaní, ľahko si spočítali, že komunisti nás klamali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4716016" y="2998490"/>
            <a:ext cx="576064" cy="0"/>
          </a:xfrm>
          <a:prstGeom prst="straightConnector1">
            <a:avLst/>
          </a:prstGeom>
          <a:ln w="1270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4496916" y="3429000"/>
            <a:ext cx="576064" cy="0"/>
          </a:xfrm>
          <a:prstGeom prst="straightConnector1">
            <a:avLst/>
          </a:prstGeom>
          <a:ln w="1270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2862114" y="4797152"/>
            <a:ext cx="576064" cy="0"/>
          </a:xfrm>
          <a:prstGeom prst="straightConnector1">
            <a:avLst/>
          </a:prstGeom>
          <a:ln w="1270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024744" cy="864096"/>
          </a:xfrm>
        </p:spPr>
        <p:txBody>
          <a:bodyPr/>
          <a:lstStyle/>
          <a:p>
            <a:r>
              <a:rPr lang="sk-SK" dirty="0" smtClean="0"/>
              <a:t>Socializmus s ľudskou tvárou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700808"/>
            <a:ext cx="7704856" cy="4608512"/>
          </a:xfrm>
        </p:spPr>
        <p:txBody>
          <a:bodyPr/>
          <a:lstStyle/>
          <a:p>
            <a:r>
              <a:rPr lang="sk-SK" sz="2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1968</a:t>
            </a:r>
            <a:r>
              <a:rPr lang="sk-SK" sz="2800" dirty="0" smtClean="0"/>
              <a:t> – </a:t>
            </a:r>
            <a:r>
              <a:rPr lang="sk-SK" sz="2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Alexander Dubček </a:t>
            </a:r>
            <a:r>
              <a:rPr lang="sk-SK" sz="2800" dirty="0" smtClean="0"/>
              <a:t>sa stal </a:t>
            </a:r>
            <a:r>
              <a:rPr lang="sk-SK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1.tajomníkom ÚV KSČ</a:t>
            </a:r>
          </a:p>
          <a:p>
            <a:r>
              <a:rPr lang="sk-SK" sz="2800" b="1" dirty="0" smtClean="0">
                <a:solidFill>
                  <a:schemeClr val="tx1"/>
                </a:solidFill>
              </a:rPr>
              <a:t>snaha o reformu komunistického systému:</a:t>
            </a:r>
          </a:p>
          <a:p>
            <a:pPr lvl="1"/>
            <a:r>
              <a:rPr lang="sk-SK" sz="2400" dirty="0" smtClean="0">
                <a:solidFill>
                  <a:schemeClr val="tx1"/>
                </a:solidFill>
              </a:rPr>
              <a:t>zrušenie cenzúry,</a:t>
            </a:r>
          </a:p>
          <a:p>
            <a:pPr lvl="1"/>
            <a:r>
              <a:rPr lang="sk-SK" sz="2400" dirty="0">
                <a:solidFill>
                  <a:schemeClr val="tx1"/>
                </a:solidFill>
              </a:rPr>
              <a:t>v</a:t>
            </a:r>
            <a:r>
              <a:rPr lang="sk-SK" sz="2400" dirty="0" smtClean="0">
                <a:solidFill>
                  <a:schemeClr val="tx1"/>
                </a:solidFill>
              </a:rPr>
              <a:t>znik nových organizácií a spolkov,</a:t>
            </a:r>
          </a:p>
          <a:p>
            <a:pPr lvl="1"/>
            <a:r>
              <a:rPr lang="sk-SK" sz="2400" dirty="0">
                <a:solidFill>
                  <a:schemeClr val="tx1"/>
                </a:solidFill>
              </a:rPr>
              <a:t>v</a:t>
            </a:r>
            <a:r>
              <a:rPr lang="sk-SK" sz="2400" dirty="0" smtClean="0">
                <a:solidFill>
                  <a:schemeClr val="tx1"/>
                </a:solidFill>
              </a:rPr>
              <a:t>erejné zhromaždenia,</a:t>
            </a:r>
          </a:p>
          <a:p>
            <a:pPr lvl="1"/>
            <a:r>
              <a:rPr lang="sk-SK" sz="2400" dirty="0" smtClean="0">
                <a:solidFill>
                  <a:schemeClr val="tx1"/>
                </a:solidFill>
              </a:rPr>
              <a:t>čiastočné uvoľnenie náboženskej slobody</a:t>
            </a:r>
          </a:p>
          <a:p>
            <a:pPr lvl="1"/>
            <a:r>
              <a:rPr lang="sk-SK" sz="2400" dirty="0">
                <a:solidFill>
                  <a:schemeClr val="tx1"/>
                </a:solidFill>
              </a:rPr>
              <a:t>ú</a:t>
            </a:r>
            <a:r>
              <a:rPr lang="sk-SK" sz="2400" dirty="0" smtClean="0">
                <a:solidFill>
                  <a:schemeClr val="tx1"/>
                </a:solidFill>
              </a:rPr>
              <a:t>stavný zákon o česko-slovenskej federácii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3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Pražská jar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4968552"/>
          </a:xfrm>
        </p:spPr>
        <p:txBody>
          <a:bodyPr/>
          <a:lstStyle/>
          <a:p>
            <a:r>
              <a:rPr lang="sk-SK" dirty="0" smtClean="0"/>
              <a:t>Už  koncom roku 1967 vládla  v  strane  nervozita. Staré vedenie bolo vystavené kritike a  to  hlavne A. Novotný. V januári 1968 ho na  najvyššom mieste  vystriedal  </a:t>
            </a:r>
            <a:r>
              <a:rPr lang="sk-SK" b="1" dirty="0" smtClean="0">
                <a:solidFill>
                  <a:srgbClr val="C00000"/>
                </a:solidFill>
              </a:rPr>
              <a:t>A. Dubček</a:t>
            </a:r>
            <a:r>
              <a:rPr lang="sk-SK" dirty="0" smtClean="0"/>
              <a:t>. Stal sa </a:t>
            </a:r>
            <a:r>
              <a:rPr lang="sk-SK" dirty="0" smtClean="0">
                <a:solidFill>
                  <a:srgbClr val="C00000"/>
                </a:solidFill>
              </a:rPr>
              <a:t>1. tajomníkom ÚV KSČ</a:t>
            </a:r>
            <a:r>
              <a:rPr lang="sk-SK" dirty="0" smtClean="0"/>
              <a:t>. Bol mladý, reformný a nekonfliktný. Chcel zmeniť stranu i štát, chcel viac slobody pre ľudí. Veril že sa to dá i v komunizme, veril, že  i v socializme  možno žiť  demokraticky a slobodne. No mýlil sa. Komunistická ideológia nepripúšťa slobodu slova, demokratické voľby a  ľudské práva. A. Dubček to  ale  chcel skúsiť.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3436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Pražská jar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628800"/>
            <a:ext cx="7632848" cy="4752528"/>
          </a:xfrm>
        </p:spPr>
        <p:txBody>
          <a:bodyPr/>
          <a:lstStyle/>
          <a:p>
            <a:r>
              <a:rPr lang="sk-SK" dirty="0" smtClean="0"/>
              <a:t>Na  čelo strany  si  zvolil  tak  isto zmýšľajúcich  ľudí, tzv. reformných  komunistov. </a:t>
            </a:r>
          </a:p>
          <a:p>
            <a:pPr marL="68580" indent="0">
              <a:buNone/>
            </a:pPr>
            <a:r>
              <a:rPr lang="sk-SK" dirty="0" smtClean="0"/>
              <a:t>   </a:t>
            </a:r>
            <a:r>
              <a:rPr lang="sk-SK" b="1" dirty="0" smtClean="0"/>
              <a:t>Predsedom parlamentu </a:t>
            </a:r>
            <a:r>
              <a:rPr lang="sk-SK" dirty="0" smtClean="0"/>
              <a:t>sa stal </a:t>
            </a:r>
            <a:r>
              <a:rPr lang="sk-SK" dirty="0" smtClean="0">
                <a:solidFill>
                  <a:srgbClr val="FF0000"/>
                </a:solidFill>
              </a:rPr>
              <a:t>J. </a:t>
            </a:r>
            <a:r>
              <a:rPr lang="sk-SK" dirty="0" err="1" smtClean="0">
                <a:solidFill>
                  <a:srgbClr val="FF0000"/>
                </a:solidFill>
              </a:rPr>
              <a:t>Smrkovský</a:t>
            </a:r>
            <a:endParaRPr lang="sk-SK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sk-SK" dirty="0" smtClean="0"/>
              <a:t>    </a:t>
            </a:r>
            <a:r>
              <a:rPr lang="sk-SK" b="1" dirty="0" smtClean="0"/>
              <a:t>Predsedom vlády  </a:t>
            </a:r>
            <a:r>
              <a:rPr lang="sk-SK" dirty="0" smtClean="0">
                <a:solidFill>
                  <a:srgbClr val="FF0000"/>
                </a:solidFill>
              </a:rPr>
              <a:t>O. Černík</a:t>
            </a:r>
          </a:p>
          <a:p>
            <a:pPr marL="68580" indent="0">
              <a:buNone/>
            </a:pPr>
            <a:r>
              <a:rPr lang="sk-SK" b="1" dirty="0" smtClean="0"/>
              <a:t>    Prezid</a:t>
            </a:r>
            <a:r>
              <a:rPr lang="sk-SK" b="1" dirty="0" smtClean="0">
                <a:solidFill>
                  <a:schemeClr val="tx1"/>
                </a:solidFill>
              </a:rPr>
              <a:t>entom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L. Svoboda</a:t>
            </a:r>
          </a:p>
          <a:p>
            <a:r>
              <a:rPr lang="sk-SK" dirty="0" smtClean="0"/>
              <a:t>Títo  reformní komunisti vypracovali </a:t>
            </a:r>
            <a:r>
              <a:rPr lang="sk-SK" dirty="0" smtClean="0">
                <a:solidFill>
                  <a:srgbClr val="C00000"/>
                </a:solidFill>
              </a:rPr>
              <a:t>Akčný plán</a:t>
            </a:r>
          </a:p>
          <a:p>
            <a:pPr marL="68580" indent="0">
              <a:buNone/>
            </a:pPr>
            <a:r>
              <a:rPr lang="sk-SK" dirty="0"/>
              <a:t> </a:t>
            </a:r>
            <a:r>
              <a:rPr lang="sk-SK" dirty="0" smtClean="0"/>
              <a:t>  Bol to program, ako  ďalej postupovať, čo    zmeniť, uvoľniť a čo nie. I naďalej sa  nepripúšťala  opozícia ani sa  neuvažovalo o slobodných  voľbách, ani neboli dovolené iné politické strany.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402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Pražská jar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772816"/>
            <a:ext cx="7920880" cy="4608512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No pripúšťalo  sa  viac  kritiky, mohlo sa otvorene  hovoriť aký je  stav. To znamená, že  televízia a rozhlas už  komunistickú stranu i kritizovali, novinári písali ako to skutočne je, ľudia  zrazu čítali pravdu, že budovanie  komunizmu neprinieslo vyššiu životnú úroveň ako na západe, ale  naopak. Ľudia sa  dozvedeli koľko nevinných ľudí bolo uväznených a popravených. </a:t>
            </a:r>
          </a:p>
          <a:p>
            <a:r>
              <a:rPr lang="sk-SK" dirty="0" smtClean="0"/>
              <a:t>Ľudia  si mohli  zakladať  spolky  a  organizácie, dozvedeli sa veci, ktoré  do vtedy  bolo  zakázané  zverejňovať</a:t>
            </a:r>
          </a:p>
          <a:p>
            <a:r>
              <a:rPr lang="sk-SK" dirty="0" smtClean="0"/>
              <a:t>Zrušila  s a cenzúra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488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385112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Pražská jar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556792"/>
            <a:ext cx="7776864" cy="4824536"/>
          </a:xfrm>
        </p:spPr>
        <p:txBody>
          <a:bodyPr/>
          <a:lstStyle/>
          <a:p>
            <a:r>
              <a:rPr lang="sk-SK" dirty="0" smtClean="0"/>
              <a:t>Ľudia  si mohli kúpiť  zahraničný tovar</a:t>
            </a:r>
          </a:p>
          <a:p>
            <a:r>
              <a:rPr lang="sk-SK" dirty="0" smtClean="0"/>
              <a:t>Mohli vycestovať do  západných  krajín</a:t>
            </a:r>
          </a:p>
          <a:p>
            <a:r>
              <a:rPr lang="sk-SK" dirty="0" smtClean="0"/>
              <a:t>Mohli pozerať  americké filmy, počúvať  západnú  hudbu (v tých časoch boli úžasné kapely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Beatles</a:t>
            </a:r>
            <a:r>
              <a:rPr lang="sk-SK" dirty="0" smtClean="0"/>
              <a:t>, </a:t>
            </a:r>
            <a:r>
              <a:rPr lang="sk-SK" dirty="0" err="1"/>
              <a:t>L</a:t>
            </a:r>
            <a:r>
              <a:rPr lang="sk-SK" dirty="0" err="1" smtClean="0"/>
              <a:t>ed</a:t>
            </a:r>
            <a:r>
              <a:rPr lang="sk-SK" dirty="0" smtClean="0"/>
              <a:t> </a:t>
            </a:r>
            <a:r>
              <a:rPr lang="sk-SK" dirty="0" err="1" smtClean="0"/>
              <a:t>Zeppelin</a:t>
            </a:r>
            <a:r>
              <a:rPr lang="sk-SK" dirty="0" smtClean="0"/>
              <a:t>, </a:t>
            </a:r>
            <a:r>
              <a:rPr lang="sk-SK" dirty="0" err="1" smtClean="0"/>
              <a:t>Rolling</a:t>
            </a:r>
            <a:r>
              <a:rPr lang="sk-SK" dirty="0" smtClean="0"/>
              <a:t> Stone..)</a:t>
            </a:r>
          </a:p>
          <a:p>
            <a:endParaRPr lang="sk-SK" dirty="0"/>
          </a:p>
          <a:p>
            <a:r>
              <a:rPr lang="sk-SK" dirty="0" smtClean="0"/>
              <a:t>To  všetko  sa však nepáčilo konzervatívnym komunistom, tým čo nechceli zmenu, stále  sa držali učeniu Lenina a  Stalina - žiadna  sloboda, žiadne ľudské práva.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3015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219900" cy="476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ástupný symbol obsahu 6"/>
          <p:cNvSpPr>
            <a:spLocks noGrp="1"/>
          </p:cNvSpPr>
          <p:nvPr>
            <p:ph sz="quarter" idx="14"/>
          </p:nvPr>
        </p:nvSpPr>
        <p:spPr>
          <a:xfrm>
            <a:off x="4355976" y="1268760"/>
            <a:ext cx="4176464" cy="504056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 </a:t>
            </a:r>
            <a:r>
              <a:rPr lang="sk-SK" sz="2800" dirty="0" smtClean="0"/>
              <a:t>27.11.1921 Uhrovec</a:t>
            </a:r>
          </a:p>
          <a:p>
            <a:r>
              <a:rPr lang="sk-SK" sz="2800" dirty="0"/>
              <a:t> </a:t>
            </a:r>
            <a:r>
              <a:rPr lang="sk-SK" sz="2800" dirty="0" smtClean="0"/>
              <a:t>7.11.1992 Praha (autonehoda)</a:t>
            </a:r>
          </a:p>
          <a:p>
            <a:r>
              <a:rPr lang="sk-SK" sz="2800" dirty="0"/>
              <a:t> </a:t>
            </a:r>
            <a:r>
              <a:rPr lang="sk-SK" sz="2800" dirty="0" smtClean="0"/>
              <a:t>vyučený strojný zámočník</a:t>
            </a:r>
          </a:p>
          <a:p>
            <a:r>
              <a:rPr lang="sk-SK" sz="2800" dirty="0"/>
              <a:t> </a:t>
            </a:r>
            <a:r>
              <a:rPr lang="sk-SK" sz="2800" dirty="0" smtClean="0"/>
              <a:t>účastník SNP</a:t>
            </a:r>
          </a:p>
          <a:p>
            <a:r>
              <a:rPr lang="sk-SK" sz="2800" dirty="0"/>
              <a:t> </a:t>
            </a:r>
            <a:r>
              <a:rPr lang="sk-SK" sz="2800" dirty="0" smtClean="0"/>
              <a:t>vedúca osobnosť Pražskej jari</a:t>
            </a:r>
          </a:p>
          <a:p>
            <a:r>
              <a:rPr lang="sk-SK" sz="2800" dirty="0"/>
              <a:t>n</a:t>
            </a:r>
            <a:r>
              <a:rPr lang="sk-SK" sz="2800" dirty="0" smtClean="0"/>
              <a:t>ekonfliktný, priateľský a usmievavý človek</a:t>
            </a:r>
            <a:endParaRPr lang="sk-SK" sz="2800" dirty="0"/>
          </a:p>
        </p:txBody>
      </p:sp>
      <p:sp>
        <p:nvSpPr>
          <p:cNvPr id="8" name="Obdĺžnik 7"/>
          <p:cNvSpPr/>
          <p:nvPr/>
        </p:nvSpPr>
        <p:spPr>
          <a:xfrm>
            <a:off x="395536" y="560874"/>
            <a:ext cx="488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 smtClean="0"/>
              <a:t>Alexander Dubček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10007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Konzervatívni komunisti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844824"/>
            <a:ext cx="7632848" cy="4464496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Tvorili ju : </a:t>
            </a:r>
            <a:r>
              <a:rPr lang="sk-SK" dirty="0" smtClean="0">
                <a:solidFill>
                  <a:srgbClr val="C00000"/>
                </a:solidFill>
              </a:rPr>
              <a:t>A. </a:t>
            </a:r>
            <a:r>
              <a:rPr lang="sk-SK" dirty="0" err="1" smtClean="0">
                <a:solidFill>
                  <a:srgbClr val="C00000"/>
                </a:solidFill>
              </a:rPr>
              <a:t>Jindra</a:t>
            </a:r>
            <a:r>
              <a:rPr lang="sk-SK" dirty="0" smtClean="0">
                <a:solidFill>
                  <a:srgbClr val="C00000"/>
                </a:solidFill>
              </a:rPr>
              <a:t>, </a:t>
            </a:r>
            <a:r>
              <a:rPr lang="sk-SK" dirty="0" err="1" smtClean="0">
                <a:solidFill>
                  <a:srgbClr val="C00000"/>
                </a:solidFill>
              </a:rPr>
              <a:t>Vasil</a:t>
            </a:r>
            <a:r>
              <a:rPr lang="sk-SK" dirty="0" smtClean="0">
                <a:solidFill>
                  <a:srgbClr val="C00000"/>
                </a:solidFill>
              </a:rPr>
              <a:t> </a:t>
            </a:r>
            <a:r>
              <a:rPr lang="sk-SK" dirty="0" err="1" smtClean="0">
                <a:solidFill>
                  <a:srgbClr val="C00000"/>
                </a:solidFill>
              </a:rPr>
              <a:t>Biľak</a:t>
            </a:r>
            <a:r>
              <a:rPr lang="sk-SK" dirty="0" smtClean="0">
                <a:solidFill>
                  <a:srgbClr val="C00000"/>
                </a:solidFill>
              </a:rPr>
              <a:t>, M. </a:t>
            </a:r>
            <a:r>
              <a:rPr lang="sk-SK" dirty="0" err="1" smtClean="0">
                <a:solidFill>
                  <a:srgbClr val="C00000"/>
                </a:solidFill>
              </a:rPr>
              <a:t>Jakeš</a:t>
            </a:r>
            <a:r>
              <a:rPr lang="sk-SK" dirty="0" smtClean="0">
                <a:solidFill>
                  <a:srgbClr val="C00000"/>
                </a:solidFill>
              </a:rPr>
              <a:t> a  D. </a:t>
            </a:r>
            <a:r>
              <a:rPr lang="sk-SK" dirty="0" err="1" smtClean="0">
                <a:solidFill>
                  <a:srgbClr val="C00000"/>
                </a:solidFill>
              </a:rPr>
              <a:t>Kolder</a:t>
            </a:r>
            <a:r>
              <a:rPr lang="sk-SK" dirty="0" smtClean="0">
                <a:solidFill>
                  <a:srgbClr val="C00000"/>
                </a:solidFill>
              </a:rPr>
              <a:t>.</a:t>
            </a:r>
            <a:r>
              <a:rPr lang="sk-SK" dirty="0" smtClean="0"/>
              <a:t> Títo páni stále  boli nalepení na  Sovietsky zväz, komunikovali s  Moskvou a  vtedy  vládnucim </a:t>
            </a:r>
            <a:r>
              <a:rPr lang="sk-SK" dirty="0" err="1" smtClean="0">
                <a:solidFill>
                  <a:srgbClr val="C00000"/>
                </a:solidFill>
              </a:rPr>
              <a:t>Brežnevom</a:t>
            </a:r>
            <a:r>
              <a:rPr lang="sk-SK" dirty="0" smtClean="0"/>
              <a:t>, že v Československu sa chystá kontrarevolúcia, zničenie komunizmu, že  reformní komunisti  sú zradcovia a západní posluhovači. </a:t>
            </a:r>
          </a:p>
          <a:p>
            <a:r>
              <a:rPr lang="sk-SK" dirty="0"/>
              <a:t>Ž</a:t>
            </a:r>
            <a:r>
              <a:rPr lang="sk-SK" dirty="0" smtClean="0"/>
              <a:t>iadali aby vojská </a:t>
            </a:r>
            <a:r>
              <a:rPr lang="sk-SK" dirty="0" smtClean="0">
                <a:solidFill>
                  <a:srgbClr val="C00000"/>
                </a:solidFill>
              </a:rPr>
              <a:t>Varšavskej zmluvy </a:t>
            </a:r>
            <a:r>
              <a:rPr lang="sk-SK" dirty="0" smtClean="0"/>
              <a:t>(Vojenské zoskupenie východného bloku) zakročilo a  aby títo reformní komunisti boli zosadení a aby sa  v  Československu všetko vrátilo pred rok 1968. Nakoniec  títo páni podpísali </a:t>
            </a:r>
            <a:r>
              <a:rPr lang="sk-SK" dirty="0" err="1" smtClean="0"/>
              <a:t>pozývací</a:t>
            </a:r>
            <a:r>
              <a:rPr lang="sk-SK" dirty="0" smtClean="0"/>
              <a:t> list. A  vojská prišli. </a:t>
            </a:r>
          </a:p>
        </p:txBody>
      </p:sp>
    </p:spTree>
    <p:extLst>
      <p:ext uri="{BB962C8B-B14F-4D97-AF65-F5344CB8AC3E}">
        <p14:creationId xmlns:p14="http://schemas.microsoft.com/office/powerpoint/2010/main" val="2134351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159</TotalTime>
  <Words>844</Words>
  <Application>Microsoft Office PowerPoint</Application>
  <PresentationFormat>Prezentácia na obrazovke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Austin</vt:lpstr>
      <vt:lpstr>Neúspešný pokus  o reformu</vt:lpstr>
      <vt:lpstr>Hospodárska a spoločenská kríza</vt:lpstr>
      <vt:lpstr>Socializmus s ľudskou tvárou</vt:lpstr>
      <vt:lpstr>Pražská jar</vt:lpstr>
      <vt:lpstr>Pražská jar</vt:lpstr>
      <vt:lpstr>Pražská jar</vt:lpstr>
      <vt:lpstr>Pražská jar</vt:lpstr>
      <vt:lpstr>Prezentácia programu PowerPoint</vt:lpstr>
      <vt:lpstr>Konzervatívni komunisti</vt:lpstr>
      <vt:lpstr>Násilné potlačenie reformného hnutia</vt:lpstr>
      <vt:lpstr>Koniec Pražskej jari</vt:lpstr>
      <vt:lpstr>Koniec  Pražskej jari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Neúspešný pokus  o reformu</dc:title>
  <dc:creator>Horváth Marián, Ing.</dc:creator>
  <cp:lastModifiedBy>Raduz</cp:lastModifiedBy>
  <cp:revision>13</cp:revision>
  <dcterms:created xsi:type="dcterms:W3CDTF">2013-05-15T18:51:36Z</dcterms:created>
  <dcterms:modified xsi:type="dcterms:W3CDTF">2020-05-25T11:03:47Z</dcterms:modified>
</cp:coreProperties>
</file>