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72" r:id="rId6"/>
    <p:sldId id="273" r:id="rId7"/>
    <p:sldId id="270" r:id="rId8"/>
    <p:sldId id="271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41" autoAdjust="0"/>
    <p:restoredTop sz="94660"/>
  </p:normalViewPr>
  <p:slideViewPr>
    <p:cSldViewPr>
      <p:cViewPr varScale="1">
        <p:scale>
          <a:sx n="64" d="100"/>
          <a:sy n="64" d="100"/>
        </p:scale>
        <p:origin x="-14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Zaoblený obdĺžni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0" name="Podnadpis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484D8-3781-4BDB-85EC-19E45351E20C}" type="datetimeFigureOut">
              <a:rPr lang="sk-SK" smtClean="0"/>
              <a:pPr/>
              <a:t>11.12.2020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484D8-3781-4BDB-85EC-19E45351E20C}" type="datetimeFigureOut">
              <a:rPr lang="sk-SK" smtClean="0"/>
              <a:pPr/>
              <a:t>11.12.2020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484D8-3781-4BDB-85EC-19E45351E20C}" type="datetimeFigureOut">
              <a:rPr lang="sk-SK" smtClean="0"/>
              <a:pPr/>
              <a:t>11.12.2020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484D8-3781-4BDB-85EC-19E45351E20C}" type="datetimeFigureOut">
              <a:rPr lang="sk-SK" smtClean="0"/>
              <a:pPr/>
              <a:t>11.12.2020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ĺžni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Zaoblený obdĺžni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484D8-3781-4BDB-85EC-19E45351E20C}" type="datetimeFigureOut">
              <a:rPr lang="sk-SK" smtClean="0"/>
              <a:pPr/>
              <a:t>11.12.2020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484D8-3781-4BDB-85EC-19E45351E20C}" type="datetimeFigureOut">
              <a:rPr lang="sk-SK" smtClean="0"/>
              <a:pPr/>
              <a:t>11.12.2020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484D8-3781-4BDB-85EC-19E45351E20C}" type="datetimeFigureOut">
              <a:rPr lang="sk-SK" smtClean="0"/>
              <a:pPr/>
              <a:t>11.12.2020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484D8-3781-4BDB-85EC-19E45351E20C}" type="datetimeFigureOut">
              <a:rPr lang="sk-SK" smtClean="0"/>
              <a:pPr/>
              <a:t>11.12.2020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484D8-3781-4BDB-85EC-19E45351E20C}" type="datetimeFigureOut">
              <a:rPr lang="sk-SK" smtClean="0"/>
              <a:pPr/>
              <a:t>11.12.2020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484D8-3781-4BDB-85EC-19E45351E20C}" type="datetimeFigureOut">
              <a:rPr lang="sk-SK" smtClean="0"/>
              <a:pPr/>
              <a:t>11.12.2020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Obdĺžnik s jedným zaobleným roho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484D8-3781-4BDB-85EC-19E45351E20C}" type="datetimeFigureOut">
              <a:rPr lang="sk-SK" smtClean="0"/>
              <a:pPr/>
              <a:t>11.12.2020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dirty="0" smtClean="0"/>
              <a:t>Ak chcete pridať obrázok, kliknite na ikonu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Zaoblený obdĺžni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3" name="Zástupný symbol nadpis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23484D8-3781-4BDB-85EC-19E45351E20C}" type="datetimeFigureOut">
              <a:rPr lang="sk-SK" smtClean="0"/>
              <a:pPr/>
              <a:t>11.12.2020</a:t>
            </a:fld>
            <a:endParaRPr lang="sk-SK" dirty="0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1560" y="836712"/>
            <a:ext cx="7848872" cy="1758057"/>
          </a:xfrm>
        </p:spPr>
        <p:txBody>
          <a:bodyPr>
            <a:normAutofit/>
          </a:bodyPr>
          <a:lstStyle/>
          <a:p>
            <a:pPr algn="ctr"/>
            <a:r>
              <a:rPr lang="sk-SK" sz="5400" dirty="0" smtClean="0"/>
              <a:t>OPORNÁ SÚSTAVA - kostra</a:t>
            </a:r>
            <a:endParaRPr lang="sk-SK" sz="5400" dirty="0"/>
          </a:p>
        </p:txBody>
      </p:sp>
      <p:pic>
        <p:nvPicPr>
          <p:cNvPr id="4" name="Obrázok 3" descr="ludske-tel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7784" y="2780928"/>
            <a:ext cx="3816424" cy="3816424"/>
          </a:xfrm>
          <a:prstGeom prst="rect">
            <a:avLst/>
          </a:prstGeom>
        </p:spPr>
      </p:pic>
      <p:pic>
        <p:nvPicPr>
          <p:cNvPr id="5" name="Obrázok 4" descr="kostraclovek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4248" y="3573016"/>
            <a:ext cx="1461464" cy="2924944"/>
          </a:xfrm>
          <a:prstGeom prst="rect">
            <a:avLst/>
          </a:prstGeom>
        </p:spPr>
      </p:pic>
      <p:pic>
        <p:nvPicPr>
          <p:cNvPr id="6" name="Obrázok 5" descr="kostraclovek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3573016"/>
            <a:ext cx="1461464" cy="29249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3890142" cy="835536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000" dirty="0" smtClean="0"/>
              <a:t>Počet KOSTÍ</a:t>
            </a:r>
            <a:endParaRPr lang="sk-SK" sz="4000" dirty="0"/>
          </a:p>
        </p:txBody>
      </p:sp>
      <p:pic>
        <p:nvPicPr>
          <p:cNvPr id="6" name="Zástupný symbol obsahu 5" descr="kost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2000240"/>
            <a:ext cx="5775438" cy="4237072"/>
          </a:xfrm>
        </p:spPr>
      </p:pic>
      <p:sp>
        <p:nvSpPr>
          <p:cNvPr id="4" name="BlokTextu 3"/>
          <p:cNvSpPr txBox="1"/>
          <p:nvPr/>
        </p:nvSpPr>
        <p:spPr>
          <a:xfrm>
            <a:off x="4177256" y="1214422"/>
            <a:ext cx="4966744" cy="954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Človek má 206 / 207 kostí</a:t>
            </a:r>
          </a:p>
          <a:p>
            <a:r>
              <a:rPr lang="sk-SK" sz="2800" dirty="0" smtClean="0"/>
              <a:t>-rozdiel </a:t>
            </a:r>
            <a:r>
              <a:rPr lang="sk-SK" sz="2800" dirty="0" err="1" smtClean="0"/>
              <a:t>muž-žena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4499992" cy="1312208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sk-SK" sz="4000" dirty="0" smtClean="0"/>
              <a:t>Delenie kostí podľa TVARU: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556792"/>
            <a:ext cx="4318770" cy="418795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sk-SK" u="sng" dirty="0" smtClean="0"/>
          </a:p>
          <a:p>
            <a:r>
              <a:rPr lang="sk-SK" b="1" u="sng" dirty="0" smtClean="0"/>
              <a:t>DLHÉ </a:t>
            </a:r>
            <a:r>
              <a:rPr lang="sk-SK" u="sng" dirty="0" smtClean="0"/>
              <a:t>– </a:t>
            </a:r>
            <a:r>
              <a:rPr lang="sk-SK" dirty="0" smtClean="0"/>
              <a:t>stehenná, ramenná</a:t>
            </a:r>
            <a:endParaRPr lang="sk-SK" dirty="0" smtClean="0"/>
          </a:p>
          <a:p>
            <a:endParaRPr lang="sk-SK" u="sng" dirty="0" smtClean="0"/>
          </a:p>
          <a:p>
            <a:r>
              <a:rPr lang="sk-SK" b="1" u="sng" dirty="0" smtClean="0"/>
              <a:t>PLOCHÉ</a:t>
            </a:r>
            <a:r>
              <a:rPr lang="sk-SK" u="sng" dirty="0" smtClean="0"/>
              <a:t> - </a:t>
            </a:r>
            <a:r>
              <a:rPr lang="sk-SK" dirty="0" smtClean="0"/>
              <a:t>lopatka</a:t>
            </a:r>
            <a:endParaRPr lang="sk-SK" dirty="0" smtClean="0"/>
          </a:p>
          <a:p>
            <a:endParaRPr lang="sk-SK" u="sng" dirty="0" smtClean="0"/>
          </a:p>
          <a:p>
            <a:r>
              <a:rPr lang="sk-SK" b="1" u="sng" dirty="0" smtClean="0"/>
              <a:t>KRÁTKE</a:t>
            </a:r>
            <a:r>
              <a:rPr lang="sk-SK" u="sng" dirty="0" smtClean="0"/>
              <a:t> </a:t>
            </a:r>
            <a:r>
              <a:rPr lang="sk-SK" dirty="0" smtClean="0"/>
              <a:t>– kosti zápästia, články prstov</a:t>
            </a:r>
            <a:endParaRPr lang="sk-SK" dirty="0"/>
          </a:p>
        </p:txBody>
      </p:sp>
      <p:pic>
        <p:nvPicPr>
          <p:cNvPr id="4" name="Obrázok 3" descr="ramenn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3438" y="642918"/>
            <a:ext cx="346925" cy="1839754"/>
          </a:xfrm>
          <a:prstGeom prst="rect">
            <a:avLst/>
          </a:prstGeom>
        </p:spPr>
      </p:pic>
      <p:pic>
        <p:nvPicPr>
          <p:cNvPr id="5" name="Obrázok 4" descr="stehe.jpg"/>
          <p:cNvPicPr>
            <a:picLocks noChangeAspect="1"/>
          </p:cNvPicPr>
          <p:nvPr/>
        </p:nvPicPr>
        <p:blipFill>
          <a:blip r:embed="rId3" cstate="print"/>
          <a:srcRect t="10668" r="68080" b="6768"/>
          <a:stretch>
            <a:fillRect/>
          </a:stretch>
        </p:blipFill>
        <p:spPr>
          <a:xfrm>
            <a:off x="5214942" y="500042"/>
            <a:ext cx="764539" cy="2178702"/>
          </a:xfrm>
          <a:prstGeom prst="rect">
            <a:avLst/>
          </a:prstGeom>
        </p:spPr>
      </p:pic>
      <p:pic>
        <p:nvPicPr>
          <p:cNvPr id="6" name="Obrázok 5" descr="lopatk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2643182"/>
            <a:ext cx="1533693" cy="1931059"/>
          </a:xfrm>
          <a:prstGeom prst="rect">
            <a:avLst/>
          </a:prstGeom>
        </p:spPr>
      </p:pic>
      <p:pic>
        <p:nvPicPr>
          <p:cNvPr id="7" name="Obrázok 6" descr="zapaste_kosti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3438" y="4572008"/>
            <a:ext cx="1821194" cy="20286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4464496" cy="105156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STAVBA </a:t>
            </a:r>
            <a:r>
              <a:rPr lang="sk-SK" dirty="0" smtClean="0"/>
              <a:t>KOSTI:</a:t>
            </a:r>
            <a:endParaRPr lang="sk-SK" dirty="0"/>
          </a:p>
        </p:txBody>
      </p:sp>
      <p:pic>
        <p:nvPicPr>
          <p:cNvPr id="8" name="Zástupný symbol obsahu 7" descr="2013-10-13 14.24.1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7672" t="40233" b="28817"/>
          <a:stretch>
            <a:fillRect/>
          </a:stretch>
        </p:blipFill>
        <p:spPr>
          <a:xfrm>
            <a:off x="827584" y="2420888"/>
            <a:ext cx="7373020" cy="1853696"/>
          </a:xfrm>
        </p:spPr>
      </p:pic>
      <p:sp>
        <p:nvSpPr>
          <p:cNvPr id="9" name="BlokTextu 8"/>
          <p:cNvSpPr txBox="1"/>
          <p:nvPr/>
        </p:nvSpPr>
        <p:spPr>
          <a:xfrm>
            <a:off x="3923928" y="4293096"/>
            <a:ext cx="164820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Stredná časť</a:t>
            </a:r>
            <a:endParaRPr lang="sk-SK" dirty="0"/>
          </a:p>
        </p:txBody>
      </p:sp>
      <p:sp>
        <p:nvSpPr>
          <p:cNvPr id="10" name="Šípka dolu 9"/>
          <p:cNvSpPr/>
          <p:nvPr/>
        </p:nvSpPr>
        <p:spPr>
          <a:xfrm>
            <a:off x="4427984" y="3573016"/>
            <a:ext cx="7200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Šípka dolu 10"/>
          <p:cNvSpPr/>
          <p:nvPr/>
        </p:nvSpPr>
        <p:spPr>
          <a:xfrm>
            <a:off x="1259632" y="4149080"/>
            <a:ext cx="7200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Šípka dolu 11"/>
          <p:cNvSpPr/>
          <p:nvPr/>
        </p:nvSpPr>
        <p:spPr>
          <a:xfrm>
            <a:off x="7668344" y="3573016"/>
            <a:ext cx="72008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755576" y="4869160"/>
            <a:ext cx="170598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Koncová časť</a:t>
            </a:r>
            <a:endParaRPr lang="sk-SK" dirty="0"/>
          </a:p>
        </p:txBody>
      </p:sp>
      <p:sp>
        <p:nvSpPr>
          <p:cNvPr id="14" name="BlokTextu 13"/>
          <p:cNvSpPr txBox="1"/>
          <p:nvPr/>
        </p:nvSpPr>
        <p:spPr>
          <a:xfrm>
            <a:off x="7092280" y="4797152"/>
            <a:ext cx="170598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Koncová časť</a:t>
            </a:r>
            <a:endParaRPr lang="sk-SK" dirty="0"/>
          </a:p>
        </p:txBody>
      </p:sp>
      <p:sp>
        <p:nvSpPr>
          <p:cNvPr id="15" name="BlokTextu 14"/>
          <p:cNvSpPr txBox="1"/>
          <p:nvPr/>
        </p:nvSpPr>
        <p:spPr>
          <a:xfrm>
            <a:off x="899592" y="1556792"/>
            <a:ext cx="142154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OKOSTICA</a:t>
            </a:r>
            <a:endParaRPr lang="sk-SK" dirty="0"/>
          </a:p>
        </p:txBody>
      </p:sp>
      <p:sp>
        <p:nvSpPr>
          <p:cNvPr id="16" name="Šípka dolu 15"/>
          <p:cNvSpPr/>
          <p:nvPr/>
        </p:nvSpPr>
        <p:spPr>
          <a:xfrm>
            <a:off x="1331640" y="1916832"/>
            <a:ext cx="45719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BlokTextu 16"/>
          <p:cNvSpPr txBox="1"/>
          <p:nvPr/>
        </p:nvSpPr>
        <p:spPr>
          <a:xfrm>
            <a:off x="4932040" y="1772816"/>
            <a:ext cx="164192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KOMPAKTNÁ</a:t>
            </a:r>
          </a:p>
          <a:p>
            <a:pPr algn="ctr"/>
            <a:r>
              <a:rPr lang="sk-SK" dirty="0" smtClean="0"/>
              <a:t>KOSŤ</a:t>
            </a:r>
            <a:endParaRPr lang="sk-SK" dirty="0"/>
          </a:p>
        </p:txBody>
      </p:sp>
      <p:sp>
        <p:nvSpPr>
          <p:cNvPr id="18" name="Šípka dolu 17"/>
          <p:cNvSpPr/>
          <p:nvPr/>
        </p:nvSpPr>
        <p:spPr>
          <a:xfrm>
            <a:off x="5508104" y="2420888"/>
            <a:ext cx="45719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Šípka dolu 18"/>
          <p:cNvSpPr/>
          <p:nvPr/>
        </p:nvSpPr>
        <p:spPr>
          <a:xfrm flipH="1">
            <a:off x="2763415" y="2204864"/>
            <a:ext cx="45719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BlokTextu 20"/>
          <p:cNvSpPr txBox="1"/>
          <p:nvPr/>
        </p:nvSpPr>
        <p:spPr>
          <a:xfrm>
            <a:off x="2627784" y="1844824"/>
            <a:ext cx="20383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HUBOV. KOST.T.</a:t>
            </a:r>
            <a:endParaRPr lang="sk-SK" dirty="0"/>
          </a:p>
        </p:txBody>
      </p:sp>
      <p:sp>
        <p:nvSpPr>
          <p:cNvPr id="20" name="BlokTextu 19"/>
          <p:cNvSpPr txBox="1"/>
          <p:nvPr/>
        </p:nvSpPr>
        <p:spPr>
          <a:xfrm>
            <a:off x="714348" y="6286520"/>
            <a:ext cx="736772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Nakreslite si / vytlačte a popíšte uvedené časti kosti !!!</a:t>
            </a:r>
            <a:endParaRPr lang="sk-SK" b="1" dirty="0"/>
          </a:p>
        </p:txBody>
      </p:sp>
      <p:sp>
        <p:nvSpPr>
          <p:cNvPr id="22" name="BlokTextu 21"/>
          <p:cNvSpPr txBox="1"/>
          <p:nvPr/>
        </p:nvSpPr>
        <p:spPr>
          <a:xfrm>
            <a:off x="428596" y="5429264"/>
            <a:ext cx="812113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OKOSTICA – na povrchu živej kosti, zabezpečuje výživu kosti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183880" cy="74865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Spojenie kostí môže byť: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928802"/>
            <a:ext cx="4071966" cy="418795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Je nepohyblivé</a:t>
            </a:r>
          </a:p>
          <a:p>
            <a:r>
              <a:rPr lang="sk-SK" dirty="0" smtClean="0"/>
              <a:t>Môže ísť o spojenie</a:t>
            </a:r>
          </a:p>
          <a:p>
            <a:pPr>
              <a:buNone/>
            </a:pPr>
            <a:r>
              <a:rPr lang="sk-SK" dirty="0" smtClean="0"/>
              <a:t>2 kostí pomocou: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a.)väziva</a:t>
            </a:r>
          </a:p>
          <a:p>
            <a:pPr>
              <a:buNone/>
            </a:pPr>
            <a:r>
              <a:rPr lang="sk-SK" dirty="0" smtClean="0"/>
              <a:t>b.)chrupky</a:t>
            </a:r>
          </a:p>
          <a:p>
            <a:pPr>
              <a:buNone/>
            </a:pPr>
            <a:r>
              <a:rPr lang="sk-SK" dirty="0" smtClean="0"/>
              <a:t>c.)kosti</a:t>
            </a:r>
            <a:endParaRPr lang="sk-SK" dirty="0"/>
          </a:p>
        </p:txBody>
      </p:sp>
      <p:sp>
        <p:nvSpPr>
          <p:cNvPr id="4" name="Zástupný symbol textu 2"/>
          <p:cNvSpPr txBox="1">
            <a:spLocks/>
          </p:cNvSpPr>
          <p:nvPr/>
        </p:nvSpPr>
        <p:spPr>
          <a:xfrm>
            <a:off x="571472" y="1142984"/>
            <a:ext cx="37338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182880" tIns="91440">
            <a:normAutofit/>
          </a:bodyPr>
          <a:lstStyle/>
          <a:p>
            <a:pPr marL="265176" marR="0" lvl="0" indent="-265176" algn="ctr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sk-SK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A.)nekĺbové</a:t>
            </a:r>
            <a:endParaRPr kumimoji="0" lang="sk-SK" sz="4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Zástupný symbol obsahu 2"/>
          <p:cNvSpPr txBox="1">
            <a:spLocks/>
          </p:cNvSpPr>
          <p:nvPr/>
        </p:nvSpPr>
        <p:spPr>
          <a:xfrm>
            <a:off x="4643438" y="1571612"/>
            <a:ext cx="4071966" cy="41879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sk-SK" sz="2800" dirty="0" smtClean="0"/>
              <a:t>Napr. </a:t>
            </a:r>
            <a:r>
              <a:rPr lang="sk-SK" sz="2800" b="1" dirty="0" smtClean="0"/>
              <a:t>Kosti chrbtice </a:t>
            </a:r>
            <a:r>
              <a:rPr lang="sk-SK" sz="2800" dirty="0" smtClean="0"/>
              <a:t>sú spojené väzivom</a:t>
            </a:r>
            <a:endParaRPr kumimoji="0" lang="sk-SK" sz="2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Zástupný symbol obsahu 6" descr="platnicky.jpg"/>
          <p:cNvPicPr>
            <a:picLocks noChangeAspect="1"/>
          </p:cNvPicPr>
          <p:nvPr/>
        </p:nvPicPr>
        <p:blipFill>
          <a:blip r:embed="rId2" cstate="print"/>
          <a:srcRect l="30843"/>
          <a:stretch>
            <a:fillRect/>
          </a:stretch>
        </p:blipFill>
        <p:spPr>
          <a:xfrm>
            <a:off x="4357686" y="3286124"/>
            <a:ext cx="2269905" cy="31672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Šípka doprava 7"/>
          <p:cNvSpPr/>
          <p:nvPr/>
        </p:nvSpPr>
        <p:spPr>
          <a:xfrm rot="20404340">
            <a:off x="3534979" y="5707006"/>
            <a:ext cx="128588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2928926" y="5857892"/>
            <a:ext cx="83407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kosť</a:t>
            </a:r>
            <a:endParaRPr lang="sk-SK" sz="2400" dirty="0"/>
          </a:p>
        </p:txBody>
      </p:sp>
      <p:sp>
        <p:nvSpPr>
          <p:cNvPr id="10" name="Šípka doprava 9"/>
          <p:cNvSpPr/>
          <p:nvPr/>
        </p:nvSpPr>
        <p:spPr>
          <a:xfrm rot="20404340">
            <a:off x="3249228" y="5064063"/>
            <a:ext cx="1285884" cy="42862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2143108" y="5214950"/>
            <a:ext cx="126270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400" dirty="0" smtClean="0"/>
              <a:t>väzivo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textu 3"/>
          <p:cNvSpPr txBox="1">
            <a:spLocks/>
          </p:cNvSpPr>
          <p:nvPr/>
        </p:nvSpPr>
        <p:spPr>
          <a:xfrm>
            <a:off x="571472" y="428604"/>
            <a:ext cx="37338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265176" marR="0" lvl="0" indent="-265176" algn="ctr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B.)kĺbové</a:t>
            </a:r>
            <a:endParaRPr kumimoji="0" lang="sk-SK" sz="3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571472" y="1285860"/>
            <a:ext cx="4500594" cy="41879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 pohyblivé spojenie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 o spojenie kostí pomocou </a:t>
            </a:r>
            <a:r>
              <a:rPr kumimoji="0" 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KĹBU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sk-SK" sz="28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sk-SK" sz="2800" dirty="0" smtClean="0"/>
              <a:t>Napr. RAMENNÝ KĹB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sk-SK" sz="28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28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KOLENNÝ KĹB</a:t>
            </a:r>
            <a:endParaRPr kumimoji="0" lang="sk-SK" sz="28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Obrázok 5" descr="Koleno-prednyskrizenyvaz.jpg"/>
          <p:cNvPicPr>
            <a:picLocks noChangeAspect="1"/>
          </p:cNvPicPr>
          <p:nvPr/>
        </p:nvPicPr>
        <p:blipFill>
          <a:blip r:embed="rId2" cstate="print"/>
          <a:srcRect l="24228" r="19932"/>
          <a:stretch>
            <a:fillRect/>
          </a:stretch>
        </p:blipFill>
        <p:spPr>
          <a:xfrm>
            <a:off x="5072066" y="500042"/>
            <a:ext cx="3600400" cy="54219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Šípka doprava 6"/>
          <p:cNvSpPr/>
          <p:nvPr/>
        </p:nvSpPr>
        <p:spPr>
          <a:xfrm>
            <a:off x="4500562" y="3714752"/>
            <a:ext cx="1428760" cy="28575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99592" y="404664"/>
            <a:ext cx="3733800" cy="762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sz="4000" dirty="0" smtClean="0">
                <a:latin typeface="Times New Roman" pitchFamily="18" charset="0"/>
                <a:cs typeface="Times New Roman" pitchFamily="18" charset="0"/>
              </a:rPr>
              <a:t>nekĺbové</a:t>
            </a:r>
            <a:endParaRPr lang="sk-SK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932040" y="404664"/>
            <a:ext cx="3733800" cy="762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kĺbové</a:t>
            </a:r>
            <a:endParaRPr lang="sk-SK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Zástupný symbol obsahu 6" descr="platnicky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 l="30843"/>
          <a:stretch>
            <a:fillRect/>
          </a:stretch>
        </p:blipFill>
        <p:spPr>
          <a:xfrm>
            <a:off x="971600" y="1343288"/>
            <a:ext cx="3662313" cy="51100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Zástupný symbol obsahu 8" descr="sev.png"/>
          <p:cNvPicPr>
            <a:picLocks noGrp="1" noChangeAspect="1"/>
          </p:cNvPicPr>
          <p:nvPr>
            <p:ph sz="half" idx="4"/>
          </p:nvPr>
        </p:nvPicPr>
        <p:blipFill>
          <a:blip r:embed="rId3" cstate="print"/>
          <a:srcRect l="16930" t="3390" r="26122" b="28813"/>
          <a:stretch>
            <a:fillRect/>
          </a:stretch>
        </p:blipFill>
        <p:spPr>
          <a:xfrm>
            <a:off x="-2214610" y="1928802"/>
            <a:ext cx="3690409" cy="39896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BlokTextu 7"/>
          <p:cNvSpPr txBox="1"/>
          <p:nvPr/>
        </p:nvSpPr>
        <p:spPr>
          <a:xfrm>
            <a:off x="4067944" y="6093296"/>
            <a:ext cx="5586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v.s.k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4355976" y="5517232"/>
            <a:ext cx="2568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š</a:t>
            </a:r>
            <a:endParaRPr lang="sk-SK" dirty="0"/>
          </a:p>
        </p:txBody>
      </p:sp>
      <p:pic>
        <p:nvPicPr>
          <p:cNvPr id="11" name="Obrázok 10" descr="ZUBY-MAJU-NERVY-PRIEREZ-ZUB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836204" y="1785926"/>
            <a:ext cx="3672407" cy="47843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BlokTextu 11"/>
          <p:cNvSpPr txBox="1"/>
          <p:nvPr/>
        </p:nvSpPr>
        <p:spPr>
          <a:xfrm>
            <a:off x="4139952" y="6021288"/>
            <a:ext cx="4910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v.k</a:t>
            </a:r>
            <a:r>
              <a:rPr lang="sk-SK" dirty="0" smtClean="0"/>
              <a:t>.</a:t>
            </a:r>
            <a:endParaRPr lang="sk-SK" dirty="0"/>
          </a:p>
        </p:txBody>
      </p:sp>
      <p:pic>
        <p:nvPicPr>
          <p:cNvPr id="13" name="Obrázok 12" descr="križova kost.png"/>
          <p:cNvPicPr>
            <a:picLocks noChangeAspect="1"/>
          </p:cNvPicPr>
          <p:nvPr/>
        </p:nvPicPr>
        <p:blipFill>
          <a:blip r:embed="rId5" cstate="print"/>
          <a:srcRect l="21537" t="12888" r="15844" b="10139"/>
          <a:stretch>
            <a:fillRect/>
          </a:stretch>
        </p:blipFill>
        <p:spPr>
          <a:xfrm>
            <a:off x="-1285916" y="1928802"/>
            <a:ext cx="3672408" cy="41764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BlokTextu 13"/>
          <p:cNvSpPr txBox="1"/>
          <p:nvPr/>
        </p:nvSpPr>
        <p:spPr>
          <a:xfrm>
            <a:off x="4211960" y="5805264"/>
            <a:ext cx="4876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k.t</a:t>
            </a:r>
            <a:r>
              <a:rPr lang="sk-SK" dirty="0" smtClean="0"/>
              <a:t>.</a:t>
            </a:r>
            <a:endParaRPr lang="sk-SK" dirty="0"/>
          </a:p>
        </p:txBody>
      </p:sp>
      <p:pic>
        <p:nvPicPr>
          <p:cNvPr id="15" name="Obrázok 14" descr="klb.jpg"/>
          <p:cNvPicPr>
            <a:picLocks noChangeAspect="1"/>
          </p:cNvPicPr>
          <p:nvPr/>
        </p:nvPicPr>
        <p:blipFill>
          <a:blip r:embed="rId6" cstate="print"/>
          <a:srcRect r="58477"/>
          <a:stretch>
            <a:fillRect/>
          </a:stretch>
        </p:blipFill>
        <p:spPr>
          <a:xfrm>
            <a:off x="5076056" y="1340768"/>
            <a:ext cx="3456384" cy="51609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Šípka dolu 16"/>
          <p:cNvSpPr/>
          <p:nvPr/>
        </p:nvSpPr>
        <p:spPr>
          <a:xfrm rot="2018689">
            <a:off x="8048388" y="1373595"/>
            <a:ext cx="176013" cy="246486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Šípka dolu 18"/>
          <p:cNvSpPr/>
          <p:nvPr/>
        </p:nvSpPr>
        <p:spPr>
          <a:xfrm rot="20119641">
            <a:off x="5290866" y="1584083"/>
            <a:ext cx="203858" cy="191177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Šípka dolu 19"/>
          <p:cNvSpPr/>
          <p:nvPr/>
        </p:nvSpPr>
        <p:spPr>
          <a:xfrm rot="8477392">
            <a:off x="7915167" y="3658557"/>
            <a:ext cx="223541" cy="247987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1" name="Obrázok 20" descr="Koleno-prednyskrizenyvaz.jpg"/>
          <p:cNvPicPr>
            <a:picLocks noChangeAspect="1"/>
          </p:cNvPicPr>
          <p:nvPr/>
        </p:nvPicPr>
        <p:blipFill>
          <a:blip r:embed="rId7" cstate="print"/>
          <a:srcRect l="24228" r="19932"/>
          <a:stretch>
            <a:fillRect/>
          </a:stretch>
        </p:blipFill>
        <p:spPr>
          <a:xfrm>
            <a:off x="5076056" y="1268759"/>
            <a:ext cx="3600400" cy="54219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5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8" grpId="0" animBg="1"/>
      <p:bldP spid="10" grpId="0" animBg="1"/>
      <p:bldP spid="12" grpId="0" animBg="1"/>
      <p:bldP spid="14" grpId="0" animBg="1"/>
      <p:bldP spid="17" grpId="0" animBg="1"/>
      <p:bldP spid="19" grpId="0" animBg="1"/>
      <p:bldP spid="19" grpId="1" animBg="1"/>
      <p:bldP spid="20" grpId="0" animBg="1"/>
      <p:bldP spid="2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92211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sk-SK" sz="4400" b="1" dirty="0" smtClean="0">
                <a:latin typeface="Times New Roman" pitchFamily="18" charset="0"/>
                <a:cs typeface="Times New Roman" pitchFamily="18" charset="0"/>
              </a:rPr>
              <a:t>KOSTRA ČLOVEKA</a:t>
            </a:r>
            <a:endParaRPr lang="sk-SK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755576" y="1340768"/>
            <a:ext cx="2808312" cy="73091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Sa delí na: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5508104" y="1628800"/>
            <a:ext cx="361329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1.Kostra </a:t>
            </a:r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HLAVY</a:t>
            </a:r>
            <a:endParaRPr lang="sk-SK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Obrázok 6" descr="lebka2.png"/>
          <p:cNvPicPr>
            <a:picLocks noChangeAspect="1"/>
          </p:cNvPicPr>
          <p:nvPr/>
        </p:nvPicPr>
        <p:blipFill>
          <a:blip r:embed="rId2" cstate="print"/>
          <a:srcRect l="1824" r="40735"/>
          <a:stretch>
            <a:fillRect/>
          </a:stretch>
        </p:blipFill>
        <p:spPr>
          <a:xfrm>
            <a:off x="3779912" y="1196752"/>
            <a:ext cx="1341593" cy="2060848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5429256" y="3356992"/>
            <a:ext cx="370293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2.Kostra  </a:t>
            </a:r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TRUPU</a:t>
            </a:r>
            <a:endParaRPr lang="sk-SK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Obrázok 8" descr="kostra_trupu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2852936"/>
            <a:ext cx="1320113" cy="2218744"/>
          </a:xfrm>
          <a:prstGeom prst="rect">
            <a:avLst/>
          </a:prstGeom>
        </p:spPr>
      </p:pic>
      <p:pic>
        <p:nvPicPr>
          <p:cNvPr id="10" name="Obrázok 9" descr="kon.jpg"/>
          <p:cNvPicPr>
            <a:picLocks noChangeAspect="1"/>
          </p:cNvPicPr>
          <p:nvPr/>
        </p:nvPicPr>
        <p:blipFill>
          <a:blip r:embed="rId4" cstate="print"/>
          <a:srcRect l="5190" t="31892" r="4904" b="6596"/>
          <a:stretch>
            <a:fillRect/>
          </a:stretch>
        </p:blipFill>
        <p:spPr>
          <a:xfrm>
            <a:off x="2843808" y="3943640"/>
            <a:ext cx="3024336" cy="2914360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4633406" y="5000636"/>
            <a:ext cx="451059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3.Kostra </a:t>
            </a:r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KONČATÍN</a:t>
            </a:r>
            <a:endParaRPr lang="sk-SK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383</TotalTime>
  <Words>146</Words>
  <Application>Microsoft Office PowerPoint</Application>
  <PresentationFormat>Prezentácia na obrazovke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Aspekt</vt:lpstr>
      <vt:lpstr>OPORNÁ SÚSTAVA - kostra</vt:lpstr>
      <vt:lpstr>Počet KOSTÍ</vt:lpstr>
      <vt:lpstr>Delenie kostí podľa TVARU:</vt:lpstr>
      <vt:lpstr>STAVBA KOSTI:</vt:lpstr>
      <vt:lpstr>Spojenie kostí môže byť:</vt:lpstr>
      <vt:lpstr>Snímka 6</vt:lpstr>
      <vt:lpstr>Snímka 7</vt:lpstr>
      <vt:lpstr>KOSTRA ČLOVEKA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OPORNÁ SÚSTAVA - kostra</dc:title>
  <dc:creator>PC</dc:creator>
  <cp:lastModifiedBy>hp</cp:lastModifiedBy>
  <cp:revision>111</cp:revision>
  <dcterms:created xsi:type="dcterms:W3CDTF">2013-10-13T11:48:36Z</dcterms:created>
  <dcterms:modified xsi:type="dcterms:W3CDTF">2020-12-11T10:55:44Z</dcterms:modified>
</cp:coreProperties>
</file>