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7" r:id="rId10"/>
    <p:sldId id="266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8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BFC-02CA-4758-B915-ED62392492BD}" type="datetimeFigureOut">
              <a:rPr lang="sk-SK" smtClean="0"/>
              <a:pPr/>
              <a:t>14. 5. 2012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C3A1-36D5-4CED-87AA-B9071686F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BFC-02CA-4758-B915-ED62392492BD}" type="datetimeFigureOut">
              <a:rPr lang="sk-SK" smtClean="0"/>
              <a:pPr/>
              <a:t>14. 5. 2012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C3A1-36D5-4CED-87AA-B9071686F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BFC-02CA-4758-B915-ED62392492BD}" type="datetimeFigureOut">
              <a:rPr lang="sk-SK" smtClean="0"/>
              <a:pPr/>
              <a:t>14. 5. 2012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C3A1-36D5-4CED-87AA-B9071686F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BFC-02CA-4758-B915-ED62392492BD}" type="datetimeFigureOut">
              <a:rPr lang="sk-SK" smtClean="0"/>
              <a:pPr/>
              <a:t>14. 5. 2012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C3A1-36D5-4CED-87AA-B9071686F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BFC-02CA-4758-B915-ED62392492BD}" type="datetimeFigureOut">
              <a:rPr lang="sk-SK" smtClean="0"/>
              <a:pPr/>
              <a:t>14. 5. 2012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131C3A1-36D5-4CED-87AA-B9071686F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BFC-02CA-4758-B915-ED62392492BD}" type="datetimeFigureOut">
              <a:rPr lang="sk-SK" smtClean="0"/>
              <a:pPr/>
              <a:t>14. 5. 2012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C3A1-36D5-4CED-87AA-B9071686F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BFC-02CA-4758-B915-ED62392492BD}" type="datetimeFigureOut">
              <a:rPr lang="sk-SK" smtClean="0"/>
              <a:pPr/>
              <a:t>14. 5. 2012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C3A1-36D5-4CED-87AA-B9071686F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BFC-02CA-4758-B915-ED62392492BD}" type="datetimeFigureOut">
              <a:rPr lang="sk-SK" smtClean="0"/>
              <a:pPr/>
              <a:t>14. 5. 2012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C3A1-36D5-4CED-87AA-B9071686F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BFC-02CA-4758-B915-ED62392492BD}" type="datetimeFigureOut">
              <a:rPr lang="sk-SK" smtClean="0"/>
              <a:pPr/>
              <a:t>14. 5. 2012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C3A1-36D5-4CED-87AA-B9071686F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BFC-02CA-4758-B915-ED62392492BD}" type="datetimeFigureOut">
              <a:rPr lang="sk-SK" smtClean="0"/>
              <a:pPr/>
              <a:t>14. 5. 2012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C3A1-36D5-4CED-87AA-B9071686F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BFC-02CA-4758-B915-ED62392492BD}" type="datetimeFigureOut">
              <a:rPr lang="sk-SK" smtClean="0"/>
              <a:pPr/>
              <a:t>14. 5. 2012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C3A1-36D5-4CED-87AA-B9071686F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6622BFC-02CA-4758-B915-ED62392492BD}" type="datetimeFigureOut">
              <a:rPr lang="sk-SK" smtClean="0"/>
              <a:pPr/>
              <a:t>14. 5. 2012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31C3A1-36D5-4CED-87AA-B9071686F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2844" y="642919"/>
            <a:ext cx="8786874" cy="3429024"/>
          </a:xfrm>
        </p:spPr>
        <p:txBody>
          <a:bodyPr>
            <a:normAutofit fontScale="90000"/>
          </a:bodyPr>
          <a:lstStyle/>
          <a:p>
            <a:r>
              <a:rPr lang="sk-SK" sz="2000" dirty="0" smtClean="0">
                <a:latin typeface="Eras Demi ITC" pitchFamily="34" charset="0"/>
              </a:rPr>
              <a:t>Využitie informačno-komunikačných technológií v edukačnom procese</a:t>
            </a: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/>
              <a:t/>
            </a:r>
            <a:br>
              <a:rPr lang="sk-SK" sz="2000" dirty="0"/>
            </a:br>
            <a:r>
              <a:rPr lang="sk-SK" sz="5300" dirty="0" smtClean="0">
                <a:solidFill>
                  <a:srgbClr val="FF0000"/>
                </a:solidFill>
                <a:latin typeface="Eras Demi ITC" pitchFamily="34" charset="0"/>
              </a:rPr>
              <a:t>Odraz svetla</a:t>
            </a:r>
            <a:br>
              <a:rPr lang="sk-SK" sz="5300" dirty="0" smtClean="0">
                <a:solidFill>
                  <a:srgbClr val="FF0000"/>
                </a:solidFill>
                <a:latin typeface="Eras Demi ITC" pitchFamily="34" charset="0"/>
              </a:rPr>
            </a:br>
            <a:r>
              <a:rPr lang="sk-SK" sz="5300" dirty="0" smtClean="0">
                <a:solidFill>
                  <a:srgbClr val="00B050"/>
                </a:solidFill>
                <a:latin typeface="Eras Demi ITC" pitchFamily="34" charset="0"/>
              </a:rPr>
              <a:t>Laser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 smtClean="0"/>
              <a:t/>
            </a:r>
            <a:br>
              <a:rPr lang="sk-SK" sz="2000" dirty="0" smtClean="0"/>
            </a:br>
            <a:endParaRPr lang="sk-SK" sz="2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57290" y="5143512"/>
            <a:ext cx="6400800" cy="1109658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tx1"/>
                </a:solidFill>
                <a:latin typeface="Eras Demi ITC" pitchFamily="34" charset="0"/>
              </a:rPr>
              <a:t>Mgr. Daniela Kosťová</a:t>
            </a:r>
            <a:endParaRPr lang="sk-SK" sz="2800" dirty="0">
              <a:solidFill>
                <a:schemeClr val="tx1"/>
              </a:solidFill>
              <a:latin typeface="Eras Demi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2547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B050"/>
                </a:solidFill>
                <a:latin typeface="Eras Demi ITC" pitchFamily="34" charset="0"/>
              </a:rPr>
              <a:t>Čo je vlastne laser?</a:t>
            </a:r>
            <a:endParaRPr lang="sk-SK" dirty="0">
              <a:solidFill>
                <a:srgbClr val="00B05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142984"/>
            <a:ext cx="8572560" cy="5357850"/>
          </a:xfrm>
        </p:spPr>
        <p:txBody>
          <a:bodyPr>
            <a:normAutofit/>
          </a:bodyPr>
          <a:lstStyle/>
          <a:p>
            <a:r>
              <a:rPr lang="sk-SK" dirty="0" smtClean="0"/>
              <a:t>zdroj monochromatického (</a:t>
            </a:r>
            <a:r>
              <a:rPr lang="sk-SK" dirty="0" err="1" smtClean="0"/>
              <a:t>monofrekvenčného</a:t>
            </a:r>
            <a:r>
              <a:rPr lang="sk-SK" dirty="0" smtClean="0"/>
              <a:t>) svetla</a:t>
            </a:r>
          </a:p>
          <a:p>
            <a:r>
              <a:rPr lang="sk-SK" dirty="0" smtClean="0"/>
              <a:t>prístroj založený na stimulovanej emisii</a:t>
            </a:r>
          </a:p>
          <a:p>
            <a:r>
              <a:rPr lang="sk-SK" dirty="0" smtClean="0"/>
              <a:t>slovo vzniklo z prvých písmen slov </a:t>
            </a:r>
            <a:r>
              <a:rPr lang="sk-SK" dirty="0" err="1" smtClean="0"/>
              <a:t>Light</a:t>
            </a:r>
            <a:r>
              <a:rPr lang="sk-SK" dirty="0" smtClean="0"/>
              <a:t> </a:t>
            </a:r>
            <a:r>
              <a:rPr lang="sk-SK" dirty="0" err="1" smtClean="0"/>
              <a:t>Amplification</a:t>
            </a:r>
            <a:r>
              <a:rPr lang="sk-SK" dirty="0" smtClean="0"/>
              <a:t> by </a:t>
            </a:r>
            <a:r>
              <a:rPr lang="sk-SK" dirty="0" err="1" smtClean="0"/>
              <a:t>Stimulated</a:t>
            </a:r>
            <a:r>
              <a:rPr lang="sk-SK" dirty="0" smtClean="0"/>
              <a:t> </a:t>
            </a:r>
            <a:r>
              <a:rPr lang="sk-SK" dirty="0" err="1" smtClean="0"/>
              <a:t>Emission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Radiation</a:t>
            </a:r>
            <a:r>
              <a:rPr lang="sk-SK" dirty="0" smtClean="0"/>
              <a:t> (zosilňovanie svetla stimulovaným emitovaním žiarenia)</a:t>
            </a:r>
          </a:p>
          <a:p>
            <a:r>
              <a:rPr lang="sk-SK" dirty="0" smtClean="0"/>
              <a:t>zostrojil ho a prvýkrát predviedol americký fyzik </a:t>
            </a:r>
            <a:r>
              <a:rPr lang="sk-SK" dirty="0" err="1" smtClean="0"/>
              <a:t>Maiman</a:t>
            </a:r>
            <a:r>
              <a:rPr lang="sk-SK" dirty="0" smtClean="0"/>
              <a:t> v roku 1960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25470"/>
          </a:xfrm>
        </p:spPr>
        <p:txBody>
          <a:bodyPr/>
          <a:lstStyle/>
          <a:p>
            <a:r>
              <a:rPr lang="sk-SK" dirty="0" smtClean="0">
                <a:solidFill>
                  <a:srgbClr val="00B050"/>
                </a:solidFill>
                <a:latin typeface="Eras Demi ITC" pitchFamily="34" charset="0"/>
              </a:rPr>
              <a:t>Vlastnosti lasera</a:t>
            </a:r>
            <a:endParaRPr lang="sk-SK" dirty="0">
              <a:solidFill>
                <a:srgbClr val="00B05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14282" y="928670"/>
            <a:ext cx="8501122" cy="2786082"/>
          </a:xfrm>
        </p:spPr>
        <p:txBody>
          <a:bodyPr>
            <a:normAutofit/>
          </a:bodyPr>
          <a:lstStyle/>
          <a:p>
            <a:r>
              <a:rPr lang="sk-SK" sz="2000" dirty="0" smtClean="0"/>
              <a:t>sila lasera spočíva v koncentrácii energie</a:t>
            </a:r>
          </a:p>
          <a:p>
            <a:r>
              <a:rPr lang="sk-SK" sz="2000" dirty="0" smtClean="0"/>
              <a:t>fotóny, ktoré majú rovnakú vlnovú dĺžku, narážajú na objekt v rovnakom okamihu</a:t>
            </a:r>
          </a:p>
          <a:p>
            <a:r>
              <a:rPr lang="sk-SK" sz="2000" dirty="0" smtClean="0"/>
              <a:t>laserový lúč môže byť dosť silný na to, aby vypálil otvor v oceľovej platni </a:t>
            </a:r>
          </a:p>
          <a:p>
            <a:r>
              <a:rPr lang="sk-SK" sz="2000" dirty="0" smtClean="0"/>
              <a:t>môže byť dosť jemný na to, aby sa s ním dali robiť operácie očí</a:t>
            </a:r>
          </a:p>
          <a:p>
            <a:r>
              <a:rPr lang="sk-SK" sz="2000" dirty="0" smtClean="0"/>
              <a:t>najmenšie dnes používané lasery sú polovodičové, ktoré keď dostanú elektrický náboj, vydávajú neviditeľný infračervený lúč</a:t>
            </a:r>
          </a:p>
          <a:p>
            <a:endParaRPr lang="sk-SK" sz="2000" dirty="0"/>
          </a:p>
        </p:txBody>
      </p:sp>
      <p:pic>
        <p:nvPicPr>
          <p:cNvPr id="5" name="Zástupný symbol obsahu 4" descr="rezanie kovov laserom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28662" y="3786190"/>
            <a:ext cx="3128982" cy="2979962"/>
          </a:xfrm>
        </p:spPr>
      </p:pic>
      <p:pic>
        <p:nvPicPr>
          <p:cNvPr id="6" name="Obrázok 5" descr="laser a ok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42" y="3857628"/>
            <a:ext cx="2714644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68346"/>
          </a:xfrm>
        </p:spPr>
        <p:txBody>
          <a:bodyPr/>
          <a:lstStyle/>
          <a:p>
            <a:r>
              <a:rPr lang="sk-SK" dirty="0" smtClean="0">
                <a:solidFill>
                  <a:srgbClr val="00B050"/>
                </a:solidFill>
                <a:latin typeface="Eras Demi ITC" pitchFamily="34" charset="0"/>
              </a:rPr>
              <a:t>Využitie lasera</a:t>
            </a:r>
            <a:endParaRPr lang="sk-SK" dirty="0">
              <a:solidFill>
                <a:srgbClr val="00B05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142984"/>
            <a:ext cx="8715436" cy="5429288"/>
          </a:xfrm>
        </p:spPr>
        <p:txBody>
          <a:bodyPr>
            <a:normAutofit lnSpcReduction="10000"/>
          </a:bodyPr>
          <a:lstStyle/>
          <a:p>
            <a:r>
              <a:rPr lang="sk-SK" sz="2800" dirty="0" smtClean="0"/>
              <a:t>Laser sa využíva v mnohých oblastiach:</a:t>
            </a:r>
          </a:p>
          <a:p>
            <a:r>
              <a:rPr lang="sk-SK" sz="2800" dirty="0" smtClean="0"/>
              <a:t>1. medicína – chirurgia</a:t>
            </a:r>
          </a:p>
          <a:p>
            <a:r>
              <a:rPr lang="sk-SK" sz="2800" dirty="0" smtClean="0"/>
              <a:t>2. seizmológia – odhaľovanie zemetrasení</a:t>
            </a:r>
          </a:p>
          <a:p>
            <a:r>
              <a:rPr lang="sk-SK" sz="2800" dirty="0" smtClean="0"/>
              <a:t>3. tektonika – pohyby kontinentov</a:t>
            </a:r>
          </a:p>
          <a:p>
            <a:r>
              <a:rPr lang="sk-SK" sz="2800" dirty="0" smtClean="0"/>
              <a:t>4.astrofyzika – deštrukcia rakiet, meranie vzdialeností</a:t>
            </a:r>
          </a:p>
          <a:p>
            <a:r>
              <a:rPr lang="sk-SK" sz="2800" dirty="0" smtClean="0"/>
              <a:t>5. </a:t>
            </a:r>
            <a:r>
              <a:rPr lang="sk-SK" sz="2800" dirty="0"/>
              <a:t>v</a:t>
            </a:r>
            <a:r>
              <a:rPr lang="sk-SK" sz="2800" dirty="0" smtClean="0"/>
              <a:t>ýroba hologramov</a:t>
            </a:r>
          </a:p>
          <a:p>
            <a:r>
              <a:rPr lang="sk-SK" sz="2800" dirty="0" smtClean="0"/>
              <a:t>6. komunikácia</a:t>
            </a:r>
          </a:p>
          <a:p>
            <a:r>
              <a:rPr lang="sk-SK" sz="2800" dirty="0" smtClean="0"/>
              <a:t>7. dekódovanie kompaktných diskov</a:t>
            </a:r>
          </a:p>
          <a:p>
            <a:r>
              <a:rPr lang="sk-SK" sz="2800" dirty="0" smtClean="0"/>
              <a:t>8. čítanie čiarového kódu</a:t>
            </a:r>
          </a:p>
          <a:p>
            <a:r>
              <a:rPr lang="sk-SK" sz="2800" dirty="0" smtClean="0"/>
              <a:t>9. laserová show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96908"/>
          </a:xfrm>
        </p:spPr>
        <p:txBody>
          <a:bodyPr/>
          <a:lstStyle/>
          <a:p>
            <a:r>
              <a:rPr lang="sk-SK" dirty="0" smtClean="0">
                <a:solidFill>
                  <a:srgbClr val="00B050"/>
                </a:solidFill>
                <a:latin typeface="Eras Demi ITC" pitchFamily="34" charset="0"/>
              </a:rPr>
              <a:t>Laser v praxi</a:t>
            </a:r>
            <a:endParaRPr lang="sk-SK" dirty="0">
              <a:solidFill>
                <a:srgbClr val="00B050"/>
              </a:solidFill>
              <a:latin typeface="Eras Demi ITC" pitchFamily="34" charset="0"/>
            </a:endParaRPr>
          </a:p>
        </p:txBody>
      </p:sp>
      <p:pic>
        <p:nvPicPr>
          <p:cNvPr id="5" name="Zástupný symbol obsahu 4" descr="disk 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079500" y="2466181"/>
            <a:ext cx="2794000" cy="2794000"/>
          </a:xfrm>
        </p:spPr>
      </p:pic>
      <p:pic>
        <p:nvPicPr>
          <p:cNvPr id="6" name="Zástupný symbol obsahu 5" descr="pohyby kontinentov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14876" y="1142984"/>
            <a:ext cx="3931666" cy="2626571"/>
          </a:xfrm>
        </p:spPr>
      </p:pic>
      <p:pic>
        <p:nvPicPr>
          <p:cNvPr id="7" name="Obrázok 6" descr="citack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1142984"/>
            <a:ext cx="3925578" cy="5000660"/>
          </a:xfrm>
          <a:prstGeom prst="rect">
            <a:avLst/>
          </a:prstGeom>
        </p:spPr>
      </p:pic>
      <p:pic>
        <p:nvPicPr>
          <p:cNvPr id="8" name="Obrázok 7" descr="blue-ray-disc_singl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3570" y="4071942"/>
            <a:ext cx="2452888" cy="2452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85818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  <a:latin typeface="Eras Demi ITC" pitchFamily="34" charset="0"/>
              </a:rPr>
              <a:t>Využitie lasera v medicíne</a:t>
            </a:r>
            <a:endParaRPr lang="sk-SK" dirty="0">
              <a:solidFill>
                <a:srgbClr val="00206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28596" y="1643050"/>
            <a:ext cx="3000396" cy="5000660"/>
          </a:xfrm>
        </p:spPr>
        <p:txBody>
          <a:bodyPr>
            <a:normAutofit fontScale="25000" lnSpcReduction="20000"/>
          </a:bodyPr>
          <a:lstStyle/>
          <a:p>
            <a:r>
              <a:rPr lang="sk-SK" sz="7200" dirty="0" smtClean="0"/>
              <a:t>Pomocou lasera sa dajú vykonávať nekrvavé operácie a zákroky, </a:t>
            </a:r>
            <a:r>
              <a:rPr lang="sk-SK" sz="7200" dirty="0" err="1" smtClean="0"/>
              <a:t>napr</a:t>
            </a:r>
            <a:r>
              <a:rPr lang="sk-SK" sz="7200" dirty="0" smtClean="0"/>
              <a:t>:</a:t>
            </a:r>
          </a:p>
          <a:p>
            <a:r>
              <a:rPr lang="sk-SK" sz="7200" dirty="0" smtClean="0"/>
              <a:t>vyrezávanie nádorov</a:t>
            </a:r>
          </a:p>
          <a:p>
            <a:r>
              <a:rPr lang="sk-SK" sz="7200" dirty="0" smtClean="0"/>
              <a:t>odparenie farbiva z tetovania</a:t>
            </a:r>
          </a:p>
          <a:p>
            <a:r>
              <a:rPr lang="sk-SK" sz="7200" dirty="0" smtClean="0"/>
              <a:t>vyčistenie materského znamienka</a:t>
            </a:r>
          </a:p>
          <a:p>
            <a:r>
              <a:rPr lang="sk-SK" sz="7200" dirty="0" smtClean="0"/>
              <a:t>zahrievanie tkanív</a:t>
            </a:r>
          </a:p>
          <a:p>
            <a:r>
              <a:rPr lang="sk-SK" sz="7200" dirty="0" smtClean="0"/>
              <a:t>vypálenie neželaných buniek a vredov</a:t>
            </a:r>
          </a:p>
          <a:p>
            <a:r>
              <a:rPr lang="sk-SK" sz="7200" dirty="0" smtClean="0"/>
              <a:t>jemné rezy do tkaniva</a:t>
            </a:r>
          </a:p>
          <a:p>
            <a:r>
              <a:rPr lang="sk-SK" sz="7200" dirty="0" smtClean="0"/>
              <a:t>zbavenie tepien tukových depozít</a:t>
            </a:r>
          </a:p>
          <a:p>
            <a:r>
              <a:rPr lang="sk-SK" sz="7200" dirty="0" smtClean="0"/>
              <a:t>prišitie odtrhnutej sietnice</a:t>
            </a:r>
          </a:p>
          <a:p>
            <a:r>
              <a:rPr lang="sk-SK" sz="7200" dirty="0" smtClean="0"/>
              <a:t>odstránenie sivého zákalu</a:t>
            </a:r>
          </a:p>
          <a:p>
            <a:endParaRPr lang="sk-SK" sz="2900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5" name="Zástupný symbol obsahu 4" descr="medicina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214810" y="1214422"/>
            <a:ext cx="3813048" cy="2103120"/>
          </a:xfrm>
        </p:spPr>
      </p:pic>
      <p:pic>
        <p:nvPicPr>
          <p:cNvPr id="6" name="Obrázok 5" descr="medicina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3714752"/>
            <a:ext cx="3714776" cy="2664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85818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  <a:latin typeface="Eras Demi ITC" pitchFamily="34" charset="0"/>
              </a:rPr>
              <a:t>Laserový diaľkomer</a:t>
            </a:r>
            <a:endParaRPr lang="sk-SK" dirty="0">
              <a:solidFill>
                <a:srgbClr val="00206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14282" y="1071546"/>
            <a:ext cx="8501122" cy="2786082"/>
          </a:xfrm>
        </p:spPr>
        <p:txBody>
          <a:bodyPr>
            <a:normAutofit/>
          </a:bodyPr>
          <a:lstStyle/>
          <a:p>
            <a:r>
              <a:rPr lang="sk-SK" sz="2000" dirty="0" smtClean="0"/>
              <a:t>využíva sa na meranie veľkých kozmických vzdialeností</a:t>
            </a:r>
          </a:p>
          <a:p>
            <a:r>
              <a:rPr lang="sk-SK" sz="2000" dirty="0" smtClean="0"/>
              <a:t>vysoko presné</a:t>
            </a:r>
          </a:p>
          <a:p>
            <a:r>
              <a:rPr lang="sk-SK" sz="2000" dirty="0" smtClean="0"/>
              <a:t>pracuje na klasickom radarovom princípe: meria sa čas, ktorý uplynie od okamihu vyslania krátkeho impulzu do okamihu príchodu impulzu odrazeného od meraného objektu</a:t>
            </a:r>
          </a:p>
          <a:p>
            <a:r>
              <a:rPr lang="sk-SK" sz="2000" dirty="0" smtClean="0"/>
              <a:t>na meraných objektoch musia byť nainštalované kútové </a:t>
            </a:r>
            <a:r>
              <a:rPr lang="sk-SK" sz="2000" dirty="0" err="1" smtClean="0"/>
              <a:t>odrážače</a:t>
            </a:r>
            <a:r>
              <a:rPr lang="sk-SK" sz="2000" dirty="0" smtClean="0"/>
              <a:t>, ktoré odrážajú dopadajúci svetelný zväzok späť v rovnakom smere</a:t>
            </a:r>
            <a:endParaRPr lang="sk-SK" sz="2000" dirty="0"/>
          </a:p>
        </p:txBody>
      </p:sp>
      <p:pic>
        <p:nvPicPr>
          <p:cNvPr id="5" name="Zástupný symbol obsahu 4" descr="Diaľkomer NIKON LASER 350G čiern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57224" y="3786190"/>
            <a:ext cx="2557177" cy="2714625"/>
          </a:xfrm>
        </p:spPr>
      </p:pic>
      <p:pic>
        <p:nvPicPr>
          <p:cNvPr id="7" name="Obrázok 6" descr="77-554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3643314"/>
            <a:ext cx="3000396" cy="2737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1071570"/>
          </a:xfrm>
        </p:spPr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002060"/>
                </a:solidFill>
                <a:latin typeface="Eras Demi ITC" pitchFamily="34" charset="0"/>
              </a:rPr>
              <a:t>Využitie laserov v atómovej fyzike</a:t>
            </a:r>
            <a:endParaRPr lang="sk-SK" sz="4000" dirty="0">
              <a:solidFill>
                <a:srgbClr val="00206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14282" y="1428736"/>
            <a:ext cx="4500594" cy="5072098"/>
          </a:xfrm>
        </p:spPr>
        <p:txBody>
          <a:bodyPr>
            <a:normAutofit/>
          </a:bodyPr>
          <a:lstStyle/>
          <a:p>
            <a:r>
              <a:rPr lang="sk-SK" dirty="0" smtClean="0"/>
              <a:t>prostredníctvom lasera dokážeme atómy nielen odkloniť, ale aj spomaliť, čo znamená schladiť, lebo teplota plynu je daná rýchlosťou atómu alebo molekúl </a:t>
            </a:r>
          </a:p>
          <a:p>
            <a:r>
              <a:rPr lang="sk-SK" dirty="0" smtClean="0"/>
              <a:t>využíva sa aj pri nukleárnych syntézach</a:t>
            </a: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5" name="Zástupný symbol obsahu 4" descr="hodiny_miliardrocne1_12_urba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72066" y="2285992"/>
            <a:ext cx="3628470" cy="2697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2060"/>
                </a:solidFill>
                <a:latin typeface="Eras Demi ITC" pitchFamily="34" charset="0"/>
              </a:rPr>
              <a:t>Laserová show</a:t>
            </a:r>
            <a:endParaRPr lang="sk-SK" dirty="0">
              <a:solidFill>
                <a:srgbClr val="00206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357298"/>
            <a:ext cx="3757610" cy="5143536"/>
          </a:xfrm>
        </p:spPr>
        <p:txBody>
          <a:bodyPr/>
          <a:lstStyle/>
          <a:p>
            <a:r>
              <a:rPr lang="sk-SK" dirty="0" smtClean="0"/>
              <a:t>vhodný prostriedok, ako spraviť vašu akciu nezabudnuteľnou</a:t>
            </a:r>
          </a:p>
          <a:p>
            <a:r>
              <a:rPr lang="sk-SK" dirty="0" smtClean="0"/>
              <a:t>diskotéky </a:t>
            </a:r>
          </a:p>
          <a:p>
            <a:r>
              <a:rPr lang="sk-SK" dirty="0" smtClean="0"/>
              <a:t>svadby</a:t>
            </a:r>
          </a:p>
          <a:p>
            <a:r>
              <a:rPr lang="sk-SK" dirty="0" smtClean="0"/>
              <a:t>koncerty</a:t>
            </a:r>
          </a:p>
          <a:p>
            <a:r>
              <a:rPr lang="sk-SK" dirty="0" smtClean="0"/>
              <a:t>výročné konferencie</a:t>
            </a:r>
          </a:p>
          <a:p>
            <a:r>
              <a:rPr lang="sk-SK" dirty="0" smtClean="0"/>
              <a:t>narodeninové </a:t>
            </a:r>
            <a:r>
              <a:rPr lang="sk-SK" dirty="0" err="1" smtClean="0"/>
              <a:t>párty</a:t>
            </a:r>
            <a:endParaRPr lang="sk-SK" dirty="0" smtClean="0"/>
          </a:p>
          <a:p>
            <a:r>
              <a:rPr lang="sk-SK" dirty="0" smtClean="0"/>
              <a:t>plesy</a:t>
            </a:r>
          </a:p>
          <a:p>
            <a:endParaRPr lang="sk-SK" dirty="0"/>
          </a:p>
        </p:txBody>
      </p:sp>
      <p:pic>
        <p:nvPicPr>
          <p:cNvPr id="5" name="Zástupný symbol obsahu 4" descr="laserová show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3438" y="1214422"/>
            <a:ext cx="4038600" cy="2549524"/>
          </a:xfrm>
        </p:spPr>
      </p:pic>
      <p:pic>
        <p:nvPicPr>
          <p:cNvPr id="6" name="Obrázok 5" descr="laserova show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3929066"/>
            <a:ext cx="4000528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>
            <a:normAutofit/>
          </a:bodyPr>
          <a:lstStyle/>
          <a:p>
            <a:r>
              <a:rPr lang="sk-SK" sz="4800" dirty="0" smtClean="0">
                <a:latin typeface="Eras Demi ITC" pitchFamily="34" charset="0"/>
              </a:rPr>
              <a:t>Ďakujem za pozornosť</a:t>
            </a:r>
            <a:endParaRPr lang="sk-SK" sz="4800" dirty="0">
              <a:latin typeface="Eras Demi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939784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FF0000"/>
                </a:solidFill>
                <a:latin typeface="Eras Demi ITC" pitchFamily="34" charset="0"/>
              </a:rPr>
              <a:t>Obsah</a:t>
            </a:r>
            <a:endParaRPr lang="sk-SK" dirty="0">
              <a:solidFill>
                <a:srgbClr val="FF000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720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dirty="0" smtClean="0"/>
              <a:t>Využitie IKT v predmete fyzika</a:t>
            </a:r>
          </a:p>
          <a:p>
            <a:pPr>
              <a:lnSpc>
                <a:spcPct val="90000"/>
              </a:lnSpc>
            </a:pPr>
            <a:r>
              <a:rPr lang="sk-SK" dirty="0" smtClean="0"/>
              <a:t>Ciel vyučovacej hodiny</a:t>
            </a:r>
          </a:p>
          <a:p>
            <a:pPr>
              <a:lnSpc>
                <a:spcPct val="90000"/>
              </a:lnSpc>
            </a:pPr>
            <a:r>
              <a:rPr lang="sk-SK" dirty="0" smtClean="0"/>
              <a:t>Motivácia</a:t>
            </a:r>
          </a:p>
          <a:p>
            <a:pPr>
              <a:lnSpc>
                <a:spcPct val="90000"/>
              </a:lnSpc>
            </a:pPr>
            <a:r>
              <a:rPr lang="sk-SK" dirty="0" smtClean="0"/>
              <a:t>Odraz svetla</a:t>
            </a:r>
          </a:p>
          <a:p>
            <a:pPr>
              <a:lnSpc>
                <a:spcPct val="90000"/>
              </a:lnSpc>
            </a:pPr>
            <a:r>
              <a:rPr lang="sk-SK" dirty="0" smtClean="0"/>
              <a:t>Zákon odrazu</a:t>
            </a:r>
          </a:p>
          <a:p>
            <a:pPr>
              <a:lnSpc>
                <a:spcPct val="90000"/>
              </a:lnSpc>
            </a:pPr>
            <a:r>
              <a:rPr lang="sk-SK" dirty="0" smtClean="0"/>
              <a:t>Rozptyl svetla </a:t>
            </a:r>
          </a:p>
          <a:p>
            <a:pPr>
              <a:lnSpc>
                <a:spcPct val="90000"/>
              </a:lnSpc>
            </a:pPr>
            <a:r>
              <a:rPr lang="sk-SK" dirty="0" smtClean="0"/>
              <a:t>Pomôcka na demonštráciu odrazu svetla - laser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11430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latin typeface="Eras Demi ITC" pitchFamily="34" charset="0"/>
              </a:rPr>
              <a:t>Využitie IKT vo fyzike</a:t>
            </a:r>
            <a:endParaRPr lang="sk-SK" dirty="0">
              <a:solidFill>
                <a:srgbClr val="FF000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nový spôsob podávania informácií</a:t>
            </a:r>
          </a:p>
          <a:p>
            <a:r>
              <a:rPr lang="sk-SK" dirty="0" smtClean="0"/>
              <a:t>skvalitnenie vyučovacieho procesu</a:t>
            </a:r>
          </a:p>
          <a:p>
            <a:r>
              <a:rPr lang="sk-SK" dirty="0" smtClean="0"/>
              <a:t>možnosť viesť žiakov k väčšej samostatnosti</a:t>
            </a:r>
          </a:p>
          <a:p>
            <a:r>
              <a:rPr lang="sk-SK" dirty="0" smtClean="0"/>
              <a:t>umožňujú spätnú väzbu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pocita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3643314"/>
            <a:ext cx="2936896" cy="2643206"/>
          </a:xfrm>
          <a:prstGeom prst="rect">
            <a:avLst/>
          </a:prstGeom>
        </p:spPr>
      </p:pic>
      <p:pic>
        <p:nvPicPr>
          <p:cNvPr id="5" name="Obrázok 4" descr="notebook dv 2900-p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3857628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15370" cy="928686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FF0000"/>
                </a:solidFill>
                <a:latin typeface="Eras Demi ITC" pitchFamily="34" charset="0"/>
              </a:rPr>
              <a:t>Ciele vyučovacej hodiny</a:t>
            </a:r>
            <a:endParaRPr lang="sk-SK" dirty="0">
              <a:solidFill>
                <a:srgbClr val="FF000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786346"/>
          </a:xfrm>
        </p:spPr>
        <p:txBody>
          <a:bodyPr/>
          <a:lstStyle/>
          <a:p>
            <a:r>
              <a:rPr lang="sk-SK" dirty="0" smtClean="0"/>
              <a:t>naučiť žiakov princípom a podstate odrazu svetla a využitie v praktickom živote</a:t>
            </a:r>
          </a:p>
          <a:p>
            <a:endParaRPr lang="sk-SK" dirty="0"/>
          </a:p>
        </p:txBody>
      </p:sp>
      <p:pic>
        <p:nvPicPr>
          <p:cNvPr id="4" name="Obrázok 3" descr="odraz svet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429000"/>
            <a:ext cx="4286280" cy="2854662"/>
          </a:xfrm>
          <a:prstGeom prst="rect">
            <a:avLst/>
          </a:prstGeom>
        </p:spPr>
      </p:pic>
      <p:pic>
        <p:nvPicPr>
          <p:cNvPr id="5" name="Obrázok 4" descr="tiger-v-zrkad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429000"/>
            <a:ext cx="4295324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86808" cy="989034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latin typeface="Eras Demi ITC" pitchFamily="34" charset="0"/>
              </a:rPr>
              <a:t>Motivácia</a:t>
            </a:r>
            <a:endParaRPr lang="sk-SK" dirty="0">
              <a:solidFill>
                <a:srgbClr val="FF000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972072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Vieš, prečo sa vidíš v zrkadle? </a:t>
            </a:r>
            <a:endParaRPr lang="sk-SK" dirty="0"/>
          </a:p>
        </p:txBody>
      </p:sp>
      <p:pic>
        <p:nvPicPr>
          <p:cNvPr id="4" name="Obrázok 3" descr="22785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571744"/>
            <a:ext cx="5353236" cy="3643338"/>
          </a:xfrm>
          <a:prstGeom prst="rect">
            <a:avLst/>
          </a:prstGeom>
        </p:spPr>
      </p:pic>
      <p:pic>
        <p:nvPicPr>
          <p:cNvPr id="5" name="Obrázok 4" descr="220px-Mirror_bab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9322" y="2571744"/>
            <a:ext cx="2925308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  <a:latin typeface="Eras Demi ITC" pitchFamily="34" charset="0"/>
              </a:rPr>
              <a:t>Odraz svetla</a:t>
            </a:r>
            <a:endParaRPr lang="sk-SK" dirty="0">
              <a:solidFill>
                <a:srgbClr val="FF0000"/>
              </a:solidFill>
              <a:latin typeface="Eras Demi ITC" pitchFamily="34" charset="0"/>
            </a:endParaRPr>
          </a:p>
        </p:txBody>
      </p:sp>
      <p:pic>
        <p:nvPicPr>
          <p:cNvPr id="5" name="Zástupný symbol obsahu 4" descr="odraz_6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643050"/>
            <a:ext cx="3571901" cy="4500594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000496" y="1428736"/>
            <a:ext cx="4857784" cy="5143536"/>
          </a:xfrm>
        </p:spPr>
        <p:txBody>
          <a:bodyPr>
            <a:normAutofit/>
          </a:bodyPr>
          <a:lstStyle/>
          <a:p>
            <a:r>
              <a:rPr lang="sk-SK" sz="2400" dirty="0" smtClean="0"/>
              <a:t>ak dopadajú lúče na rovnú lesklú plochu, dochádza k odrazu svetla</a:t>
            </a:r>
          </a:p>
          <a:p>
            <a:r>
              <a:rPr lang="sk-SK" sz="2400" dirty="0" smtClean="0"/>
              <a:t>miesto, kam dopadá svetelný lúč, sa nazýva bod dopadu</a:t>
            </a:r>
          </a:p>
          <a:p>
            <a:r>
              <a:rPr lang="sk-SK" sz="2400" dirty="0" smtClean="0"/>
              <a:t>k – kolmica dopadu, priamka, ktorá je zostrojená kolmo na odrazovú plochu v mieste dopadu</a:t>
            </a:r>
          </a:p>
          <a:p>
            <a:r>
              <a:rPr lang="sk-SK" sz="2400" dirty="0" smtClean="0">
                <a:latin typeface="Symbol" pitchFamily="18" charset="2"/>
              </a:rPr>
              <a:t>a</a:t>
            </a:r>
            <a:r>
              <a:rPr lang="sk-SK" sz="2400" dirty="0" smtClean="0"/>
              <a:t> - uhol dopadu (zviera ho kolmica a dopadajúci lúč)</a:t>
            </a:r>
          </a:p>
          <a:p>
            <a:r>
              <a:rPr lang="sk-SK" sz="2400" dirty="0" smtClean="0">
                <a:latin typeface="Symbol" pitchFamily="18" charset="2"/>
              </a:rPr>
              <a:t>a</a:t>
            </a:r>
            <a:r>
              <a:rPr lang="sk-SK" sz="2400" dirty="0" smtClean="0"/>
              <a:t>´ -  uhol odrazu (zviera ho kolmica a odrazený lúč)</a:t>
            </a:r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68346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latin typeface="Eras Demi ITC" pitchFamily="34" charset="0"/>
              </a:rPr>
              <a:t>Zákon odrazu</a:t>
            </a:r>
            <a:endParaRPr lang="sk-SK" dirty="0">
              <a:solidFill>
                <a:srgbClr val="FF000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357298"/>
            <a:ext cx="8472518" cy="5214974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sk-SK" dirty="0" err="1" smtClean="0"/>
              <a:t>v</a:t>
            </a:r>
            <a:r>
              <a:rPr lang="en-GB" dirty="0" smtClean="0"/>
              <a:t>e</a:t>
            </a:r>
            <a:r>
              <a:rPr lang="sk-SK" dirty="0" smtClean="0"/>
              <a:t>ľ</a:t>
            </a:r>
            <a:r>
              <a:rPr lang="en-GB" dirty="0" err="1" smtClean="0"/>
              <a:t>kos</a:t>
            </a:r>
            <a:r>
              <a:rPr lang="sk-SK" dirty="0" smtClean="0"/>
              <a:t>ť</a:t>
            </a:r>
            <a:r>
              <a:rPr lang="en-GB" dirty="0" smtClean="0"/>
              <a:t> </a:t>
            </a:r>
            <a:r>
              <a:rPr lang="sk-SK" dirty="0" smtClean="0"/>
              <a:t>uhla</a:t>
            </a:r>
            <a:r>
              <a:rPr lang="en-GB" dirty="0" smtClean="0"/>
              <a:t> </a:t>
            </a:r>
            <a:r>
              <a:rPr lang="en-GB" dirty="0" err="1" smtClean="0"/>
              <a:t>odrazu</a:t>
            </a:r>
            <a:r>
              <a:rPr lang="en-GB" dirty="0" smtClean="0"/>
              <a:t> </a:t>
            </a:r>
            <a:r>
              <a:rPr lang="sk-SK" dirty="0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rovn</a:t>
            </a:r>
            <a:r>
              <a:rPr lang="sk-SK" dirty="0" smtClean="0"/>
              <a:t>á</a:t>
            </a:r>
            <a:r>
              <a:rPr lang="en-GB" dirty="0" smtClean="0"/>
              <a:t> </a:t>
            </a:r>
            <a:r>
              <a:rPr lang="en-GB" dirty="0" err="1" smtClean="0"/>
              <a:t>ve</a:t>
            </a:r>
            <a:r>
              <a:rPr lang="sk-SK" dirty="0" smtClean="0"/>
              <a:t>ľ</a:t>
            </a:r>
            <a:r>
              <a:rPr lang="en-GB" dirty="0" err="1" smtClean="0"/>
              <a:t>kosti</a:t>
            </a:r>
            <a:r>
              <a:rPr lang="en-GB" dirty="0" smtClean="0"/>
              <a:t> </a:t>
            </a:r>
            <a:r>
              <a:rPr lang="sk-SK" dirty="0" smtClean="0"/>
              <a:t>u</a:t>
            </a:r>
            <a:r>
              <a:rPr lang="en-GB" dirty="0" smtClean="0"/>
              <a:t>hl</a:t>
            </a:r>
            <a:r>
              <a:rPr lang="sk-SK" dirty="0" smtClean="0"/>
              <a:t>a </a:t>
            </a:r>
            <a:r>
              <a:rPr lang="en-GB" dirty="0" err="1" smtClean="0"/>
              <a:t>dopadu</a:t>
            </a:r>
            <a:endParaRPr lang="en-GB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sk-SK" dirty="0" err="1" smtClean="0"/>
              <a:t>m</a:t>
            </a:r>
            <a:r>
              <a:rPr lang="en-GB" dirty="0" err="1" smtClean="0"/>
              <a:t>atematicky</a:t>
            </a:r>
            <a:r>
              <a:rPr lang="en-GB" dirty="0" smtClean="0"/>
              <a:t> </a:t>
            </a:r>
            <a:r>
              <a:rPr lang="sk-SK" dirty="0" err="1" smtClean="0"/>
              <a:t>môžme</a:t>
            </a:r>
            <a:r>
              <a:rPr lang="en-GB" dirty="0" smtClean="0"/>
              <a:t> </a:t>
            </a:r>
            <a:r>
              <a:rPr lang="en-GB" dirty="0" err="1" smtClean="0"/>
              <a:t>tento</a:t>
            </a:r>
            <a:r>
              <a:rPr lang="en-GB" dirty="0" smtClean="0"/>
              <a:t> </a:t>
            </a:r>
            <a:r>
              <a:rPr lang="sk-SK" dirty="0" smtClean="0"/>
              <a:t>zákon</a:t>
            </a:r>
            <a:r>
              <a:rPr lang="en-GB" dirty="0" smtClean="0"/>
              <a:t> zap</a:t>
            </a:r>
            <a:r>
              <a:rPr lang="sk-SK" dirty="0" err="1" smtClean="0"/>
              <a:t>ísať</a:t>
            </a:r>
            <a:r>
              <a:rPr lang="sk-SK" dirty="0" smtClean="0"/>
              <a:t>:</a:t>
            </a:r>
          </a:p>
          <a:p>
            <a:pP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sk-SK" i="1" dirty="0" smtClean="0"/>
              <a:t>    </a:t>
            </a:r>
            <a:r>
              <a:rPr lang="sk-SK" dirty="0" smtClean="0">
                <a:latin typeface="Symbol" pitchFamily="18" charset="2"/>
              </a:rPr>
              <a:t>a</a:t>
            </a:r>
            <a:r>
              <a:rPr lang="sk-SK" i="1" dirty="0" smtClean="0"/>
              <a:t> </a:t>
            </a:r>
            <a:r>
              <a:rPr lang="sk-SK" dirty="0" smtClean="0"/>
              <a:t>=</a:t>
            </a:r>
            <a:r>
              <a:rPr lang="sk-SK" i="1" dirty="0" smtClean="0"/>
              <a:t> </a:t>
            </a:r>
            <a:r>
              <a:rPr lang="sk-SK" dirty="0" smtClean="0">
                <a:latin typeface="Symbol" pitchFamily="18" charset="2"/>
              </a:rPr>
              <a:t>a</a:t>
            </a:r>
            <a:r>
              <a:rPr lang="sk-SK" i="1" dirty="0" smtClean="0"/>
              <a:t>´</a:t>
            </a:r>
            <a:endParaRPr lang="en-GB" i="1" dirty="0" smtClean="0"/>
          </a:p>
          <a:p>
            <a:r>
              <a:rPr lang="sk-SK" dirty="0" smtClean="0"/>
              <a:t>o</a:t>
            </a:r>
            <a:r>
              <a:rPr lang="en-GB" dirty="0" err="1" smtClean="0"/>
              <a:t>dra</a:t>
            </a:r>
            <a:r>
              <a:rPr lang="sk-SK" dirty="0" err="1" smtClean="0"/>
              <a:t>zený</a:t>
            </a:r>
            <a:r>
              <a:rPr lang="sk-SK" dirty="0" smtClean="0"/>
              <a:t> lúč leží</a:t>
            </a:r>
            <a:r>
              <a:rPr lang="en-GB" dirty="0" smtClean="0"/>
              <a:t> v </a:t>
            </a:r>
            <a:r>
              <a:rPr lang="en-GB" dirty="0" err="1" smtClean="0"/>
              <a:t>rovin</a:t>
            </a:r>
            <a:r>
              <a:rPr lang="sk-SK" dirty="0" smtClean="0"/>
              <a:t>e</a:t>
            </a:r>
            <a:r>
              <a:rPr lang="en-GB" dirty="0" smtClean="0"/>
              <a:t> </a:t>
            </a:r>
            <a:r>
              <a:rPr lang="en-GB" dirty="0" err="1" smtClean="0"/>
              <a:t>dopadu</a:t>
            </a:r>
            <a:endParaRPr lang="sk-SK" dirty="0"/>
          </a:p>
        </p:txBody>
      </p:sp>
      <p:pic>
        <p:nvPicPr>
          <p:cNvPr id="4" name="Obrázok 3" descr="fil_236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16" y="4357694"/>
            <a:ext cx="2786082" cy="2104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latin typeface="Eras Demi ITC" pitchFamily="34" charset="0"/>
              </a:rPr>
              <a:t>Rozptyl svetla </a:t>
            </a:r>
            <a:endParaRPr lang="sk-SK" dirty="0">
              <a:solidFill>
                <a:srgbClr val="FF000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sk-SK" dirty="0" smtClean="0"/>
              <a:t>nastáva ak svetlo dopadá na nerovnú plochu</a:t>
            </a:r>
          </a:p>
          <a:p>
            <a:r>
              <a:rPr lang="sk-SK" dirty="0" smtClean="0"/>
              <a:t>využíva sa v atmosfére</a:t>
            </a:r>
            <a:endParaRPr lang="sk-SK" dirty="0"/>
          </a:p>
        </p:txBody>
      </p:sp>
      <p:pic>
        <p:nvPicPr>
          <p:cNvPr id="4" name="Obrázok 3" descr="rozpty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2714620"/>
            <a:ext cx="4867975" cy="3681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96908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FF0000"/>
                </a:solidFill>
                <a:latin typeface="Eras Demi ITC" pitchFamily="34" charset="0"/>
              </a:rPr>
              <a:t>Využitie lasera pri odraze svetla</a:t>
            </a:r>
            <a:endParaRPr lang="sk-SK" dirty="0">
              <a:solidFill>
                <a:srgbClr val="FF0000"/>
              </a:solidFill>
              <a:latin typeface="Eras Demi ITC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500726"/>
          </a:xfrm>
        </p:spPr>
        <p:txBody>
          <a:bodyPr/>
          <a:lstStyle/>
          <a:p>
            <a:r>
              <a:rPr lang="sk-SK" dirty="0" smtClean="0"/>
              <a:t>ľahko dostupná optická pomôcka</a:t>
            </a:r>
          </a:p>
          <a:p>
            <a:r>
              <a:rPr lang="sk-SK" dirty="0" smtClean="0"/>
              <a:t>nahrádza nám zväzok svetelných lúčov</a:t>
            </a:r>
          </a:p>
          <a:p>
            <a:r>
              <a:rPr lang="sk-SK" dirty="0" smtClean="0"/>
              <a:t>lepšia viditeľnosť odrazu laserových lúčov</a:t>
            </a:r>
          </a:p>
          <a:p>
            <a:r>
              <a:rPr lang="sk-SK" dirty="0" smtClean="0"/>
              <a:t>jednoduchšia manipulácia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5_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28" y="3786190"/>
            <a:ext cx="3714776" cy="2667210"/>
          </a:xfrm>
          <a:prstGeom prst="rect">
            <a:avLst/>
          </a:prstGeom>
        </p:spPr>
      </p:pic>
      <p:pic>
        <p:nvPicPr>
          <p:cNvPr id="5" name="Obrázok 4" descr="64730-untit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3786190"/>
            <a:ext cx="3643338" cy="2732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118</TotalTime>
  <Words>484</Words>
  <Application>Microsoft Office PowerPoint</Application>
  <PresentationFormat>Prezentácia na obrazovke (4:3)</PresentationFormat>
  <Paragraphs>97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Špička</vt:lpstr>
      <vt:lpstr>Využitie informačno-komunikačných technológií v edukačnom procese    Odraz svetla Laser  </vt:lpstr>
      <vt:lpstr>Obsah</vt:lpstr>
      <vt:lpstr>Využitie IKT vo fyzike</vt:lpstr>
      <vt:lpstr>Ciele vyučovacej hodiny</vt:lpstr>
      <vt:lpstr>Motivácia</vt:lpstr>
      <vt:lpstr>Odraz svetla</vt:lpstr>
      <vt:lpstr>Zákon odrazu</vt:lpstr>
      <vt:lpstr>Rozptyl svetla </vt:lpstr>
      <vt:lpstr>Využitie lasera pri odraze svetla</vt:lpstr>
      <vt:lpstr>Čo je vlastne laser?</vt:lpstr>
      <vt:lpstr>Vlastnosti lasera</vt:lpstr>
      <vt:lpstr>Využitie lasera</vt:lpstr>
      <vt:lpstr>Laser v praxi</vt:lpstr>
      <vt:lpstr>Využitie lasera v medicíne</vt:lpstr>
      <vt:lpstr>Laserový diaľkomer</vt:lpstr>
      <vt:lpstr>Využitie laserov v atómovej fyzike</vt:lpstr>
      <vt:lpstr>Laserová show</vt:lpstr>
      <vt:lpstr>Ďakujem za pozornosť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informačno-komunikačných technológií v edukačnom procese   Odraz svetla</dc:title>
  <dc:creator>Administrator</dc:creator>
  <cp:lastModifiedBy>Žiak</cp:lastModifiedBy>
  <cp:revision>16</cp:revision>
  <dcterms:created xsi:type="dcterms:W3CDTF">2012-04-10T10:25:52Z</dcterms:created>
  <dcterms:modified xsi:type="dcterms:W3CDTF">2012-05-14T09:16:29Z</dcterms:modified>
</cp:coreProperties>
</file>