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0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22FE5-9BA5-4B4C-BD09-F0CC249B54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11A7-65A3-4EDE-B57B-7428C2F60AC8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1487-6684-4171-B2BE-C0F318BFFD7F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8163092" cy="536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Qu_Title"/>
          <p:cNvSpPr>
            <a:spLocks noGrp="1" noChangeArrowheads="1"/>
          </p:cNvSpPr>
          <p:nvPr>
            <p:ph type="ctrTitle"/>
          </p:nvPr>
        </p:nvSpPr>
        <p:spPr>
          <a:xfrm>
            <a:off x="685800" y="71414"/>
            <a:ext cx="7772400" cy="190500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algn="l" eaLnBrk="1" hangingPunct="1"/>
            <a:r>
              <a:rPr lang="sk-SK" altLang="zh-CN" sz="28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1. Urči z grafu funkčnú hodnotu v bode -1.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42844" y="457200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48" name="OptionA"/>
          <p:cNvSpPr txBox="1">
            <a:spLocks noChangeArrowheads="1"/>
          </p:cNvSpPr>
          <p:nvPr/>
        </p:nvSpPr>
        <p:spPr bwMode="auto">
          <a:xfrm>
            <a:off x="1057244" y="4572008"/>
            <a:ext cx="1943096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f(-1) = 2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9" name="Oval 9"/>
          <p:cNvSpPr>
            <a:spLocks noChangeArrowheads="1"/>
          </p:cNvSpPr>
          <p:nvPr/>
        </p:nvSpPr>
        <p:spPr bwMode="auto">
          <a:xfrm>
            <a:off x="142844" y="541020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50" name="OptionB"/>
          <p:cNvSpPr txBox="1">
            <a:spLocks noChangeArrowheads="1"/>
          </p:cNvSpPr>
          <p:nvPr/>
        </p:nvSpPr>
        <p:spPr bwMode="auto">
          <a:xfrm>
            <a:off x="1057244" y="5410208"/>
            <a:ext cx="1943096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f(-1) = </a:t>
            </a:r>
            <a:r>
              <a:rPr lang="sk-SK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0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>
            <a:off x="3714744" y="457200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52" name="OptionC"/>
          <p:cNvSpPr txBox="1">
            <a:spLocks noChangeArrowheads="1"/>
          </p:cNvSpPr>
          <p:nvPr/>
        </p:nvSpPr>
        <p:spPr bwMode="auto">
          <a:xfrm>
            <a:off x="4629144" y="4572008"/>
            <a:ext cx="1943096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f(-1) = </a:t>
            </a:r>
            <a:r>
              <a:rPr lang="sk-SK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3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3" name="Oval 13"/>
          <p:cNvSpPr>
            <a:spLocks noChangeArrowheads="1"/>
          </p:cNvSpPr>
          <p:nvPr/>
        </p:nvSpPr>
        <p:spPr bwMode="auto">
          <a:xfrm>
            <a:off x="3714744" y="541020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54" name="OptionD"/>
          <p:cNvSpPr txBox="1">
            <a:spLocks noChangeArrowheads="1"/>
          </p:cNvSpPr>
          <p:nvPr/>
        </p:nvSpPr>
        <p:spPr bwMode="auto">
          <a:xfrm>
            <a:off x="4629144" y="5410208"/>
            <a:ext cx="1943096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f(-1) = </a:t>
            </a:r>
            <a:r>
              <a:rPr lang="sk-SK" altLang="zh-CN" sz="24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-2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0" name="AutoShape 2" descr="data:image/jpeg;base64,/9j/4AAQSkZJRgABAQAAAQABAAD/2wCEAAkGBhASEBQUEhQVFBQVGBwWGBgVFxwbFxkXGhUaGhMXHBgZHCYfIBojGhkaJDsjJDMpLCwsFSExNTAsNSgrLSwBCQoKDgwOGg8PGSkkHyQtMCwvKiksKSkpLSksKSkpKSkpKSkpKSwpKSwsLCksLCwsLCkpKSwpKSwsLCwsLCwpLP/AABEIAIAAkAMBIgACEQEDEQH/xAAcAAEAAgMBAQEAAAAAAAAAAAAABQYDBAcBAgj/xAA+EAACAQIEAwYDBQYEBwAAAAABAgMAEQQFEiETMUEGIjJRYYEHcZEUI1JysUJDYqHR8bLB4fAVRFOCg5Ki/8QAGAEBAAMBAAAAAAAAAAAAAAAAAAECAwT/xAAgEQACAgMBAQEBAQEAAAAAAAAAAQIRAyExEkEEURQT/9oADAMBAAIRAxEAPwDuNKUoBSlKAUpSgFKUoBSlKAVgxeIWNGdvCoLHrsBc7VmvXy1CClP8WsCGsBKw8wot/Mg19Yn4sYBCAvFk9VS1vTvkVTfifkPAn4yJaJ/K3iuByHS5t71RYtZuQ1t7eHb169KiT2TCNrp2dfi7gb7rMo6kqpA9bBifpV3hmVlDA3BFwR1B5GvzIZmXxcvxDp8xXSvh92+0GPCz+HwxP5E+FWv06A0TTEk4nVaV8g19VIFK+dVeg0B7SlKAUpSgFKUoBXhNCajM7zThKoXSZHYKoJ9e+1uulbn2oRZq47tC2to8OiyOuzMzWRW6DYG59Nq0OHiXAMk7A+UY0r9NzWDAq6/c4aIScOwdmfQgYi5FwrEt15bXG9beGxJbUGUo6HSyk3sbXBBHMEda5smSa4tG8McX1kdiuysEotNrlPmztf8AX1P1qAzD4YRkXw8rRn8Mg1p9diPnv8qu5I59Kxw4lHvoZWtz0kG30rn9y6dHiK0jjGaZVLBJw5l0Na46qw6lT1H8/SorDYlQFswVhYjcXBG6n5jau4Z5kcWLhMUo2IOkjmpPUeVSGSrDiYCssMYeMmKRdII1Ac19GBDD511YZKW/pzZU4ujL2PzgYnBwyFlLlBrs17MBuD6/1FTgqHyfLoMMzRRqqajqUDYkaQD9Lf51MLXQ+mEeEF2q7KpjYwpdopF3SVPEhvvbzvaqtgu2mIy6T7Pmxuv7rFKvdcXt3xfum1vP510a1auZZXFPGY5kWRDzVhcHe/6ipUvjIcfqNiOQEAggg7gjkR519XrmWK7O5jlLtJl7cbB2LHDSMTw7Kb6Dz0+g/tbuynbPDY+IPEw1WuyEjUv9R6iocfqCnumWCleXr2oLilK8oCPznHtGihPHIwjTbYMbm59AAT7VX8VlQTMEcszOYnJLHbd1AsBsLb1KZ6LYjBsfCJGB/M0Z0fofrWlm2YRDHAF0BEJuCRcXkFqrk1HQgrns1cLDiEBTiLDHrZgyEF5Gd7jVrWy25aRcnz6VuYbCspdncyO5uWItyFgAo5AD9aqmYYBsfGjyMyBHWeMLbTcDUl9rkdL386sOF7QwOgbVpFgTcGyki9ieQ9645+qo64+bsyZthyyp3OIocM8YI76gHa5NvFY7+VYMzxUBjdxD9nnhXWlwoLLfcXU2ZTsCPUelR2NxmKxEUvBcQki0Z0gncbG53vbr0PnUrgIllhhZ7SMqqwYgE6rbt6GpT8R2Q0pvRs43GCMC4LMx0qq7szfhF7fU+VYMPlWZJM8ymBQ6qGgOprlNVjxRYAm43Cnl1rPlI1Y+TV+6gTR/5Xk4h+do1H96shNbYYJL0ZZZW6InC4kYqJgymKWNipUkFo5ALhgRzBvfpcVI4GYtGpNtVrG3LUNmt6XBqGw9/wDiM4U2vAl/mGYIefqapfY/NMRl+OfC46U2kUEMzEpxCT3gW5Bje/rXX5tHJ7pnVqUpWZseEVTe1Xw9jnYT4ZzhsUtyHj7uo2AUNboLdPM+dXOvLVKbXCsoqSpnOcs+JE+Gm+zZnCY3/ZlXwst7FiLchtuL897cq6FDOrAMpDA8iDcH3FR+ednMNi00zRhrbq3JlIBAKsNwRqP1Nc4xsmLyKTRC3Fw8gZ0QqSFsRxCwQdwC63YDT3r2Bual0yquOjrd69rnmUdqZ8ada4lYHs2mBFV9hazsTuwO3K2x8+U5l3a4BSMSCCjMrSIjGG6kjxC9tud+RuL7VVb4XdrqJzM8vSeJo3vpbqpswN7hlI3DA7g+lc2yZsQZEQgHFIXhdn3DzOVeSXYDuKqhtrX1qBauhQ5/hXUMs8JB68Rf61CZLBh2zPEywuHtGmrSQVEjE6yCOpVEB/KKNXphOnaMWJ7DsIyI8RKTuSj6RG9/EO6oZRfyPzBrRyXIJwkSLho4ZIk0NK52JtYhVj3dTz7xHyqzZ9mrxKFiAaaS+gHkAvidvQXHzJAqvSZxLColEk8mjeRJF7pT9s+EAFRci1+XW9Zy83RpH1Vn3N2Vxsa2SaOVBe6CMxvp/Cj62A9Lj3rz7HFJErQRxg3t3lsVsbMD1DAi3tV0VgQDzB5fLpVcePRjJ16MqTD8x1pJ/gU+5rPLGlaL45W6Zoz5W4dZcPKYXA0sSDIjJe5XSx6HcWr5wHaJ42ikeV2gm1D78KpFkLLIpUDu7EWO+494/HZ8cTL9nwRaQoSZJIiO6VI+7DbqCb736bWN6lcr7GF5DLjfvTpCojG+gE3kDWAUgkL030732q2KElTk9Fcs43UVslezmEkLS4iUWeYgAWsViS/DB9TqJ9x5Vt5h2cw07hpo0cgW7yg+dt+fU/WpIKKVvbuzFRVUe0pSoLClKUB4apPxGyk6BigA3CUq6Ncoyk3VmW2+hrtarvXhoQ1ZyPD9kY4Jo/ssrqZVWON1kBBYkmVwm40hRe3K9q6lgMEkUSRxiyoAB52+fnUdjex+DfUwiSOVv3sYCyA9CGFqwwZ2cOyw4xlDEdybwxy/iv0R7nkTvfY86KP8Epf03s1TDIjSzRo2nzQMxPRRcbkna3rUbk6PHiX4oRC8KvpQWVQrtdb8jpDC529q2cORiZ+JcGGAlUtyaW3ef5KNh66vKsPajKmxEemFlEoBQ6j+7k2lB68tx6rUkIhO1Mbss+LR5FMLLGOGRvGp+92NwTqbr+D1qtZbmWazrLEpR2UaX1J3FBXvapQQL72sATt0rpmCyCKPC/ZjeSMgqde5YMd7+xraw+XxxRcOJQiAEALsNxz/ANaq4ps0U6VGPJGvhoSf+mn+AVEy5PHisbMZbtHGkcekMQrNd3cOB4gAy7Hbc1rZZi5sEeBO3GkaNTCqKRdl7kka/wAI7jXP4yTtVgyjBGKOzHU7Eu5HVm3NvQbAegFTRThrY7IULJJEFjljFkYCw09UYDmp/l0rNlGacUOrDRJE2h1vyNrqR/Cw3H+hr7xGPKYiOMr3ZFazX/bWx029VJP/AGmozGBUzKBhzlieNrfwkNGT6eL61bqK8ZY6UpVS4pSlAKUpQClKUAqE7YTKuCmuFbUpVVfwlm2UfU1N1X+0kgabDQEAiRy7A89MYBuPcj61K6Vk6RuYfLuBhBDhwAY49EflqC2Un3qqv9kOHRMOlsaAukaTxll21NI1r2ve5OxF/Or1avSKACozPJ2HCRX4fFk0FxzA0M1hfbUdNt/OpQCsOLwiSIUkUMp5hhcelQSRWXl48U0HEaVeHxO/Ysh1hQCQBswJO/4DUljsakK63NluBe2wubAm3IX6184DK4YQREgS+5tzJHK55ms88KspVgCpFiDyIPMVII7tFCxgLoLvERKvmSm9vcXHvUblswxGYNKlmjjiA1c+81mCg8gQpJP5hWzhxLhSI2DSwE6UYAl478kccynk3MdfOsfYiJUwzRABTDK8bAHya6k+pQqbetSuMo+pFkpSlVNBSlKAUpSgFKUoBUHnGXz8dJ4RHI0aMgjkJS+ogluINVraRtp686nKVKdENWVXNO2EmFiMmJwkqoviaNlkUevMG3tUMvxkwbKSkOJY9BwjYnoNXK3rVu7SZWMRhZY7XLKSv5xunP8AiArlEOcQOAeIFuAbN3TvuLg71lmyOCtI2wYlNtNlkyL4sRLh0+2rMk37emFilyTaxA5W/SpbD/FjKX/5lV/OCv6iucZ3mUPDAEik3Gym5+gr77NtGYFA036ja/M8+tc6/Q6to63+WPxnVE7eZaeWLh/9wKyDtrgCbJPG58kOo/QVzuSJSO8q+4qQ7AT4dMwKxLHd42DFdtwVIFwLE2vWmLP7dUc+bB/zjaZd27V4X8TH5I5/Ra+Oy8pYTtw9CNMWQ2ILqVHeIO99Vx8gKnBS1dNnLW9n1SlDUFhSlKAUpSgFKUoBSlKArPbLtMmHThaC8kysFHJQLWJZug36bmuWZdiZOEgaLiBQF1KRZrC17Ny+W9dYz3sjHiXWQu8bhdN1tYrzAIO2x3/lVfb4f4u+08J+cbA+vJ/OplCE402IZJY3opONncxsFgdfnpA5+hrSyh8MYgs6xhgzDvjbnewYjeuiJ8OcQwIkxKKCLfdxb+vie1R0vYTF4VGWK2IjW5XfTIb7kW8JufUVl/mhVJm6/XNbaKyRlw64f/5/St3Ls3WPEQSIjMkTFmKr+yVIsoJBJ3vt5da2carwBmlhkjAIUsV7uoi4Fxcf5X2v0r4wOVT4jvYaGQiTbiGyoPMm5uf98qnH+RQkpWUy/r9xcUjrWW4+OeJZIm1IwuCP9862qj8jylcNAsSchufUndj7mt+tGZLh7Q15SoJP/9k="/>
          <p:cNvSpPr>
            <a:spLocks noChangeAspect="1" noChangeArrowheads="1"/>
          </p:cNvSpPr>
          <p:nvPr/>
        </p:nvSpPr>
        <p:spPr bwMode="auto">
          <a:xfrm>
            <a:off x="0" y="-579438"/>
            <a:ext cx="137160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172" name="AutoShape 4" descr="data:image/jpeg;base64,/9j/4AAQSkZJRgABAQAAAQABAAD/2wCEAAkGBhASEBQUEhQVFBQVGBwWGBgVFxwbFxkXGhUaGhMXHBgZHCYfIBojGhkaJDsjJDMpLCwsFSExNTAsNSgrLSwBCQoKDgwOGg8PGSkkHyQtMCwvKiksKSkpLSksKSkpKSkpKSkpKSwpKSwsLCksLCwsLCkpKSwpKSwsLCwsLCwpLP/AABEIAIAAkAMBIgACEQEDEQH/xAAcAAEAAgMBAQEAAAAAAAAAAAAABQYDBAcBAgj/xAA+EAACAQIEAwYDBQYEBwAAAAABAgMAEQQFEiETMUEGIjJRYYEHcZEUI1JysUJDYqHR8bLB4fAVRFOCg5Ki/8QAGAEBAAMBAAAAAAAAAAAAAAAAAAECAwT/xAAgEQACAgMBAQEBAQEAAAAAAAAAAQIRAyExEkEEURQT/9oADAMBAAIRAxEAPwDuNKUoBSlKAUpSgFKUoBSlKAVgxeIWNGdvCoLHrsBc7VmvXy1CClP8WsCGsBKw8wot/Mg19Yn4sYBCAvFk9VS1vTvkVTfifkPAn4yJaJ/K3iuByHS5t71RYtZuQ1t7eHb169KiT2TCNrp2dfi7gb7rMo6kqpA9bBifpV3hmVlDA3BFwR1B5GvzIZmXxcvxDp8xXSvh92+0GPCz+HwxP5E+FWv06A0TTEk4nVaV8g19VIFK+dVeg0B7SlKAUpSgFKUoBXhNCajM7zThKoXSZHYKoJ9e+1uulbn2oRZq47tC2to8OiyOuzMzWRW6DYG59Nq0OHiXAMk7A+UY0r9NzWDAq6/c4aIScOwdmfQgYi5FwrEt15bXG9beGxJbUGUo6HSyk3sbXBBHMEda5smSa4tG8McX1kdiuysEotNrlPmztf8AX1P1qAzD4YRkXw8rRn8Mg1p9diPnv8qu5I59Kxw4lHvoZWtz0kG30rn9y6dHiK0jjGaZVLBJw5l0Na46qw6lT1H8/SorDYlQFswVhYjcXBG6n5jau4Z5kcWLhMUo2IOkjmpPUeVSGSrDiYCssMYeMmKRdII1Ac19GBDD511YZKW/pzZU4ujL2PzgYnBwyFlLlBrs17MBuD6/1FTgqHyfLoMMzRRqqajqUDYkaQD9Lf51MLXQ+mEeEF2q7KpjYwpdopF3SVPEhvvbzvaqtgu2mIy6T7Pmxuv7rFKvdcXt3xfum1vP510a1auZZXFPGY5kWRDzVhcHe/6ipUvjIcfqNiOQEAggg7gjkR519XrmWK7O5jlLtJl7cbB2LHDSMTw7Kb6Dz0+g/tbuynbPDY+IPEw1WuyEjUv9R6iocfqCnumWCleXr2oLilK8oCPznHtGihPHIwjTbYMbm59AAT7VX8VlQTMEcszOYnJLHbd1AsBsLb1KZ6LYjBsfCJGB/M0Z0fofrWlm2YRDHAF0BEJuCRcXkFqrk1HQgrns1cLDiEBTiLDHrZgyEF5Gd7jVrWy25aRcnz6VuYbCspdncyO5uWItyFgAo5AD9aqmYYBsfGjyMyBHWeMLbTcDUl9rkdL386sOF7QwOgbVpFgTcGyki9ieQ9645+qo64+bsyZthyyp3OIocM8YI76gHa5NvFY7+VYMzxUBjdxD9nnhXWlwoLLfcXU2ZTsCPUelR2NxmKxEUvBcQki0Z0gncbG53vbr0PnUrgIllhhZ7SMqqwYgE6rbt6GpT8R2Q0pvRs43GCMC4LMx0qq7szfhF7fU+VYMPlWZJM8ymBQ6qGgOprlNVjxRYAm43Cnl1rPlI1Y+TV+6gTR/5Xk4h+do1H96shNbYYJL0ZZZW6InC4kYqJgymKWNipUkFo5ALhgRzBvfpcVI4GYtGpNtVrG3LUNmt6XBqGw9/wDiM4U2vAl/mGYIefqapfY/NMRl+OfC46U2kUEMzEpxCT3gW5Bje/rXX5tHJ7pnVqUpWZseEVTe1Xw9jnYT4ZzhsUtyHj7uo2AUNboLdPM+dXOvLVKbXCsoqSpnOcs+JE+Gm+zZnCY3/ZlXwst7FiLchtuL897cq6FDOrAMpDA8iDcH3FR+ednMNi00zRhrbq3JlIBAKsNwRqP1Nc4xsmLyKTRC3Fw8gZ0QqSFsRxCwQdwC63YDT3r2Bual0yquOjrd69rnmUdqZ8ada4lYHs2mBFV9hazsTuwO3K2x8+U5l3a4BSMSCCjMrSIjGG6kjxC9tud+RuL7VVb4XdrqJzM8vSeJo3vpbqpswN7hlI3DA7g+lc2yZsQZEQgHFIXhdn3DzOVeSXYDuKqhtrX1qBauhQ5/hXUMs8JB68Rf61CZLBh2zPEywuHtGmrSQVEjE6yCOpVEB/KKNXphOnaMWJ7DsIyI8RKTuSj6RG9/EO6oZRfyPzBrRyXIJwkSLho4ZIk0NK52JtYhVj3dTz7xHyqzZ9mrxKFiAaaS+gHkAvidvQXHzJAqvSZxLColEk8mjeRJF7pT9s+EAFRci1+XW9Zy83RpH1Vn3N2Vxsa2SaOVBe6CMxvp/Cj62A9Lj3rz7HFJErQRxg3t3lsVsbMD1DAi3tV0VgQDzB5fLpVcePRjJ16MqTD8x1pJ/gU+5rPLGlaL45W6Zoz5W4dZcPKYXA0sSDIjJe5XSx6HcWr5wHaJ42ikeV2gm1D78KpFkLLIpUDu7EWO+494/HZ8cTL9nwRaQoSZJIiO6VI+7DbqCb736bWN6lcr7GF5DLjfvTpCojG+gE3kDWAUgkL030732q2KElTk9Fcs43UVslezmEkLS4iUWeYgAWsViS/DB9TqJ9x5Vt5h2cw07hpo0cgW7yg+dt+fU/WpIKKVvbuzFRVUe0pSoLClKUB4apPxGyk6BigA3CUq6Ncoyk3VmW2+hrtarvXhoQ1ZyPD9kY4Jo/ssrqZVWON1kBBYkmVwm40hRe3K9q6lgMEkUSRxiyoAB52+fnUdjex+DfUwiSOVv3sYCyA9CGFqwwZ2cOyw4xlDEdybwxy/iv0R7nkTvfY86KP8Epf03s1TDIjSzRo2nzQMxPRRcbkna3rUbk6PHiX4oRC8KvpQWVQrtdb8jpDC529q2cORiZ+JcGGAlUtyaW3ef5KNh66vKsPajKmxEemFlEoBQ6j+7k2lB68tx6rUkIhO1Mbss+LR5FMLLGOGRvGp+92NwTqbr+D1qtZbmWazrLEpR2UaX1J3FBXvapQQL72sATt0rpmCyCKPC/ZjeSMgqde5YMd7+xraw+XxxRcOJQiAEALsNxz/ANaq4ps0U6VGPJGvhoSf+mn+AVEy5PHisbMZbtHGkcekMQrNd3cOB4gAy7Hbc1rZZi5sEeBO3GkaNTCqKRdl7kka/wAI7jXP4yTtVgyjBGKOzHU7Eu5HVm3NvQbAegFTRThrY7IULJJEFjljFkYCw09UYDmp/l0rNlGacUOrDRJE2h1vyNrqR/Cw3H+hr7xGPKYiOMr3ZFazX/bWx029VJP/AGmozGBUzKBhzlieNrfwkNGT6eL61bqK8ZY6UpVS4pSlAKUpQClKUAqE7YTKuCmuFbUpVVfwlm2UfU1N1X+0kgabDQEAiRy7A89MYBuPcj61K6Vk6RuYfLuBhBDhwAY49EflqC2Un3qqv9kOHRMOlsaAukaTxll21NI1r2ve5OxF/Or1avSKACozPJ2HCRX4fFk0FxzA0M1hfbUdNt/OpQCsOLwiSIUkUMp5hhcelQSRWXl48U0HEaVeHxO/Ysh1hQCQBswJO/4DUljsakK63NluBe2wubAm3IX6184DK4YQREgS+5tzJHK55ms88KspVgCpFiDyIPMVII7tFCxgLoLvERKvmSm9vcXHvUblswxGYNKlmjjiA1c+81mCg8gQpJP5hWzhxLhSI2DSwE6UYAl478kccynk3MdfOsfYiJUwzRABTDK8bAHya6k+pQqbetSuMo+pFkpSlVNBSlKAUpSgFKUoBUHnGXz8dJ4RHI0aMgjkJS+ogluINVraRtp686nKVKdENWVXNO2EmFiMmJwkqoviaNlkUevMG3tUMvxkwbKSkOJY9BwjYnoNXK3rVu7SZWMRhZY7XLKSv5xunP8AiArlEOcQOAeIFuAbN3TvuLg71lmyOCtI2wYlNtNlkyL4sRLh0+2rMk37emFilyTaxA5W/SpbD/FjKX/5lV/OCv6iucZ3mUPDAEik3Gym5+gr77NtGYFA036ja/M8+tc6/Q6to63+WPxnVE7eZaeWLh/9wKyDtrgCbJPG58kOo/QVzuSJSO8q+4qQ7AT4dMwKxLHd42DFdtwVIFwLE2vWmLP7dUc+bB/zjaZd27V4X8TH5I5/Ra+Oy8pYTtw9CNMWQ2ILqVHeIO99Vx8gKnBS1dNnLW9n1SlDUFhSlKAUpSgFKUoBSlKArPbLtMmHThaC8kysFHJQLWJZug36bmuWZdiZOEgaLiBQF1KRZrC17Ny+W9dYz3sjHiXWQu8bhdN1tYrzAIO2x3/lVfb4f4u+08J+cbA+vJ/OplCE402IZJY3opONncxsFgdfnpA5+hrSyh8MYgs6xhgzDvjbnewYjeuiJ8OcQwIkxKKCLfdxb+vie1R0vYTF4VGWK2IjW5XfTIb7kW8JufUVl/mhVJm6/XNbaKyRlw64f/5/St3Ls3WPEQSIjMkTFmKr+yVIsoJBJ3vt5da2carwBmlhkjAIUsV7uoi4Fxcf5X2v0r4wOVT4jvYaGQiTbiGyoPMm5uf98qnH+RQkpWUy/r9xcUjrWW4+OeJZIm1IwuCP9862qj8jylcNAsSchufUndj7mt+tGZLh7Q15SoJP/9k="/>
          <p:cNvSpPr>
            <a:spLocks noChangeAspect="1" noChangeArrowheads="1"/>
          </p:cNvSpPr>
          <p:nvPr/>
        </p:nvSpPr>
        <p:spPr bwMode="auto">
          <a:xfrm>
            <a:off x="0" y="-579438"/>
            <a:ext cx="137160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4" name="Obrázek 13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826" y="3214686"/>
            <a:ext cx="2089562" cy="1857388"/>
          </a:xfrm>
          <a:prstGeom prst="rect">
            <a:avLst/>
          </a:prstGeom>
        </p:spPr>
      </p:pic>
      <p:sp>
        <p:nvSpPr>
          <p:cNvPr id="15" name="ID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14</a:t>
            </a:r>
            <a:endParaRPr lang="cs-CZ"/>
          </a:p>
        </p:txBody>
      </p:sp>
      <p:sp>
        <p:nvSpPr>
          <p:cNvPr id="16" name="Memo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Nula</a:t>
            </a:r>
            <a:endParaRPr lang="cs-CZ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8163092" cy="536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Qu_Title"/>
          <p:cNvSpPr>
            <a:spLocks noGrp="1" noChangeArrowheads="1"/>
          </p:cNvSpPr>
          <p:nvPr>
            <p:ph type="ctrTitle"/>
          </p:nvPr>
        </p:nvSpPr>
        <p:spPr>
          <a:xfrm>
            <a:off x="571472" y="214290"/>
            <a:ext cx="7772400" cy="1157302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2. Funkcia znázornená na grafe  je rastúca na intervale: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214282" y="47863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48" name="OptionA"/>
          <p:cNvSpPr txBox="1">
            <a:spLocks noChangeArrowheads="1"/>
          </p:cNvSpPr>
          <p:nvPr/>
        </p:nvSpPr>
        <p:spPr bwMode="auto">
          <a:xfrm>
            <a:off x="1128682" y="4786322"/>
            <a:ext cx="215743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&lt;0,1&gt;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9" name="Oval 9"/>
          <p:cNvSpPr>
            <a:spLocks noChangeArrowheads="1"/>
          </p:cNvSpPr>
          <p:nvPr/>
        </p:nvSpPr>
        <p:spPr bwMode="auto">
          <a:xfrm>
            <a:off x="214282" y="56245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50" name="OptionB"/>
          <p:cNvSpPr txBox="1">
            <a:spLocks noChangeArrowheads="1"/>
          </p:cNvSpPr>
          <p:nvPr/>
        </p:nvSpPr>
        <p:spPr bwMode="auto">
          <a:xfrm>
            <a:off x="1128682" y="5624522"/>
            <a:ext cx="215743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,-1&gt;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&lt;1,3&gt;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>
            <a:off x="3857620" y="47863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52" name="OptionC"/>
          <p:cNvSpPr txBox="1">
            <a:spLocks noChangeArrowheads="1"/>
          </p:cNvSpPr>
          <p:nvPr/>
        </p:nvSpPr>
        <p:spPr bwMode="auto">
          <a:xfrm>
            <a:off x="4772020" y="4786322"/>
            <a:ext cx="215743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,-1&gt;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(1,3)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3" name="Oval 13"/>
          <p:cNvSpPr>
            <a:spLocks noChangeArrowheads="1"/>
          </p:cNvSpPr>
          <p:nvPr/>
        </p:nvSpPr>
        <p:spPr bwMode="auto">
          <a:xfrm>
            <a:off x="3857620" y="56245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54" name="OptionD"/>
          <p:cNvSpPr txBox="1">
            <a:spLocks noChangeArrowheads="1"/>
          </p:cNvSpPr>
          <p:nvPr/>
        </p:nvSpPr>
        <p:spPr bwMode="auto">
          <a:xfrm>
            <a:off x="4772020" y="5624522"/>
            <a:ext cx="215743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&lt;-1,1&gt;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826" y="3214686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66"/>
            <a:ext cx="7072362" cy="47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Qu_Title"/>
          <p:cNvSpPr>
            <a:spLocks noGrp="1" noChangeArrowheads="1"/>
          </p:cNvSpPr>
          <p:nvPr>
            <p:ph type="ctrTitle"/>
          </p:nvPr>
        </p:nvSpPr>
        <p:spPr>
          <a:xfrm>
            <a:off x="1357290" y="214290"/>
            <a:ext cx="5857884" cy="714380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sk-SK" altLang="zh-CN" sz="32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3. </a:t>
            </a:r>
            <a:r>
              <a:rPr lang="sk-SK" altLang="zh-CN" sz="3200" b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sk-SK" altLang="zh-CN" sz="32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grafe je funkcia: </a:t>
            </a:r>
            <a:endParaRPr lang="en-US" altLang="zh-CN" sz="3200" b="1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42844" y="471488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48" name="OptionA"/>
          <p:cNvSpPr txBox="1">
            <a:spLocks noChangeArrowheads="1"/>
          </p:cNvSpPr>
          <p:nvPr/>
        </p:nvSpPr>
        <p:spPr bwMode="auto">
          <a:xfrm>
            <a:off x="1057244" y="4714884"/>
            <a:ext cx="3086128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Párna, zhora ohraničená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9" name="Oval 9"/>
          <p:cNvSpPr>
            <a:spLocks noChangeArrowheads="1"/>
          </p:cNvSpPr>
          <p:nvPr/>
        </p:nvSpPr>
        <p:spPr bwMode="auto">
          <a:xfrm>
            <a:off x="142844" y="555308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50" name="OptionB"/>
          <p:cNvSpPr txBox="1">
            <a:spLocks noChangeArrowheads="1"/>
          </p:cNvSpPr>
          <p:nvPr/>
        </p:nvSpPr>
        <p:spPr bwMode="auto">
          <a:xfrm>
            <a:off x="1057244" y="5553084"/>
            <a:ext cx="3086128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Nepárna, zdola ohraničená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>
            <a:off x="4572024" y="471879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52" name="OptionC"/>
          <p:cNvSpPr txBox="1">
            <a:spLocks noChangeArrowheads="1"/>
          </p:cNvSpPr>
          <p:nvPr/>
        </p:nvSpPr>
        <p:spPr bwMode="auto">
          <a:xfrm>
            <a:off x="5486424" y="4718792"/>
            <a:ext cx="3086128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Nepárna, zhora ohraničená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3" name="Oval 13"/>
          <p:cNvSpPr>
            <a:spLocks noChangeArrowheads="1"/>
          </p:cNvSpPr>
          <p:nvPr/>
        </p:nvSpPr>
        <p:spPr bwMode="auto">
          <a:xfrm>
            <a:off x="4572024" y="555699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54" name="OptionD"/>
          <p:cNvSpPr txBox="1">
            <a:spLocks noChangeArrowheads="1"/>
          </p:cNvSpPr>
          <p:nvPr/>
        </p:nvSpPr>
        <p:spPr bwMode="auto">
          <a:xfrm>
            <a:off x="5486424" y="5556992"/>
            <a:ext cx="3086128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Párna, zdola ohraničená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98" y="2357430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1240" t="-1606" r="22363"/>
          <a:stretch>
            <a:fillRect/>
          </a:stretch>
        </p:blipFill>
        <p:spPr bwMode="auto">
          <a:xfrm>
            <a:off x="3500430" y="214290"/>
            <a:ext cx="5500726" cy="632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Qu_Title"/>
          <p:cNvSpPr>
            <a:spLocks noGrp="1" noChangeArrowheads="1"/>
          </p:cNvSpPr>
          <p:nvPr>
            <p:ph type="ctrTitle"/>
          </p:nvPr>
        </p:nvSpPr>
        <p:spPr>
          <a:xfrm>
            <a:off x="0" y="714356"/>
            <a:ext cx="4100514" cy="1604954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Ktorú vlastnosť funkcia na grafe nemá: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42844" y="294324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48" name="OptionA"/>
          <p:cNvSpPr txBox="1">
            <a:spLocks noChangeArrowheads="1"/>
          </p:cNvSpPr>
          <p:nvPr/>
        </p:nvSpPr>
        <p:spPr bwMode="auto">
          <a:xfrm>
            <a:off x="1000100" y="2857496"/>
            <a:ext cx="501495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Je rastúca na celom definičnom obore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49" name="Oval 9"/>
          <p:cNvSpPr>
            <a:spLocks noChangeArrowheads="1"/>
          </p:cNvSpPr>
          <p:nvPr/>
        </p:nvSpPr>
        <p:spPr bwMode="auto">
          <a:xfrm>
            <a:off x="142844" y="378144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50" name="OptionB"/>
          <p:cNvSpPr txBox="1">
            <a:spLocks noChangeArrowheads="1"/>
          </p:cNvSpPr>
          <p:nvPr/>
        </p:nvSpPr>
        <p:spPr bwMode="auto">
          <a:xfrm>
            <a:off x="1057244" y="3781444"/>
            <a:ext cx="501495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Je nepárna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>
            <a:off x="142844" y="461964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52" name="OptionC"/>
          <p:cNvSpPr txBox="1">
            <a:spLocks noChangeArrowheads="1"/>
          </p:cNvSpPr>
          <p:nvPr/>
        </p:nvSpPr>
        <p:spPr bwMode="auto">
          <a:xfrm>
            <a:off x="1057244" y="4619644"/>
            <a:ext cx="501495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Je ohraničená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153" name="Oval 13"/>
          <p:cNvSpPr>
            <a:spLocks noChangeArrowheads="1"/>
          </p:cNvSpPr>
          <p:nvPr/>
        </p:nvSpPr>
        <p:spPr bwMode="auto">
          <a:xfrm>
            <a:off x="142844" y="545784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54" name="OptionD"/>
          <p:cNvSpPr txBox="1">
            <a:spLocks noChangeArrowheads="1"/>
          </p:cNvSpPr>
          <p:nvPr/>
        </p:nvSpPr>
        <p:spPr bwMode="auto">
          <a:xfrm>
            <a:off x="1057244" y="5457844"/>
            <a:ext cx="5014954" cy="685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f(0) = 0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826" y="3929066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14290"/>
            <a:ext cx="7215238" cy="473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757238" y="357166"/>
            <a:ext cx="7315224" cy="814374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Pre danú funkciu platí: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-32" y="4786322"/>
            <a:ext cx="677093" cy="5675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714348" y="4786322"/>
            <a:ext cx="2714652" cy="695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D(f) = &lt;-4, 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)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H(f) = (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-, 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-32" y="5643578"/>
            <a:ext cx="677093" cy="5675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714348" y="5500702"/>
            <a:ext cx="2714652" cy="695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D(f) = 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, 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H(f) = (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-, 3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14744" y="4786322"/>
            <a:ext cx="677093" cy="5675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463275" y="4786322"/>
            <a:ext cx="2714652" cy="695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D(f) = 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, 3)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H(f) = 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-, 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14744" y="5643578"/>
            <a:ext cx="677093" cy="5675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463275" y="5500702"/>
            <a:ext cx="2714652" cy="695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D(f) = 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, 3&gt;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H(f) = (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-, 2)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2132" y="3000372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66"/>
            <a:ext cx="7072362" cy="47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385878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Urči definičný obor a obor hodnôt funkcie zobrazenej na grafe: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71406" y="47863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24" y="4786322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D(f) = &lt;-3, 3&gt;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H(f) = (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 -, 0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&gt;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71406" y="566738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7224" y="566738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D(f) = R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H(f) = &lt;0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, )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478632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572000" y="4786322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D(f) = &lt;0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, )</a:t>
            </a:r>
            <a:endParaRPr lang="sk-SK" altLang="zh-CN" sz="2000" b="1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H(f) = R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86182" y="566738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572000" y="566738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D(f) = R </a:t>
            </a:r>
          </a:p>
          <a:p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H(f) = (0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, )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98" y="3143248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66"/>
            <a:ext cx="7072362" cy="47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162064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Funkcia znázornená na grafe je: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71438" y="4645884"/>
            <a:ext cx="764835" cy="8008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56" y="4619636"/>
            <a:ext cx="3786214" cy="98107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Rastúca na intervale</a:t>
            </a:r>
          </a:p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&lt;-2, 0&gt; a na intervale &lt;2,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71438" y="5636476"/>
            <a:ext cx="764835" cy="8008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2486" y="5519758"/>
            <a:ext cx="3790984" cy="98107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Klesajúca na intervale</a:t>
            </a:r>
          </a:p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(-2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, 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4643470" y="4645884"/>
            <a:ext cx="684213" cy="8008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5375279" y="4619636"/>
            <a:ext cx="3738618" cy="98107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Klesajúca na intervale &lt;-2,0&gt;</a:t>
            </a:r>
          </a:p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 na intervale &lt;2,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)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4643470" y="5636476"/>
            <a:ext cx="684213" cy="8008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ptionB"/>
          <p:cNvSpPr txBox="1">
            <a:spLocks noChangeArrowheads="1"/>
          </p:cNvSpPr>
          <p:nvPr/>
        </p:nvSpPr>
        <p:spPr bwMode="auto">
          <a:xfrm>
            <a:off x="5383103" y="5519758"/>
            <a:ext cx="3760929" cy="98107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Rastúca na intervale (-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,-2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 na intervale &lt;2,</a:t>
            </a: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sym typeface="Symbol"/>
              </a:rPr>
              <a:t>)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sk-SK" altLang="zh-CN" sz="2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2" name="Obrázek 11" descr="u2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760" y="2357430"/>
            <a:ext cx="2089562" cy="185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1. Urči z grafu funkčnú hodnotu v bode -1."/>
  <p:tag name="OPTION_COUNT" val="4"/>
  <p:tag name="ITEM_A" val="f(-1) = 2"/>
  <p:tag name="ITEM_B" val="f(-1) = 0"/>
  <p:tag name="ITEM_C" val="f(-1) = 3"/>
  <p:tag name="ITEM_D" val="f(-1) = -2"/>
  <p:tag name="ITEM_E" val=" "/>
  <p:tag name="ITEM_F" val=" "/>
  <p:tag name="ITEM_G" val=" "/>
  <p:tag name="ITEM_H" val=" "/>
  <p:tag name="ITEM_I" val=" "/>
  <p:tag name="ITEM_J" val=" 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2. Funkcia znázornená na grafe  je rastúca na intervale:"/>
  <p:tag name="OPTION_COUNT" val="4"/>
  <p:tag name="ITEM_A" val="&lt;0,1&gt;"/>
  <p:tag name="ITEM_B" val="(-,-1&gt;&lt;1,3&gt;"/>
  <p:tag name="ITEM_C" val="(-,-1&gt;(1,3)"/>
  <p:tag name="ITEM_D" val="&lt;-1,1&gt;"/>
  <p:tag name="ITEM_E" val=" "/>
  <p:tag name="ITEM_F" val=" "/>
  <p:tag name="ITEM_G" val=" "/>
  <p:tag name="ITEM_H" val=" "/>
  <p:tag name="ITEM_I" val=" "/>
  <p:tag name="ITEM_J" val=" "/>
  <p:tag name="RIGHT_ANSWER" val="C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3.  Na grafe je funkcia:"/>
  <p:tag name="OPTION_COUNT" val="4"/>
  <p:tag name="ITEM_A" val="Párna, zhora ohraničená"/>
  <p:tag name="ITEM_B" val="Nepárna, zdola ohraničená"/>
  <p:tag name="ITEM_C" val="Nepárna, zhora ohraničená"/>
  <p:tag name="ITEM_D" val="Párna, zdola ohraničená"/>
  <p:tag name="ITEM_E" val=" "/>
  <p:tag name="ITEM_F" val=" "/>
  <p:tag name="ITEM_G" val=" "/>
  <p:tag name="ITEM_H" val=" "/>
  <p:tag name="ITEM_I" val=" "/>
  <p:tag name="ITEM_J" val=" 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4. Ktorú vlastnosť funkcia na grafe nemá:"/>
  <p:tag name="OPTION_COUNT" val="4"/>
  <p:tag name="ITEM_A" val="Je rastúca na celom definičnom obore"/>
  <p:tag name="ITEM_B" val="Je nepárna"/>
  <p:tag name="ITEM_C" val="Je ohraničená"/>
  <p:tag name="ITEM_D" val="f(0) = 0"/>
  <p:tag name="ITEM_E" val=" "/>
  <p:tag name="ITEM_F" val=" "/>
  <p:tag name="ITEM_G" val=" "/>
  <p:tag name="ITEM_H" val=" "/>
  <p:tag name="ITEM_I" val=" "/>
  <p:tag name="ITEM_J" val=" "/>
  <p:tag name="RIGHT_ANSWER" val="C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5. Pre danú funkciu platí:"/>
  <p:tag name="OPTION_COUNT" val="4"/>
  <p:tag name="ITEM_A" val="D(f) = &lt;-4, ) &#10;H(f) = ( -, 2&gt;"/>
  <p:tag name="ITEM_B" val="D(f) = (-, 3) &#10;H(f) = &lt; -, 2&gt;"/>
  <p:tag name="ITEM_C" val="D(f) = (-, 2&gt; &#10;H(f) = ( -, 3&gt;"/>
  <p:tag name="ITEM_D" val="D(f) = (-, 3&gt; &#10;H(f) = ( -, 2)"/>
  <p:tag name="ITEM_E" val=" "/>
  <p:tag name="ITEM_F" val=" "/>
  <p:tag name="ITEM_G" val=" "/>
  <p:tag name="ITEM_H" val=" "/>
  <p:tag name="ITEM_I" val=" "/>
  <p:tag name="ITEM_J" val=" 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6. Urči definičný obor a obor hodnôt funkcie zobrazenej na grafe:"/>
  <p:tag name="OPTION_COUNT" val="4"/>
  <p:tag name="ITEM_A" val="D(f) = &lt;-3, 3&gt;&#10;H(f) = ( -, 0&gt;"/>
  <p:tag name="ITEM_B" val="D(f) = &lt;0, )&#10;H(f) = R"/>
  <p:tag name="ITEM_C" val="D(f) = R &#10;H(f) = &lt;0, )"/>
  <p:tag name="ITEM_D" val="D(f) = R &#10;H(f) = (0, )"/>
  <p:tag name="ITEM_E" val=" "/>
  <p:tag name="ITEM_F" val=" "/>
  <p:tag name="ITEM_G" val=" "/>
  <p:tag name="ITEM_H" val=" "/>
  <p:tag name="ITEM_I" val=" "/>
  <p:tag name="ITEM_J" val=" 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7. Funkcia znázornená na grafe je:"/>
  <p:tag name="OPTION_COUNT" val="4"/>
  <p:tag name="ITEM_A" val="Rastúca na intervale&#10; &lt;-2, 0&gt; a na intervale &lt;2,)"/>
  <p:tag name="ITEM_B" val="Rastúca  na intervale (- ,-2&gt;&#10;a na intervale &lt;2,)"/>
  <p:tag name="ITEM_C" val="Klesajúca na intervale&#10; (-2, 2)"/>
  <p:tag name="ITEM_E" val=" "/>
  <p:tag name="ITEM_F" val=" "/>
  <p:tag name="ITEM_G" val=" "/>
  <p:tag name="ITEM_H" val=" "/>
  <p:tag name="ITEM_I" val=" "/>
  <p:tag name="ITEM_J" val=" 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  <p:tag name="ITEM_D" val=" "/>
</p:tagLst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350</Words>
  <Application>Microsoft Office PowerPoint</Application>
  <PresentationFormat>Předvádění na obrazovce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sady Office</vt:lpstr>
      <vt:lpstr>1. Urči z grafu funkčnú hodnotu v bode -1.</vt:lpstr>
      <vt:lpstr>2. Funkcia znázornená na grafe  je rastúca na intervale:</vt:lpstr>
      <vt:lpstr>3.  Na grafe je funkcia: </vt:lpstr>
      <vt:lpstr>Ktorú vlastnosť funkcia na grafe nemá:</vt:lpstr>
      <vt:lpstr>Pre danú funkciu platí:</vt:lpstr>
      <vt:lpstr>Urči definičný obor a obor hodnôt funkcie zobrazenej na grafe:</vt:lpstr>
      <vt:lpstr>Funkcia znázornená na grafe je: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Jana</dc:creator>
  <cp:lastModifiedBy>Jana</cp:lastModifiedBy>
  <cp:revision>26</cp:revision>
  <dcterms:created xsi:type="dcterms:W3CDTF">2012-12-10T00:20:59Z</dcterms:created>
  <dcterms:modified xsi:type="dcterms:W3CDTF">2012-12-12T04:03:15Z</dcterms:modified>
</cp:coreProperties>
</file>