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3B693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8" autoAdjust="0"/>
  </p:normalViewPr>
  <p:slideViewPr>
    <p:cSldViewPr>
      <p:cViewPr>
        <p:scale>
          <a:sx n="86" d="100"/>
          <a:sy n="86" d="100"/>
        </p:scale>
        <p:origin x="-53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6.11.2015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0BAA3-7F24-4D7A-B8E3-2A2DE91372D7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6.11.2015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6.11.2015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6.11.2015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6.11.2015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6.11.2015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6.11.2015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6.11.2015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6.11.2015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6.11.2015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6.11.2015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6.11.2015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6.11.2015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11760" y="3501008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sk-SK" sz="4400" dirty="0" smtClean="0"/>
              <a:t>Prechod význačných lúčov šošovkami</a:t>
            </a:r>
            <a:endParaRPr lang="sk-SK" sz="4400" dirty="0" smtClean="0"/>
          </a:p>
          <a:p>
            <a:endParaRPr lang="sk-SK" sz="44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360040"/>
          </a:xfrm>
        </p:spPr>
        <p:txBody>
          <a:bodyPr>
            <a:noAutofit/>
          </a:bodyPr>
          <a:lstStyle/>
          <a:p>
            <a:r>
              <a:rPr lang="sk-SK" sz="2400" b="1" dirty="0" smtClean="0"/>
              <a:t>Opakujeme:</a:t>
            </a:r>
            <a:endParaRPr lang="sk-SK" sz="2400" b="1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1"/>
          </p:nvPr>
        </p:nvSpPr>
        <p:spPr>
          <a:xfrm>
            <a:off x="179512" y="548680"/>
            <a:ext cx="8568952" cy="5997280"/>
          </a:xfrm>
        </p:spPr>
        <p:txBody>
          <a:bodyPr>
            <a:normAutofit/>
          </a:bodyPr>
          <a:lstStyle/>
          <a:p>
            <a:r>
              <a:rPr lang="sk-SK" dirty="0" smtClean="0"/>
              <a:t>Poznáme význačné lúče, ktoré pomáhajú zostrojiť obraz pri odraze svetla od guľového zrkadla.</a:t>
            </a:r>
          </a:p>
          <a:p>
            <a:endParaRPr lang="sk-SK" dirty="0" smtClean="0"/>
          </a:p>
          <a:p>
            <a:r>
              <a:rPr lang="sk-SK" dirty="0" smtClean="0"/>
              <a:t>Podobné sú aj význačné lúče, pomocou ktorých vytvoríme obraz predmetu, ktorý vznikne pri prechode svetla šošovkami.</a:t>
            </a:r>
          </a:p>
          <a:p>
            <a:r>
              <a:rPr lang="sk-SK" b="1" u="sng" dirty="0" smtClean="0"/>
              <a:t>Význačné lúče sú tri: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Lúč, ktorý prechádza optickým stredom šošovky</a:t>
            </a:r>
          </a:p>
          <a:p>
            <a:r>
              <a:rPr lang="sk-SK" dirty="0" smtClean="0">
                <a:solidFill>
                  <a:srgbClr val="00B0F0"/>
                </a:solidFill>
              </a:rPr>
              <a:t>Lúč, ktorý dopadá na šošovku rovnobežne s optickou osou</a:t>
            </a:r>
          </a:p>
          <a:p>
            <a:r>
              <a:rPr lang="sk-SK" dirty="0" smtClean="0">
                <a:solidFill>
                  <a:srgbClr val="00B050"/>
                </a:solidFill>
              </a:rPr>
              <a:t>Lúč, ktorý pri dopade na šošovku: </a:t>
            </a:r>
          </a:p>
          <a:p>
            <a:pPr>
              <a:buNone/>
            </a:pPr>
            <a:r>
              <a:rPr lang="sk-SK" dirty="0" smtClean="0">
                <a:solidFill>
                  <a:srgbClr val="00B050"/>
                </a:solidFill>
              </a:rPr>
              <a:t>	</a:t>
            </a:r>
            <a:r>
              <a:rPr lang="sk-SK" dirty="0" smtClean="0">
                <a:solidFill>
                  <a:srgbClr val="00B050"/>
                </a:solidFill>
              </a:rPr>
              <a:t>	- v prípade SPOJKY  prechádza ohniskom</a:t>
            </a:r>
            <a:endParaRPr lang="sk-SK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/>
              <a:t> </a:t>
            </a:r>
            <a:r>
              <a:rPr lang="sk-SK" dirty="0" smtClean="0"/>
              <a:t>    </a:t>
            </a:r>
            <a:r>
              <a:rPr lang="sk-SK" dirty="0" smtClean="0">
                <a:solidFill>
                  <a:srgbClr val="00B050"/>
                </a:solidFill>
              </a:rPr>
              <a:t>   - v prípade ROZPTYLKY smeruje do ohniska</a:t>
            </a:r>
            <a:endParaRPr lang="sk-SK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spojka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692696"/>
            <a:ext cx="8640960" cy="5781256"/>
          </a:xfrm>
        </p:spPr>
        <p:txBody>
          <a:bodyPr/>
          <a:lstStyle/>
          <a:p>
            <a:pPr marL="457200" indent="-457200"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1. lúč, ktorý prechádza optickým stredom šošovky po prechode nemení svoj smer.</a:t>
            </a:r>
          </a:p>
          <a:p>
            <a:pPr marL="457200" indent="-457200">
              <a:buNone/>
            </a:pPr>
            <a:endParaRPr lang="sk-SK" sz="2000" dirty="0" smtClean="0">
              <a:solidFill>
                <a:srgbClr val="FF0000"/>
              </a:solidFill>
            </a:endParaRPr>
          </a:p>
          <a:p>
            <a:pPr marL="457200" indent="-457200">
              <a:buNone/>
            </a:pPr>
            <a:endParaRPr lang="sk-SK" sz="2000" dirty="0" smtClean="0">
              <a:solidFill>
                <a:srgbClr val="FF0000"/>
              </a:solidFill>
            </a:endParaRPr>
          </a:p>
          <a:p>
            <a:pPr marL="457200" indent="-457200">
              <a:buNone/>
            </a:pPr>
            <a:endParaRPr lang="sk-SK" sz="2000" dirty="0" smtClean="0">
              <a:solidFill>
                <a:srgbClr val="FF0000"/>
              </a:solidFill>
            </a:endParaRPr>
          </a:p>
          <a:p>
            <a:pPr marL="457200" indent="-457200">
              <a:buNone/>
            </a:pPr>
            <a:r>
              <a:rPr lang="sk-SK" sz="2000" dirty="0" smtClean="0">
                <a:solidFill>
                  <a:srgbClr val="00B0F0"/>
                </a:solidFill>
              </a:rPr>
              <a:t>2. Lúč, ktorý dopadá rovnobežne s optickou osou sa láme do ohniska.</a:t>
            </a:r>
          </a:p>
          <a:p>
            <a:pPr marL="457200" indent="-457200">
              <a:buNone/>
            </a:pPr>
            <a:endParaRPr lang="sk-SK" sz="2000" dirty="0" smtClean="0">
              <a:solidFill>
                <a:srgbClr val="00B0F0"/>
              </a:solidFill>
            </a:endParaRPr>
          </a:p>
          <a:p>
            <a:pPr marL="457200" indent="-457200">
              <a:buNone/>
            </a:pPr>
            <a:endParaRPr lang="sk-SK" sz="2000" dirty="0" smtClean="0">
              <a:solidFill>
                <a:srgbClr val="00B0F0"/>
              </a:solidFill>
            </a:endParaRPr>
          </a:p>
          <a:p>
            <a:pPr marL="457200" indent="-457200">
              <a:buNone/>
            </a:pPr>
            <a:endParaRPr lang="sk-SK" sz="2000" dirty="0" smtClean="0">
              <a:solidFill>
                <a:srgbClr val="00B0F0"/>
              </a:solidFill>
            </a:endParaRPr>
          </a:p>
          <a:p>
            <a:pPr marL="457200" indent="-457200">
              <a:buNone/>
            </a:pPr>
            <a:endParaRPr lang="sk-SK" sz="2000" dirty="0" smtClean="0">
              <a:solidFill>
                <a:srgbClr val="00B0F0"/>
              </a:solidFill>
            </a:endParaRPr>
          </a:p>
          <a:p>
            <a:pPr marL="457200" indent="-457200">
              <a:buNone/>
            </a:pPr>
            <a:r>
              <a:rPr lang="sk-SK" sz="2000" dirty="0" smtClean="0">
                <a:solidFill>
                  <a:srgbClr val="00B050"/>
                </a:solidFill>
              </a:rPr>
              <a:t>3. Lúč, ktorý dopadá cez ohnisko je po prechode šošovkou rovnobežný s optickou osou</a:t>
            </a:r>
            <a:endParaRPr lang="sk-SK" sz="2000" dirty="0">
              <a:solidFill>
                <a:srgbClr val="00B050"/>
              </a:solidFill>
            </a:endParaRPr>
          </a:p>
        </p:txBody>
      </p:sp>
      <p:grpSp>
        <p:nvGrpSpPr>
          <p:cNvPr id="52" name="Skupina 51"/>
          <p:cNvGrpSpPr/>
          <p:nvPr/>
        </p:nvGrpSpPr>
        <p:grpSpPr>
          <a:xfrm>
            <a:off x="3203848" y="1196752"/>
            <a:ext cx="5328592" cy="1368152"/>
            <a:chOff x="3203848" y="1196752"/>
            <a:chExt cx="5328592" cy="1368152"/>
          </a:xfrm>
        </p:grpSpPr>
        <p:grpSp>
          <p:nvGrpSpPr>
            <p:cNvPr id="21" name="Skupina 20"/>
            <p:cNvGrpSpPr/>
            <p:nvPr/>
          </p:nvGrpSpPr>
          <p:grpSpPr>
            <a:xfrm>
              <a:off x="3203848" y="1196752"/>
              <a:ext cx="5328592" cy="1368152"/>
              <a:chOff x="1403648" y="2420888"/>
              <a:chExt cx="5832648" cy="2304256"/>
            </a:xfrm>
          </p:grpSpPr>
          <p:sp>
            <p:nvSpPr>
              <p:cNvPr id="16" name="BlokTextu 15"/>
              <p:cNvSpPr txBox="1"/>
              <p:nvPr/>
            </p:nvSpPr>
            <p:spPr>
              <a:xfrm>
                <a:off x="5364088" y="3789040"/>
                <a:ext cx="611095" cy="62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F´</a:t>
                </a:r>
                <a:endParaRPr lang="sk-SK" dirty="0"/>
              </a:p>
            </p:txBody>
          </p:sp>
          <p:grpSp>
            <p:nvGrpSpPr>
              <p:cNvPr id="20" name="Skupina 19"/>
              <p:cNvGrpSpPr/>
              <p:nvPr/>
            </p:nvGrpSpPr>
            <p:grpSpPr>
              <a:xfrm>
                <a:off x="1403648" y="2420888"/>
                <a:ext cx="5832648" cy="2304256"/>
                <a:chOff x="1403648" y="2420888"/>
                <a:chExt cx="5832648" cy="2304256"/>
              </a:xfrm>
            </p:grpSpPr>
            <p:sp>
              <p:nvSpPr>
                <p:cNvPr id="15" name="BlokTextu 14"/>
                <p:cNvSpPr txBox="1"/>
                <p:nvPr/>
              </p:nvSpPr>
              <p:spPr>
                <a:xfrm>
                  <a:off x="2555776" y="3789040"/>
                  <a:ext cx="21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/>
                    <a:t>F</a:t>
                  </a:r>
                  <a:endParaRPr lang="sk-SK" dirty="0"/>
                </a:p>
              </p:txBody>
            </p:sp>
            <p:grpSp>
              <p:nvGrpSpPr>
                <p:cNvPr id="19" name="Skupina 18"/>
                <p:cNvGrpSpPr/>
                <p:nvPr/>
              </p:nvGrpSpPr>
              <p:grpSpPr>
                <a:xfrm>
                  <a:off x="1403648" y="2420888"/>
                  <a:ext cx="5832648" cy="2304256"/>
                  <a:chOff x="1403648" y="2420888"/>
                  <a:chExt cx="5832648" cy="2304256"/>
                </a:xfrm>
              </p:grpSpPr>
              <p:cxnSp>
                <p:nvCxnSpPr>
                  <p:cNvPr id="5" name="Rovná spojnica 4"/>
                  <p:cNvCxnSpPr/>
                  <p:nvPr/>
                </p:nvCxnSpPr>
                <p:spPr>
                  <a:xfrm>
                    <a:off x="1403648" y="3573016"/>
                    <a:ext cx="5832648" cy="0"/>
                  </a:xfrm>
                  <a:prstGeom prst="line">
                    <a:avLst/>
                  </a:prstGeom>
                  <a:ln w="25400" cmpd="sng">
                    <a:solidFill>
                      <a:schemeClr val="tx1"/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Rovná spojovacia šípka 7"/>
                  <p:cNvCxnSpPr/>
                  <p:nvPr/>
                </p:nvCxnSpPr>
                <p:spPr>
                  <a:xfrm>
                    <a:off x="4139952" y="2420888"/>
                    <a:ext cx="0" cy="2304256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Rovná spojnica 9"/>
                  <p:cNvCxnSpPr/>
                  <p:nvPr/>
                </p:nvCxnSpPr>
                <p:spPr>
                  <a:xfrm>
                    <a:off x="2699792" y="3429000"/>
                    <a:ext cx="0" cy="2880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Rovná spojnica 10"/>
                  <p:cNvCxnSpPr/>
                  <p:nvPr/>
                </p:nvCxnSpPr>
                <p:spPr>
                  <a:xfrm>
                    <a:off x="5580112" y="3429000"/>
                    <a:ext cx="0" cy="2880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Rovná spojovacia šípka 17"/>
                  <p:cNvCxnSpPr/>
                  <p:nvPr/>
                </p:nvCxnSpPr>
                <p:spPr>
                  <a:xfrm>
                    <a:off x="1475656" y="2420888"/>
                    <a:ext cx="5184576" cy="2232248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1" name="BlokTextu 50"/>
            <p:cNvSpPr txBox="1"/>
            <p:nvPr/>
          </p:nvSpPr>
          <p:spPr>
            <a:xfrm>
              <a:off x="3203848" y="1628800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600" b="1" dirty="0" smtClean="0">
                  <a:latin typeface="Lucida Handwriting" pitchFamily="66" charset="0"/>
                </a:rPr>
                <a:t>o</a:t>
              </a:r>
              <a:endParaRPr lang="sk-SK" sz="1600" b="1" dirty="0">
                <a:latin typeface="Lucida Handwriting" pitchFamily="66" charset="0"/>
              </a:endParaRPr>
            </a:p>
          </p:txBody>
        </p:sp>
      </p:grpSp>
      <p:grpSp>
        <p:nvGrpSpPr>
          <p:cNvPr id="54" name="Skupina 53"/>
          <p:cNvGrpSpPr/>
          <p:nvPr/>
        </p:nvGrpSpPr>
        <p:grpSpPr>
          <a:xfrm>
            <a:off x="3275856" y="3077344"/>
            <a:ext cx="5408984" cy="1368152"/>
            <a:chOff x="3275856" y="3077344"/>
            <a:chExt cx="5408984" cy="1368152"/>
          </a:xfrm>
        </p:grpSpPr>
        <p:grpSp>
          <p:nvGrpSpPr>
            <p:cNvPr id="37" name="Skupina 36"/>
            <p:cNvGrpSpPr/>
            <p:nvPr/>
          </p:nvGrpSpPr>
          <p:grpSpPr>
            <a:xfrm>
              <a:off x="3356248" y="3077344"/>
              <a:ext cx="5328592" cy="1368152"/>
              <a:chOff x="1907704" y="3645024"/>
              <a:chExt cx="5328592" cy="1368152"/>
            </a:xfrm>
          </p:grpSpPr>
          <p:grpSp>
            <p:nvGrpSpPr>
              <p:cNvPr id="38" name="Skupina 21"/>
              <p:cNvGrpSpPr/>
              <p:nvPr/>
            </p:nvGrpSpPr>
            <p:grpSpPr>
              <a:xfrm>
                <a:off x="1907704" y="3645024"/>
                <a:ext cx="5328592" cy="1368152"/>
                <a:chOff x="1403648" y="2420888"/>
                <a:chExt cx="5832648" cy="2304256"/>
              </a:xfrm>
            </p:grpSpPr>
            <p:sp>
              <p:nvSpPr>
                <p:cNvPr id="41" name="BlokTextu 40"/>
                <p:cNvSpPr txBox="1"/>
                <p:nvPr/>
              </p:nvSpPr>
              <p:spPr>
                <a:xfrm>
                  <a:off x="5364088" y="3789040"/>
                  <a:ext cx="768734" cy="622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/>
                    <a:t>F´</a:t>
                  </a:r>
                  <a:endParaRPr lang="sk-SK" dirty="0"/>
                </a:p>
              </p:txBody>
            </p:sp>
            <p:grpSp>
              <p:nvGrpSpPr>
                <p:cNvPr id="42" name="Skupina 19"/>
                <p:cNvGrpSpPr/>
                <p:nvPr/>
              </p:nvGrpSpPr>
              <p:grpSpPr>
                <a:xfrm>
                  <a:off x="1403648" y="2420888"/>
                  <a:ext cx="5832648" cy="2304256"/>
                  <a:chOff x="1403648" y="2420888"/>
                  <a:chExt cx="5832648" cy="2304256"/>
                </a:xfrm>
              </p:grpSpPr>
              <p:sp>
                <p:nvSpPr>
                  <p:cNvPr id="43" name="BlokTextu 42"/>
                  <p:cNvSpPr txBox="1"/>
                  <p:nvPr/>
                </p:nvSpPr>
                <p:spPr>
                  <a:xfrm>
                    <a:off x="2555776" y="3789040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/>
                      <a:t>F</a:t>
                    </a:r>
                    <a:endParaRPr lang="sk-SK" dirty="0"/>
                  </a:p>
                </p:txBody>
              </p:sp>
              <p:grpSp>
                <p:nvGrpSpPr>
                  <p:cNvPr id="44" name="Skupina 18"/>
                  <p:cNvGrpSpPr/>
                  <p:nvPr/>
                </p:nvGrpSpPr>
                <p:grpSpPr>
                  <a:xfrm>
                    <a:off x="1403648" y="2420888"/>
                    <a:ext cx="5832648" cy="2304256"/>
                    <a:chOff x="1403648" y="2420888"/>
                    <a:chExt cx="5832648" cy="2304256"/>
                  </a:xfrm>
                </p:grpSpPr>
                <p:cxnSp>
                  <p:nvCxnSpPr>
                    <p:cNvPr id="45" name="Rovná spojnica 44"/>
                    <p:cNvCxnSpPr/>
                    <p:nvPr/>
                  </p:nvCxnSpPr>
                  <p:spPr>
                    <a:xfrm>
                      <a:off x="1403648" y="3573016"/>
                      <a:ext cx="5832648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Rovná spojovacia šípka 45"/>
                    <p:cNvCxnSpPr/>
                    <p:nvPr/>
                  </p:nvCxnSpPr>
                  <p:spPr>
                    <a:xfrm>
                      <a:off x="4139952" y="2420888"/>
                      <a:ext cx="0" cy="2304256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Rovná spojnica 46"/>
                    <p:cNvCxnSpPr/>
                    <p:nvPr/>
                  </p:nvCxnSpPr>
                  <p:spPr>
                    <a:xfrm>
                      <a:off x="269979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Rovná spojnica 47"/>
                    <p:cNvCxnSpPr/>
                    <p:nvPr/>
                  </p:nvCxnSpPr>
                  <p:spPr>
                    <a:xfrm>
                      <a:off x="558011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39" name="Rovná spojovacia šípka 38"/>
              <p:cNvCxnSpPr/>
              <p:nvPr/>
            </p:nvCxnSpPr>
            <p:spPr>
              <a:xfrm>
                <a:off x="1907704" y="4005064"/>
                <a:ext cx="2520280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ovná spojovacia šípka 39"/>
              <p:cNvCxnSpPr/>
              <p:nvPr/>
            </p:nvCxnSpPr>
            <p:spPr>
              <a:xfrm>
                <a:off x="4427984" y="4005064"/>
                <a:ext cx="2808312" cy="6480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BlokTextu 52"/>
            <p:cNvSpPr txBox="1"/>
            <p:nvPr/>
          </p:nvSpPr>
          <p:spPr>
            <a:xfrm>
              <a:off x="3275856" y="3501008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600" b="1" dirty="0" smtClean="0">
                  <a:latin typeface="Lucida Handwriting" pitchFamily="66" charset="0"/>
                </a:rPr>
                <a:t>o</a:t>
              </a:r>
              <a:endParaRPr lang="sk-SK" sz="1600" b="1" dirty="0">
                <a:latin typeface="Lucida Handwriting" pitchFamily="66" charset="0"/>
              </a:endParaRPr>
            </a:p>
          </p:txBody>
        </p:sp>
      </p:grpSp>
      <p:grpSp>
        <p:nvGrpSpPr>
          <p:cNvPr id="56" name="Skupina 55"/>
          <p:cNvGrpSpPr/>
          <p:nvPr/>
        </p:nvGrpSpPr>
        <p:grpSpPr>
          <a:xfrm>
            <a:off x="3275856" y="4869160"/>
            <a:ext cx="5400600" cy="1368152"/>
            <a:chOff x="3275856" y="4869160"/>
            <a:chExt cx="5400600" cy="1368152"/>
          </a:xfrm>
        </p:grpSpPr>
        <p:grpSp>
          <p:nvGrpSpPr>
            <p:cNvPr id="36" name="Skupina 35"/>
            <p:cNvGrpSpPr/>
            <p:nvPr/>
          </p:nvGrpSpPr>
          <p:grpSpPr>
            <a:xfrm>
              <a:off x="3275856" y="4869160"/>
              <a:ext cx="5400600" cy="1368152"/>
              <a:chOff x="1835696" y="3645024"/>
              <a:chExt cx="5400600" cy="1368152"/>
            </a:xfrm>
          </p:grpSpPr>
          <p:grpSp>
            <p:nvGrpSpPr>
              <p:cNvPr id="22" name="Skupina 21"/>
              <p:cNvGrpSpPr/>
              <p:nvPr/>
            </p:nvGrpSpPr>
            <p:grpSpPr>
              <a:xfrm>
                <a:off x="1907704" y="3645024"/>
                <a:ext cx="5328592" cy="1368152"/>
                <a:chOff x="1403648" y="2420888"/>
                <a:chExt cx="5832648" cy="2304256"/>
              </a:xfrm>
            </p:grpSpPr>
            <p:sp>
              <p:nvSpPr>
                <p:cNvPr id="23" name="BlokTextu 22"/>
                <p:cNvSpPr txBox="1"/>
                <p:nvPr/>
              </p:nvSpPr>
              <p:spPr>
                <a:xfrm>
                  <a:off x="5364088" y="3789040"/>
                  <a:ext cx="768734" cy="622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/>
                    <a:t>F´</a:t>
                  </a:r>
                  <a:endParaRPr lang="sk-SK" dirty="0"/>
                </a:p>
              </p:txBody>
            </p:sp>
            <p:grpSp>
              <p:nvGrpSpPr>
                <p:cNvPr id="24" name="Skupina 19"/>
                <p:cNvGrpSpPr/>
                <p:nvPr/>
              </p:nvGrpSpPr>
              <p:grpSpPr>
                <a:xfrm>
                  <a:off x="1403648" y="2420888"/>
                  <a:ext cx="5832648" cy="2304256"/>
                  <a:chOff x="1403648" y="2420888"/>
                  <a:chExt cx="5832648" cy="2304256"/>
                </a:xfrm>
              </p:grpSpPr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2555776" y="3789040"/>
                    <a:ext cx="216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/>
                      <a:t>F</a:t>
                    </a:r>
                    <a:endParaRPr lang="sk-SK" dirty="0"/>
                  </a:p>
                </p:txBody>
              </p:sp>
              <p:grpSp>
                <p:nvGrpSpPr>
                  <p:cNvPr id="26" name="Skupina 18"/>
                  <p:cNvGrpSpPr/>
                  <p:nvPr/>
                </p:nvGrpSpPr>
                <p:grpSpPr>
                  <a:xfrm>
                    <a:off x="1403648" y="2420888"/>
                    <a:ext cx="5832648" cy="2304256"/>
                    <a:chOff x="1403648" y="2420888"/>
                    <a:chExt cx="5832648" cy="2304256"/>
                  </a:xfrm>
                </p:grpSpPr>
                <p:cxnSp>
                  <p:nvCxnSpPr>
                    <p:cNvPr id="27" name="Rovná spojnica 26"/>
                    <p:cNvCxnSpPr/>
                    <p:nvPr/>
                  </p:nvCxnSpPr>
                  <p:spPr>
                    <a:xfrm>
                      <a:off x="1403648" y="3573016"/>
                      <a:ext cx="5832648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Rovná spojovacia šípka 27"/>
                    <p:cNvCxnSpPr/>
                    <p:nvPr/>
                  </p:nvCxnSpPr>
                  <p:spPr>
                    <a:xfrm>
                      <a:off x="4139952" y="2420888"/>
                      <a:ext cx="0" cy="2304256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Rovná spojnica 28"/>
                    <p:cNvCxnSpPr/>
                    <p:nvPr/>
                  </p:nvCxnSpPr>
                  <p:spPr>
                    <a:xfrm>
                      <a:off x="269979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Rovná spojnica 29"/>
                    <p:cNvCxnSpPr/>
                    <p:nvPr/>
                  </p:nvCxnSpPr>
                  <p:spPr>
                    <a:xfrm>
                      <a:off x="558011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33" name="Rovná spojovacia šípka 32"/>
              <p:cNvCxnSpPr/>
              <p:nvPr/>
            </p:nvCxnSpPr>
            <p:spPr>
              <a:xfrm flipV="1">
                <a:off x="1835696" y="4005064"/>
                <a:ext cx="2592288" cy="648072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ovná spojovacia šípka 33"/>
              <p:cNvCxnSpPr/>
              <p:nvPr/>
            </p:nvCxnSpPr>
            <p:spPr>
              <a:xfrm>
                <a:off x="4427984" y="4005064"/>
                <a:ext cx="2664296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BlokTextu 54"/>
            <p:cNvSpPr txBox="1"/>
            <p:nvPr/>
          </p:nvSpPr>
          <p:spPr>
            <a:xfrm>
              <a:off x="3419872" y="5301208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600" b="1" dirty="0" smtClean="0">
                  <a:latin typeface="Lucida Handwriting" pitchFamily="66" charset="0"/>
                </a:rPr>
                <a:t>o</a:t>
              </a:r>
              <a:endParaRPr lang="sk-SK" sz="1600" b="1" dirty="0">
                <a:latin typeface="Lucida Handwriting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rozptylka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692696"/>
            <a:ext cx="8640960" cy="5781256"/>
          </a:xfrm>
        </p:spPr>
        <p:txBody>
          <a:bodyPr/>
          <a:lstStyle/>
          <a:p>
            <a:pPr marL="457200" indent="-457200"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1. lúč, ktorý prechádza optickým stredom šošovky po prechode nemení svoj smer.</a:t>
            </a:r>
          </a:p>
          <a:p>
            <a:pPr marL="457200" indent="-457200">
              <a:buNone/>
            </a:pPr>
            <a:endParaRPr lang="sk-SK" sz="2000" dirty="0" smtClean="0">
              <a:solidFill>
                <a:srgbClr val="FF0000"/>
              </a:solidFill>
            </a:endParaRPr>
          </a:p>
          <a:p>
            <a:pPr marL="457200" indent="-457200">
              <a:buNone/>
            </a:pPr>
            <a:endParaRPr lang="sk-SK" sz="2000" dirty="0" smtClean="0">
              <a:solidFill>
                <a:srgbClr val="FF0000"/>
              </a:solidFill>
            </a:endParaRPr>
          </a:p>
          <a:p>
            <a:pPr marL="457200" indent="-457200">
              <a:buNone/>
            </a:pPr>
            <a:endParaRPr lang="sk-SK" sz="2000" dirty="0" smtClean="0">
              <a:solidFill>
                <a:srgbClr val="FF0000"/>
              </a:solidFill>
            </a:endParaRPr>
          </a:p>
          <a:p>
            <a:pPr marL="457200" indent="-457200">
              <a:buNone/>
            </a:pPr>
            <a:r>
              <a:rPr lang="sk-SK" sz="2000" dirty="0" smtClean="0">
                <a:solidFill>
                  <a:srgbClr val="00B0F0"/>
                </a:solidFill>
              </a:rPr>
              <a:t>2. Lúč, ktorý dopadá rovnobežne s optickou osou sa láme tak, akoby vychádzal z ohniska F´.</a:t>
            </a:r>
          </a:p>
          <a:p>
            <a:pPr marL="457200" indent="-457200">
              <a:buNone/>
            </a:pPr>
            <a:endParaRPr lang="sk-SK" sz="2000" dirty="0" smtClean="0">
              <a:solidFill>
                <a:srgbClr val="00B0F0"/>
              </a:solidFill>
            </a:endParaRPr>
          </a:p>
          <a:p>
            <a:pPr marL="457200" indent="-457200">
              <a:buNone/>
            </a:pPr>
            <a:endParaRPr lang="sk-SK" sz="2000" dirty="0" smtClean="0">
              <a:solidFill>
                <a:srgbClr val="00B0F0"/>
              </a:solidFill>
            </a:endParaRPr>
          </a:p>
          <a:p>
            <a:pPr marL="457200" indent="-457200">
              <a:buNone/>
            </a:pPr>
            <a:endParaRPr lang="sk-SK" sz="2000" dirty="0" smtClean="0">
              <a:solidFill>
                <a:srgbClr val="00B0F0"/>
              </a:solidFill>
            </a:endParaRPr>
          </a:p>
          <a:p>
            <a:pPr marL="457200" indent="-457200">
              <a:buNone/>
            </a:pPr>
            <a:r>
              <a:rPr lang="sk-SK" sz="2000" dirty="0" smtClean="0">
                <a:solidFill>
                  <a:srgbClr val="00B050"/>
                </a:solidFill>
              </a:rPr>
              <a:t>3. Lúč, ktorý pri dopade smeruje do ohniska F je po prechode šošovkou rovnobežný s optickou osou</a:t>
            </a:r>
            <a:endParaRPr lang="sk-SK" sz="2000" dirty="0">
              <a:solidFill>
                <a:srgbClr val="00B050"/>
              </a:solidFill>
            </a:endParaRPr>
          </a:p>
        </p:txBody>
      </p:sp>
      <p:grpSp>
        <p:nvGrpSpPr>
          <p:cNvPr id="87" name="Skupina 86"/>
          <p:cNvGrpSpPr/>
          <p:nvPr/>
        </p:nvGrpSpPr>
        <p:grpSpPr>
          <a:xfrm>
            <a:off x="3419872" y="1052736"/>
            <a:ext cx="5328592" cy="1512168"/>
            <a:chOff x="3419872" y="1052736"/>
            <a:chExt cx="5328592" cy="1512168"/>
          </a:xfrm>
        </p:grpSpPr>
        <p:grpSp>
          <p:nvGrpSpPr>
            <p:cNvPr id="79" name="Skupina 78"/>
            <p:cNvGrpSpPr/>
            <p:nvPr/>
          </p:nvGrpSpPr>
          <p:grpSpPr>
            <a:xfrm>
              <a:off x="3419872" y="1052736"/>
              <a:ext cx="5328592" cy="1512168"/>
              <a:chOff x="3203848" y="1124744"/>
              <a:chExt cx="5328592" cy="1512168"/>
            </a:xfrm>
          </p:grpSpPr>
          <p:grpSp>
            <p:nvGrpSpPr>
              <p:cNvPr id="4" name="Skupina 20"/>
              <p:cNvGrpSpPr/>
              <p:nvPr/>
            </p:nvGrpSpPr>
            <p:grpSpPr>
              <a:xfrm>
                <a:off x="3203848" y="1196752"/>
                <a:ext cx="5328592" cy="1325397"/>
                <a:chOff x="1403648" y="2420888"/>
                <a:chExt cx="5832648" cy="2232248"/>
              </a:xfrm>
            </p:grpSpPr>
            <p:sp>
              <p:nvSpPr>
                <p:cNvPr id="16" name="BlokTextu 15"/>
                <p:cNvSpPr txBox="1"/>
                <p:nvPr/>
              </p:nvSpPr>
              <p:spPr>
                <a:xfrm>
                  <a:off x="5364088" y="3789040"/>
                  <a:ext cx="611095" cy="622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dirty="0" smtClean="0"/>
                    <a:t>F</a:t>
                  </a:r>
                  <a:endParaRPr lang="sk-SK" dirty="0"/>
                </a:p>
              </p:txBody>
            </p:sp>
            <p:grpSp>
              <p:nvGrpSpPr>
                <p:cNvPr id="6" name="Skupina 19"/>
                <p:cNvGrpSpPr/>
                <p:nvPr/>
              </p:nvGrpSpPr>
              <p:grpSpPr>
                <a:xfrm>
                  <a:off x="1403648" y="2420888"/>
                  <a:ext cx="5832648" cy="2232248"/>
                  <a:chOff x="1403648" y="2420888"/>
                  <a:chExt cx="5832648" cy="2232248"/>
                </a:xfrm>
              </p:grpSpPr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555776" y="3789040"/>
                    <a:ext cx="581903" cy="6220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/>
                      <a:t>F´</a:t>
                    </a:r>
                    <a:endParaRPr lang="sk-SK" dirty="0"/>
                  </a:p>
                </p:txBody>
              </p:sp>
              <p:grpSp>
                <p:nvGrpSpPr>
                  <p:cNvPr id="7" name="Skupina 18"/>
                  <p:cNvGrpSpPr/>
                  <p:nvPr/>
                </p:nvGrpSpPr>
                <p:grpSpPr>
                  <a:xfrm>
                    <a:off x="1403648" y="2420888"/>
                    <a:ext cx="5832648" cy="2232248"/>
                    <a:chOff x="1403648" y="2420888"/>
                    <a:chExt cx="5832648" cy="2232248"/>
                  </a:xfrm>
                </p:grpSpPr>
                <p:cxnSp>
                  <p:nvCxnSpPr>
                    <p:cNvPr id="5" name="Rovná spojnica 4"/>
                    <p:cNvCxnSpPr/>
                    <p:nvPr/>
                  </p:nvCxnSpPr>
                  <p:spPr>
                    <a:xfrm>
                      <a:off x="1403648" y="3573016"/>
                      <a:ext cx="5832648" cy="0"/>
                    </a:xfrm>
                    <a:prstGeom prst="line">
                      <a:avLst/>
                    </a:prstGeom>
                    <a:ln w="25400" cmpd="sng">
                      <a:solidFill>
                        <a:schemeClr val="tx1"/>
                      </a:solidFill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Rovná spojnica 9"/>
                    <p:cNvCxnSpPr/>
                    <p:nvPr/>
                  </p:nvCxnSpPr>
                  <p:spPr>
                    <a:xfrm>
                      <a:off x="269979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Rovná spojnica 10"/>
                    <p:cNvCxnSpPr/>
                    <p:nvPr/>
                  </p:nvCxnSpPr>
                  <p:spPr>
                    <a:xfrm>
                      <a:off x="5580112" y="3429000"/>
                      <a:ext cx="0" cy="2880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Rovná spojovacia šípka 17"/>
                    <p:cNvCxnSpPr/>
                    <p:nvPr/>
                  </p:nvCxnSpPr>
                  <p:spPr>
                    <a:xfrm>
                      <a:off x="1475656" y="2420888"/>
                      <a:ext cx="5184576" cy="2232248"/>
                    </a:xfrm>
                    <a:prstGeom prst="straightConnector1">
                      <a:avLst/>
                    </a:prstGeom>
                    <a:ln w="254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0" name="Skupina 59"/>
              <p:cNvGrpSpPr/>
              <p:nvPr/>
            </p:nvGrpSpPr>
            <p:grpSpPr>
              <a:xfrm>
                <a:off x="5508104" y="1124744"/>
                <a:ext cx="288032" cy="1512168"/>
                <a:chOff x="5508104" y="1124744"/>
                <a:chExt cx="288032" cy="1512168"/>
              </a:xfrm>
            </p:grpSpPr>
            <p:cxnSp>
              <p:nvCxnSpPr>
                <p:cNvPr id="42" name="Rovná spojnica 41"/>
                <p:cNvCxnSpPr/>
                <p:nvPr/>
              </p:nvCxnSpPr>
              <p:spPr>
                <a:xfrm>
                  <a:off x="5652120" y="1268760"/>
                  <a:ext cx="0" cy="12241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Rovná spojnica 49"/>
                <p:cNvCxnSpPr/>
                <p:nvPr/>
              </p:nvCxnSpPr>
              <p:spPr>
                <a:xfrm flipV="1">
                  <a:off x="5652120" y="1124744"/>
                  <a:ext cx="144016" cy="144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ovná spojnica 50"/>
                <p:cNvCxnSpPr/>
                <p:nvPr/>
              </p:nvCxnSpPr>
              <p:spPr>
                <a:xfrm>
                  <a:off x="5508104" y="1124744"/>
                  <a:ext cx="135632" cy="1356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ovná spojnica 51"/>
                <p:cNvCxnSpPr/>
                <p:nvPr/>
              </p:nvCxnSpPr>
              <p:spPr>
                <a:xfrm flipV="1">
                  <a:off x="5508104" y="2492896"/>
                  <a:ext cx="144016" cy="144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ovná spojnica 52"/>
                <p:cNvCxnSpPr/>
                <p:nvPr/>
              </p:nvCxnSpPr>
              <p:spPr>
                <a:xfrm>
                  <a:off x="5652120" y="2492896"/>
                  <a:ext cx="144016" cy="144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6" name="BlokTextu 85"/>
            <p:cNvSpPr txBox="1"/>
            <p:nvPr/>
          </p:nvSpPr>
          <p:spPr>
            <a:xfrm>
              <a:off x="3563888" y="1556792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600" b="1" dirty="0" smtClean="0">
                  <a:latin typeface="Lucida Handwriting" pitchFamily="66" charset="0"/>
                </a:rPr>
                <a:t>o</a:t>
              </a:r>
              <a:endParaRPr lang="sk-SK" sz="1600" b="1" dirty="0">
                <a:latin typeface="Lucida Handwriting" pitchFamily="66" charset="0"/>
              </a:endParaRPr>
            </a:p>
          </p:txBody>
        </p:sp>
      </p:grpSp>
      <p:grpSp>
        <p:nvGrpSpPr>
          <p:cNvPr id="89" name="Skupina 88"/>
          <p:cNvGrpSpPr/>
          <p:nvPr/>
        </p:nvGrpSpPr>
        <p:grpSpPr>
          <a:xfrm>
            <a:off x="3491880" y="2852936"/>
            <a:ext cx="5328592" cy="1512168"/>
            <a:chOff x="3491880" y="2852936"/>
            <a:chExt cx="5328592" cy="1512168"/>
          </a:xfrm>
        </p:grpSpPr>
        <p:grpSp>
          <p:nvGrpSpPr>
            <p:cNvPr id="78" name="Skupina 77"/>
            <p:cNvGrpSpPr/>
            <p:nvPr/>
          </p:nvGrpSpPr>
          <p:grpSpPr>
            <a:xfrm>
              <a:off x="3491880" y="2852936"/>
              <a:ext cx="5328592" cy="1512168"/>
              <a:chOff x="3356248" y="2924944"/>
              <a:chExt cx="5328592" cy="1512168"/>
            </a:xfrm>
          </p:grpSpPr>
          <p:grpSp>
            <p:nvGrpSpPr>
              <p:cNvPr id="17" name="Skupina 36"/>
              <p:cNvGrpSpPr/>
              <p:nvPr/>
            </p:nvGrpSpPr>
            <p:grpSpPr>
              <a:xfrm>
                <a:off x="3356248" y="2924944"/>
                <a:ext cx="5328592" cy="1334073"/>
                <a:chOff x="1907704" y="3492624"/>
                <a:chExt cx="5328592" cy="1334073"/>
              </a:xfrm>
            </p:grpSpPr>
            <p:grpSp>
              <p:nvGrpSpPr>
                <p:cNvPr id="19" name="Skupina 21"/>
                <p:cNvGrpSpPr/>
                <p:nvPr/>
              </p:nvGrpSpPr>
              <p:grpSpPr>
                <a:xfrm>
                  <a:off x="1907704" y="4243591"/>
                  <a:ext cx="5328592" cy="583106"/>
                  <a:chOff x="1403648" y="3429000"/>
                  <a:chExt cx="5832648" cy="982073"/>
                </a:xfrm>
              </p:grpSpPr>
              <p:sp>
                <p:nvSpPr>
                  <p:cNvPr id="41" name="BlokTextu 40"/>
                  <p:cNvSpPr txBox="1"/>
                  <p:nvPr/>
                </p:nvSpPr>
                <p:spPr>
                  <a:xfrm>
                    <a:off x="5364088" y="3789040"/>
                    <a:ext cx="768734" cy="6220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k-SK" dirty="0" smtClean="0"/>
                      <a:t>F</a:t>
                    </a:r>
                    <a:endParaRPr lang="sk-SK" dirty="0"/>
                  </a:p>
                </p:txBody>
              </p:sp>
              <p:grpSp>
                <p:nvGrpSpPr>
                  <p:cNvPr id="20" name="Skupina 19"/>
                  <p:cNvGrpSpPr/>
                  <p:nvPr/>
                </p:nvGrpSpPr>
                <p:grpSpPr>
                  <a:xfrm>
                    <a:off x="1403648" y="3429000"/>
                    <a:ext cx="5832648" cy="982073"/>
                    <a:chOff x="1403648" y="3429000"/>
                    <a:chExt cx="5832648" cy="982073"/>
                  </a:xfrm>
                </p:grpSpPr>
                <p:sp>
                  <p:nvSpPr>
                    <p:cNvPr id="43" name="BlokTextu 42"/>
                    <p:cNvSpPr txBox="1"/>
                    <p:nvPr/>
                  </p:nvSpPr>
                  <p:spPr>
                    <a:xfrm>
                      <a:off x="2555776" y="3789040"/>
                      <a:ext cx="493906" cy="6220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sk-SK" dirty="0" smtClean="0"/>
                        <a:t>F´</a:t>
                      </a:r>
                      <a:endParaRPr lang="sk-SK" dirty="0"/>
                    </a:p>
                  </p:txBody>
                </p:sp>
                <p:grpSp>
                  <p:nvGrpSpPr>
                    <p:cNvPr id="21" name="Skupina 18"/>
                    <p:cNvGrpSpPr/>
                    <p:nvPr/>
                  </p:nvGrpSpPr>
                  <p:grpSpPr>
                    <a:xfrm>
                      <a:off x="1403648" y="3429000"/>
                      <a:ext cx="5832648" cy="288032"/>
                      <a:chOff x="1403648" y="3429000"/>
                      <a:chExt cx="5832648" cy="288032"/>
                    </a:xfrm>
                  </p:grpSpPr>
                  <p:cxnSp>
                    <p:nvCxnSpPr>
                      <p:cNvPr id="45" name="Rovná spojnica 44"/>
                      <p:cNvCxnSpPr/>
                      <p:nvPr/>
                    </p:nvCxnSpPr>
                    <p:spPr>
                      <a:xfrm>
                        <a:off x="1403648" y="3573016"/>
                        <a:ext cx="5832648" cy="0"/>
                      </a:xfrm>
                      <a:prstGeom prst="line">
                        <a:avLst/>
                      </a:prstGeom>
                      <a:ln w="25400" cmpd="sng">
                        <a:solidFill>
                          <a:schemeClr val="tx1"/>
                        </a:solidFill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Rovná spojnica 46"/>
                      <p:cNvCxnSpPr/>
                      <p:nvPr/>
                    </p:nvCxnSpPr>
                    <p:spPr>
                      <a:xfrm>
                        <a:off x="2699792" y="3429000"/>
                        <a:ext cx="0" cy="28803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Rovná spojnica 47"/>
                      <p:cNvCxnSpPr/>
                      <p:nvPr/>
                    </p:nvCxnSpPr>
                    <p:spPr>
                      <a:xfrm>
                        <a:off x="5580112" y="3429000"/>
                        <a:ext cx="0" cy="28803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9" name="Rovná spojovacia šípka 38"/>
                <p:cNvCxnSpPr/>
                <p:nvPr/>
              </p:nvCxnSpPr>
              <p:spPr>
                <a:xfrm>
                  <a:off x="1907704" y="4005064"/>
                  <a:ext cx="2520280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Rovná spojovacia šípka 39"/>
                <p:cNvCxnSpPr/>
                <p:nvPr/>
              </p:nvCxnSpPr>
              <p:spPr>
                <a:xfrm flipV="1">
                  <a:off x="4419600" y="3492624"/>
                  <a:ext cx="1944216" cy="51244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Skupina 66"/>
              <p:cNvGrpSpPr/>
              <p:nvPr/>
            </p:nvGrpSpPr>
            <p:grpSpPr>
              <a:xfrm>
                <a:off x="5724128" y="2924944"/>
                <a:ext cx="288032" cy="1512168"/>
                <a:chOff x="5508104" y="1124744"/>
                <a:chExt cx="288032" cy="1512168"/>
              </a:xfrm>
            </p:grpSpPr>
            <p:cxnSp>
              <p:nvCxnSpPr>
                <p:cNvPr id="68" name="Rovná spojnica 67"/>
                <p:cNvCxnSpPr/>
                <p:nvPr/>
              </p:nvCxnSpPr>
              <p:spPr>
                <a:xfrm>
                  <a:off x="5652120" y="1268760"/>
                  <a:ext cx="0" cy="12241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Rovná spojnica 68"/>
                <p:cNvCxnSpPr/>
                <p:nvPr/>
              </p:nvCxnSpPr>
              <p:spPr>
                <a:xfrm flipV="1">
                  <a:off x="5652120" y="1124744"/>
                  <a:ext cx="144016" cy="144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Rovná spojnica 69"/>
                <p:cNvCxnSpPr/>
                <p:nvPr/>
              </p:nvCxnSpPr>
              <p:spPr>
                <a:xfrm>
                  <a:off x="5508104" y="1124744"/>
                  <a:ext cx="135632" cy="1356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Rovná spojnica 70"/>
                <p:cNvCxnSpPr/>
                <p:nvPr/>
              </p:nvCxnSpPr>
              <p:spPr>
                <a:xfrm flipV="1">
                  <a:off x="5508104" y="2492896"/>
                  <a:ext cx="144016" cy="144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Rovná spojnica 71"/>
                <p:cNvCxnSpPr/>
                <p:nvPr/>
              </p:nvCxnSpPr>
              <p:spPr>
                <a:xfrm>
                  <a:off x="5652120" y="2492896"/>
                  <a:ext cx="144016" cy="144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Rovná spojnica 76"/>
              <p:cNvCxnSpPr/>
              <p:nvPr/>
            </p:nvCxnSpPr>
            <p:spPr>
              <a:xfrm flipH="1">
                <a:off x="4499992" y="3429000"/>
                <a:ext cx="1368152" cy="360040"/>
              </a:xfrm>
              <a:prstGeom prst="line">
                <a:avLst/>
              </a:prstGeom>
              <a:ln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BlokTextu 87"/>
            <p:cNvSpPr txBox="1"/>
            <p:nvPr/>
          </p:nvSpPr>
          <p:spPr>
            <a:xfrm>
              <a:off x="3635896" y="3429000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600" b="1" dirty="0" smtClean="0">
                  <a:latin typeface="Lucida Handwriting" pitchFamily="66" charset="0"/>
                </a:rPr>
                <a:t>o</a:t>
              </a:r>
              <a:endParaRPr lang="sk-SK" sz="1600" b="1" dirty="0">
                <a:latin typeface="Lucida Handwriting" pitchFamily="66" charset="0"/>
              </a:endParaRPr>
            </a:p>
          </p:txBody>
        </p:sp>
      </p:grpSp>
      <p:grpSp>
        <p:nvGrpSpPr>
          <p:cNvPr id="91" name="Skupina 90"/>
          <p:cNvGrpSpPr/>
          <p:nvPr/>
        </p:nvGrpSpPr>
        <p:grpSpPr>
          <a:xfrm>
            <a:off x="3419872" y="4941168"/>
            <a:ext cx="5472608" cy="1512168"/>
            <a:chOff x="3419872" y="4941168"/>
            <a:chExt cx="5472608" cy="1512168"/>
          </a:xfrm>
        </p:grpSpPr>
        <p:grpSp>
          <p:nvGrpSpPr>
            <p:cNvPr id="85" name="Skupina 84"/>
            <p:cNvGrpSpPr/>
            <p:nvPr/>
          </p:nvGrpSpPr>
          <p:grpSpPr>
            <a:xfrm>
              <a:off x="3419872" y="4941168"/>
              <a:ext cx="5472608" cy="1512168"/>
              <a:chOff x="3419872" y="4869160"/>
              <a:chExt cx="5472608" cy="1512168"/>
            </a:xfrm>
          </p:grpSpPr>
          <p:grpSp>
            <p:nvGrpSpPr>
              <p:cNvPr id="80" name="Skupina 79"/>
              <p:cNvGrpSpPr/>
              <p:nvPr/>
            </p:nvGrpSpPr>
            <p:grpSpPr>
              <a:xfrm>
                <a:off x="3419872" y="4869160"/>
                <a:ext cx="5472608" cy="1512168"/>
                <a:chOff x="3203848" y="5085184"/>
                <a:chExt cx="5472608" cy="1512168"/>
              </a:xfrm>
            </p:grpSpPr>
            <p:grpSp>
              <p:nvGrpSpPr>
                <p:cNvPr id="9" name="Skupina 35"/>
                <p:cNvGrpSpPr/>
                <p:nvPr/>
              </p:nvGrpSpPr>
              <p:grpSpPr>
                <a:xfrm>
                  <a:off x="3203848" y="5229200"/>
                  <a:ext cx="5472608" cy="1037661"/>
                  <a:chOff x="1763688" y="3789040"/>
                  <a:chExt cx="5472608" cy="1037661"/>
                </a:xfrm>
              </p:grpSpPr>
              <p:grpSp>
                <p:nvGrpSpPr>
                  <p:cNvPr id="12" name="Skupina 21"/>
                  <p:cNvGrpSpPr/>
                  <p:nvPr/>
                </p:nvGrpSpPr>
                <p:grpSpPr>
                  <a:xfrm>
                    <a:off x="1907704" y="4365104"/>
                    <a:ext cx="5328592" cy="461597"/>
                    <a:chOff x="1403648" y="3633648"/>
                    <a:chExt cx="5832648" cy="777425"/>
                  </a:xfrm>
                </p:grpSpPr>
                <p:sp>
                  <p:nvSpPr>
                    <p:cNvPr id="23" name="BlokTextu 22"/>
                    <p:cNvSpPr txBox="1"/>
                    <p:nvPr/>
                  </p:nvSpPr>
                  <p:spPr>
                    <a:xfrm>
                      <a:off x="5364088" y="3789040"/>
                      <a:ext cx="768734" cy="6220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sk-SK" dirty="0" smtClean="0"/>
                        <a:t>F</a:t>
                      </a:r>
                      <a:endParaRPr lang="sk-SK" dirty="0"/>
                    </a:p>
                  </p:txBody>
                </p:sp>
                <p:grpSp>
                  <p:nvGrpSpPr>
                    <p:cNvPr id="13" name="Skupina 19"/>
                    <p:cNvGrpSpPr/>
                    <p:nvPr/>
                  </p:nvGrpSpPr>
                  <p:grpSpPr>
                    <a:xfrm>
                      <a:off x="1403648" y="3633648"/>
                      <a:ext cx="5832648" cy="777421"/>
                      <a:chOff x="1403648" y="3633648"/>
                      <a:chExt cx="5832648" cy="777421"/>
                    </a:xfrm>
                  </p:grpSpPr>
                  <p:sp>
                    <p:nvSpPr>
                      <p:cNvPr id="25" name="BlokTextu 24"/>
                      <p:cNvSpPr txBox="1"/>
                      <p:nvPr/>
                    </p:nvSpPr>
                    <p:spPr>
                      <a:xfrm>
                        <a:off x="2555776" y="3789037"/>
                        <a:ext cx="503083" cy="6220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sk-SK" dirty="0" smtClean="0"/>
                          <a:t>F´</a:t>
                        </a:r>
                        <a:endParaRPr lang="sk-SK" dirty="0"/>
                      </a:p>
                    </p:txBody>
                  </p:sp>
                  <p:grpSp>
                    <p:nvGrpSpPr>
                      <p:cNvPr id="14" name="Skupina 18"/>
                      <p:cNvGrpSpPr/>
                      <p:nvPr/>
                    </p:nvGrpSpPr>
                    <p:grpSpPr>
                      <a:xfrm>
                        <a:off x="1403648" y="3633648"/>
                        <a:ext cx="5832648" cy="288031"/>
                        <a:chOff x="1403648" y="3633648"/>
                        <a:chExt cx="5832648" cy="288031"/>
                      </a:xfrm>
                    </p:grpSpPr>
                    <p:cxnSp>
                      <p:nvCxnSpPr>
                        <p:cNvPr id="27" name="Rovná spojnica 26"/>
                        <p:cNvCxnSpPr/>
                        <p:nvPr/>
                      </p:nvCxnSpPr>
                      <p:spPr>
                        <a:xfrm>
                          <a:off x="1403648" y="3754925"/>
                          <a:ext cx="5832648" cy="0"/>
                        </a:xfrm>
                        <a:prstGeom prst="line">
                          <a:avLst/>
                        </a:prstGeom>
                        <a:ln w="25400" cmpd="sng">
                          <a:solidFill>
                            <a:schemeClr val="tx1"/>
                          </a:solidFill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Rovná spojnica 28"/>
                        <p:cNvCxnSpPr/>
                        <p:nvPr/>
                      </p:nvCxnSpPr>
                      <p:spPr>
                        <a:xfrm>
                          <a:off x="2743581" y="3633648"/>
                          <a:ext cx="0" cy="288031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Rovná spojnica 29"/>
                        <p:cNvCxnSpPr/>
                        <p:nvPr/>
                      </p:nvCxnSpPr>
                      <p:spPr>
                        <a:xfrm>
                          <a:off x="5581085" y="3633648"/>
                          <a:ext cx="0" cy="288031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33" name="Rovná spojovacia šípka 32"/>
                  <p:cNvCxnSpPr/>
                  <p:nvPr/>
                </p:nvCxnSpPr>
                <p:spPr>
                  <a:xfrm>
                    <a:off x="1763688" y="3789040"/>
                    <a:ext cx="2664296" cy="432048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Rovná spojovacia šípka 33"/>
                  <p:cNvCxnSpPr/>
                  <p:nvPr/>
                </p:nvCxnSpPr>
                <p:spPr>
                  <a:xfrm>
                    <a:off x="4427984" y="4221088"/>
                    <a:ext cx="2664296" cy="0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Skupina 60"/>
                <p:cNvGrpSpPr/>
                <p:nvPr/>
              </p:nvGrpSpPr>
              <p:grpSpPr>
                <a:xfrm>
                  <a:off x="5724128" y="5085184"/>
                  <a:ext cx="288032" cy="1512168"/>
                  <a:chOff x="5508104" y="1124744"/>
                  <a:chExt cx="288032" cy="1512168"/>
                </a:xfrm>
              </p:grpSpPr>
              <p:cxnSp>
                <p:nvCxnSpPr>
                  <p:cNvPr id="62" name="Rovná spojnica 61"/>
                  <p:cNvCxnSpPr/>
                  <p:nvPr/>
                </p:nvCxnSpPr>
                <p:spPr>
                  <a:xfrm>
                    <a:off x="5652120" y="1268760"/>
                    <a:ext cx="0" cy="122413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Rovná spojnica 62"/>
                  <p:cNvCxnSpPr/>
                  <p:nvPr/>
                </p:nvCxnSpPr>
                <p:spPr>
                  <a:xfrm flipV="1">
                    <a:off x="5652120" y="1124744"/>
                    <a:ext cx="144016" cy="1440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Rovná spojnica 63"/>
                  <p:cNvCxnSpPr/>
                  <p:nvPr/>
                </p:nvCxnSpPr>
                <p:spPr>
                  <a:xfrm>
                    <a:off x="5508104" y="1124744"/>
                    <a:ext cx="135632" cy="1356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Rovná spojnica 64"/>
                  <p:cNvCxnSpPr/>
                  <p:nvPr/>
                </p:nvCxnSpPr>
                <p:spPr>
                  <a:xfrm flipV="1">
                    <a:off x="5508104" y="2492896"/>
                    <a:ext cx="144016" cy="1440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Rovná spojnica 65"/>
                  <p:cNvCxnSpPr/>
                  <p:nvPr/>
                </p:nvCxnSpPr>
                <p:spPr>
                  <a:xfrm>
                    <a:off x="5652120" y="2492896"/>
                    <a:ext cx="144016" cy="1440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3" name="Rovná spojnica 82"/>
              <p:cNvCxnSpPr>
                <a:endCxn id="23" idx="0"/>
              </p:cNvCxnSpPr>
              <p:nvPr/>
            </p:nvCxnSpPr>
            <p:spPr>
              <a:xfrm>
                <a:off x="6012160" y="5445224"/>
                <a:ext cx="1521058" cy="236277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BlokTextu 89"/>
            <p:cNvSpPr txBox="1"/>
            <p:nvPr/>
          </p:nvSpPr>
          <p:spPr>
            <a:xfrm>
              <a:off x="3707904" y="5445224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600" b="1" dirty="0" smtClean="0">
                  <a:latin typeface="Lucida Handwriting" pitchFamily="66" charset="0"/>
                </a:rPr>
                <a:t>o</a:t>
              </a:r>
              <a:endParaRPr lang="sk-SK" sz="1600" b="1" dirty="0">
                <a:latin typeface="Lucida Handwriting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B0FDC4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B0FDC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853</TotalTime>
  <Words>198</Words>
  <Application>Microsoft Office PowerPoint</Application>
  <PresentationFormat>Prezentácia na obrazovke (4:3)</PresentationFormat>
  <Paragraphs>55</Paragraphs>
  <Slides>4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Arkáda</vt:lpstr>
      <vt:lpstr>SVETLO</vt:lpstr>
      <vt:lpstr>Opakujeme:</vt:lpstr>
      <vt:lpstr>spojka</vt:lpstr>
      <vt:lpstr>rozptylka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Kodadova</cp:lastModifiedBy>
  <cp:revision>149</cp:revision>
  <dcterms:created xsi:type="dcterms:W3CDTF">2015-09-10T10:45:24Z</dcterms:created>
  <dcterms:modified xsi:type="dcterms:W3CDTF">2015-11-06T20:23:29Z</dcterms:modified>
</cp:coreProperties>
</file>