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7" r:id="rId7"/>
    <p:sldId id="262" r:id="rId8"/>
    <p:sldId id="261" r:id="rId9"/>
    <p:sldId id="268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18C-D082-45F0-B060-33439EBC8968}" type="datetimeFigureOut">
              <a:rPr lang="sk-SK" smtClean="0"/>
              <a:t>07.02.2021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C0451-531C-49F8-9195-8C69EC1A482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63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Ako sa volala prvá panovníčka v Uhorskom</a:t>
            </a:r>
            <a:r>
              <a:rPr lang="sk-SK" baseline="0" dirty="0" smtClean="0"/>
              <a:t> kráľovstve?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Mária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Barbara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Xénia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Xantipa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Ktorý uhorský kráľ sa ako jediný stal aj cisárom?</a:t>
            </a:r>
          </a:p>
          <a:p>
            <a:pPr marL="228600" indent="-228600">
              <a:buAutoNum type="alphaLcParenR"/>
            </a:pPr>
            <a:r>
              <a:rPr lang="sk-SK" dirty="0" smtClean="0"/>
              <a:t>Žigmund Luxemburský</a:t>
            </a:r>
          </a:p>
          <a:p>
            <a:pPr marL="228600" indent="-228600">
              <a:buAutoNum type="alphaLcParenR"/>
            </a:pPr>
            <a:r>
              <a:rPr lang="sk-SK" dirty="0" smtClean="0"/>
              <a:t>Karol Róbert</a:t>
            </a:r>
          </a:p>
          <a:p>
            <a:pPr marL="228600" indent="-228600">
              <a:buAutoNum type="alphaLcParenR"/>
            </a:pPr>
            <a:r>
              <a:rPr lang="sk-SK" dirty="0" smtClean="0"/>
              <a:t>Štefan I.</a:t>
            </a:r>
          </a:p>
          <a:p>
            <a:pPr marL="228600" indent="-228600">
              <a:buAutoNum type="alphaLcParenR"/>
            </a:pPr>
            <a:r>
              <a:rPr lang="sk-SK" dirty="0" smtClean="0"/>
              <a:t>Belo IV.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Za vlády Žigmunda </a:t>
            </a:r>
            <a:r>
              <a:rPr lang="sk-SK" smtClean="0"/>
              <a:t>Luxemburského prekvitali/a  </a:t>
            </a:r>
            <a:r>
              <a:rPr lang="sk-SK" dirty="0" smtClean="0"/>
              <a:t>hlavne:</a:t>
            </a:r>
          </a:p>
          <a:p>
            <a:pPr marL="228600" indent="-228600">
              <a:buAutoNum type="alphaLcParenR"/>
            </a:pPr>
            <a:r>
              <a:rPr lang="sk-SK" dirty="0" smtClean="0"/>
              <a:t>Uhorské mestá</a:t>
            </a:r>
          </a:p>
          <a:p>
            <a:pPr marL="228600" indent="-228600">
              <a:buAutoNum type="alphaLcParenR"/>
            </a:pPr>
            <a:r>
              <a:rPr lang="sk-SK" dirty="0" smtClean="0"/>
              <a:t>Uhorské dediny</a:t>
            </a:r>
          </a:p>
          <a:p>
            <a:pPr marL="228600" indent="-228600">
              <a:buAutoNum type="alphaLcParenR"/>
            </a:pPr>
            <a:r>
              <a:rPr lang="sk-SK" dirty="0" smtClean="0"/>
              <a:t>Uhorská cirkev </a:t>
            </a:r>
          </a:p>
          <a:p>
            <a:pPr marL="228600" indent="-228600">
              <a:buAutoNum type="alphaLcParenR"/>
            </a:pPr>
            <a:r>
              <a:rPr lang="sk-SK" dirty="0" smtClean="0"/>
              <a:t>Uhorská</a:t>
            </a:r>
            <a:r>
              <a:rPr lang="sk-SK" baseline="0" dirty="0" smtClean="0"/>
              <a:t> šľachta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 ktorou ríšou</a:t>
            </a:r>
            <a:r>
              <a:rPr lang="sk-SK" baseline="0" dirty="0" smtClean="0"/>
              <a:t> bojoval Žigmund Luxemburský pri </a:t>
            </a:r>
            <a:r>
              <a:rPr lang="sk-SK" baseline="0" dirty="0" err="1" smtClean="0"/>
              <a:t>Nikopole</a:t>
            </a:r>
            <a:r>
              <a:rPr lang="sk-SK" baseline="0" dirty="0" smtClean="0"/>
              <a:t>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Osmanská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Arabská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Rímska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Byzantská ríša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Ktorá krajina ohrozovala južnú hranicu Uhorského kráľovstva?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Osmanská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Franská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Arabská ríša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Rímska ríša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 ktorých rokoch prebiehal </a:t>
            </a:r>
            <a:r>
              <a:rPr lang="sk-SK" dirty="0" err="1" smtClean="0"/>
              <a:t>Kostnický</a:t>
            </a:r>
            <a:r>
              <a:rPr lang="sk-SK" dirty="0" smtClean="0"/>
              <a:t> koncil?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1414 – 1418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1413 – 1416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1408 – 1410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1493 – 1496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Kto bol na </a:t>
            </a:r>
            <a:r>
              <a:rPr lang="sk-SK" baseline="0" dirty="0" err="1" smtClean="0"/>
              <a:t>Kostnickom</a:t>
            </a:r>
            <a:r>
              <a:rPr lang="sk-SK" baseline="0" dirty="0" smtClean="0"/>
              <a:t> koncile upálený ako kacír?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Ján Hus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Žigmund Luxemburský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Pápež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Ladislav Pohrobok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Trestné výpravy Husitov</a:t>
            </a:r>
            <a:r>
              <a:rPr lang="sk-SK" baseline="0" dirty="0" smtClean="0"/>
              <a:t> na územie Uhorska sa nazývali: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Spanilé jazdy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Lúpežnícke výpravy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Križiacke cesty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Trestné návštevy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Kto vládol po smrti Žigmunda </a:t>
            </a:r>
            <a:r>
              <a:rPr lang="sk-SK" dirty="0" err="1" smtClean="0"/>
              <a:t>Luxembuského</a:t>
            </a:r>
            <a:r>
              <a:rPr lang="sk-SK" dirty="0" smtClean="0"/>
              <a:t>?</a:t>
            </a:r>
          </a:p>
          <a:p>
            <a:pPr marL="228600" indent="-228600">
              <a:buAutoNum type="alphaLcParenR"/>
            </a:pPr>
            <a:r>
              <a:rPr lang="sk-SK" dirty="0" smtClean="0"/>
              <a:t>Albrecht</a:t>
            </a:r>
            <a:r>
              <a:rPr lang="sk-SK" baseline="0" dirty="0" smtClean="0"/>
              <a:t> Habsburský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Ladislav Pohrobok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Jeho syn</a:t>
            </a:r>
          </a:p>
          <a:p>
            <a:pPr marL="228600" indent="-228600">
              <a:buAutoNum type="alphaLcParenR"/>
            </a:pPr>
            <a:r>
              <a:rPr lang="sk-SK" baseline="0" dirty="0" err="1" smtClean="0"/>
              <a:t>Bajezid</a:t>
            </a:r>
            <a:r>
              <a:rPr lang="sk-SK" baseline="0" dirty="0" smtClean="0"/>
              <a:t> I.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0451-531C-49F8-9195-8C69EC1A4824}" type="slidenum">
              <a:rPr lang="sk-SK" smtClean="0"/>
              <a:t>12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4238F8-EA1C-440B-A853-36AE8249452A}" type="datetimeFigureOut">
              <a:rPr lang="sk-SK" smtClean="0"/>
              <a:pPr/>
              <a:t>07.02.2021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CC4089-FEC1-4341-BBD7-27790AF4878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Prvý cisár na uhorskom tróne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Boje proti Husitom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857364"/>
            <a:ext cx="6400800" cy="3615267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Kráľ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Žigmund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viedol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zdĺhavé a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neúspešné vojny proti </a:t>
            </a:r>
            <a:r>
              <a:rPr lang="sk-SK" sz="2600" dirty="0" smtClean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husitom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Odmietli ho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uznať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 českého kráľa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aj keď mal na trón nárok (bol syn slávneho Karola IV.)...</a:t>
            </a:r>
          </a:p>
          <a:p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Husiti podnikali útoky aj na územie Uhorského kráľovstva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 zasiahli aj naše územie...tieto „trestné“ (lúpežné) výpravy sa nazývali </a:t>
            </a:r>
            <a:r>
              <a:rPr lang="sk-SK" sz="2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spanilé jazdy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857224" y="5643578"/>
            <a:ext cx="54665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Cieľom bolo šíriť husitské myšlienky a získať korisť</a:t>
            </a:r>
            <a:endParaRPr lang="sk-SK" dirty="0"/>
          </a:p>
        </p:txBody>
      </p:sp>
      <p:cxnSp>
        <p:nvCxnSpPr>
          <p:cNvPr id="6" name="Rovná spojovacia šípka 5"/>
          <p:cNvCxnSpPr>
            <a:endCxn id="4" idx="0"/>
          </p:cNvCxnSpPr>
          <p:nvPr/>
        </p:nvCxnSpPr>
        <p:spPr>
          <a:xfrm rot="10800000" flipV="1">
            <a:off x="3590506" y="5286388"/>
            <a:ext cx="105293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Obrázok 6" descr="vozova hradb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0"/>
            <a:ext cx="2714612" cy="171448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4500562" y="1357298"/>
            <a:ext cx="193514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Vozová hradba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4500562" y="1000108"/>
            <a:ext cx="158088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Spôsob boja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714348" y="6143644"/>
            <a:ext cx="584967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Kráľ </a:t>
            </a:r>
            <a:r>
              <a:rPr lang="sk-SK" b="1" u="sng" dirty="0" smtClean="0">
                <a:solidFill>
                  <a:srgbClr val="C00000"/>
                </a:solidFill>
              </a:rPr>
              <a:t>Žigmund </a:t>
            </a:r>
            <a:r>
              <a:rPr lang="sk-SK" b="1" dirty="0" smtClean="0"/>
              <a:t>bojoval proti Husitom až do roku 1434</a:t>
            </a:r>
          </a:p>
          <a:p>
            <a:r>
              <a:rPr lang="sk-SK" dirty="0" smtClean="0"/>
              <a:t>a až v roku </a:t>
            </a:r>
            <a:r>
              <a:rPr lang="sk-SK" b="1" dirty="0" smtClean="0">
                <a:solidFill>
                  <a:srgbClr val="C00000"/>
                </a:solidFill>
              </a:rPr>
              <a:t>1436 ho uznali aj za českého kráľa</a:t>
            </a:r>
            <a:endParaRPr lang="sk-SK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Husiti a územie Slovenska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Spanilé jazdy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husitov sa dotkli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aj územia Slovenska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 vtedy bolo súčasťou Uhorska =&gt;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dobyli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viacero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hradov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aj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miest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ako napr.: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Trnavu, Skalicu, Topoľčany, Žilinu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3929058" y="4500570"/>
            <a:ext cx="3922869" cy="1003521"/>
            <a:chOff x="3929058" y="4714884"/>
            <a:chExt cx="3922869" cy="1003521"/>
          </a:xfrm>
        </p:grpSpPr>
        <p:sp>
          <p:nvSpPr>
            <p:cNvPr id="4" name="BlokTextu 3"/>
            <p:cNvSpPr txBox="1"/>
            <p:nvPr/>
          </p:nvSpPr>
          <p:spPr>
            <a:xfrm>
              <a:off x="3929058" y="5072074"/>
              <a:ext cx="3922869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smtClean="0"/>
                <a:t>trestné a pustošivé výpravy, ktoré</a:t>
              </a:r>
            </a:p>
            <a:p>
              <a:r>
                <a:rPr lang="sk-SK" dirty="0" smtClean="0"/>
                <a:t>devastovali krajinu</a:t>
              </a:r>
              <a:endParaRPr lang="sk-SK" dirty="0"/>
            </a:p>
          </p:txBody>
        </p:sp>
        <p:sp>
          <p:nvSpPr>
            <p:cNvPr id="5" name="BlokTextu 4"/>
            <p:cNvSpPr txBox="1"/>
            <p:nvPr/>
          </p:nvSpPr>
          <p:spPr>
            <a:xfrm>
              <a:off x="3929058" y="4714884"/>
              <a:ext cx="1827744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smtClean="0"/>
                <a:t>SPANILÉ JAZDY</a:t>
              </a:r>
              <a:endParaRPr lang="sk-SK" dirty="0"/>
            </a:p>
          </p:txBody>
        </p:sp>
      </p:grpSp>
      <p:sp>
        <p:nvSpPr>
          <p:cNvPr id="9" name="BlokTextu 8"/>
          <p:cNvSpPr txBox="1"/>
          <p:nvPr/>
        </p:nvSpPr>
        <p:spPr>
          <a:xfrm>
            <a:off x="3929058" y="5500702"/>
            <a:ext cx="4556055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Prispeli k lepšiemu uplatneniu</a:t>
            </a:r>
          </a:p>
          <a:p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slovenského obyvateľstva v mestách,</a:t>
            </a:r>
          </a:p>
          <a:p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lebo z nich utekali Nemci pred </a:t>
            </a:r>
            <a:r>
              <a:rPr lang="sk-SK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Husitmi</a:t>
            </a:r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Obrázok 9" descr="husiti na s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3940"/>
            <a:ext cx="2071670" cy="2004060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357422" y="1142984"/>
            <a:ext cx="181652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1428 - 1434</a:t>
            </a:r>
            <a:endParaRPr lang="sk-SK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571612"/>
            <a:ext cx="6400800" cy="4500594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Žigmudovi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konci jeho vlády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splnili jeho sny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stal sa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uhorským kráľom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porazil </a:t>
            </a:r>
            <a:r>
              <a:rPr lang="sk-SK" sz="2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husitské hnutie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bol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korunovaný za cisára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svätej rímskej ríše národa nemeckého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za </a:t>
            </a:r>
            <a:r>
              <a:rPr lang="sk-SK" sz="2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českého kráľa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r>
              <a:rPr lang="sk-SK" sz="2600" dirty="0" smtClean="0">
                <a:ln>
                  <a:solidFill>
                    <a:srgbClr val="FF0000"/>
                  </a:solidFill>
                </a:ln>
                <a:latin typeface="Arial" pitchFamily="34" charset="0"/>
                <a:cs typeface="Arial" pitchFamily="34" charset="0"/>
                <a:sym typeface="Wingdings" pitchFamily="2" charset="2"/>
              </a:rPr>
              <a:t>Nemal mužského potomka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tak </a:t>
            </a:r>
            <a:r>
              <a:rPr lang="sk-SK" sz="2600" dirty="0" smtClean="0">
                <a:ln>
                  <a:solidFill>
                    <a:srgbClr val="FF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za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svojho </a:t>
            </a:r>
            <a:r>
              <a:rPr lang="sk-SK" sz="2600" dirty="0" smtClean="0">
                <a:ln>
                  <a:solidFill>
                    <a:srgbClr val="FF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nástupcu stanovil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svojho zaťa </a:t>
            </a:r>
            <a:r>
              <a:rPr lang="sk-SK" sz="2600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Albrechta Habsburského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(1437 – 1439)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z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85918" cy="1928802"/>
          </a:xfrm>
          <a:prstGeom prst="rect">
            <a:avLst/>
          </a:prstGeom>
        </p:spPr>
      </p:pic>
      <p:pic>
        <p:nvPicPr>
          <p:cNvPr id="6" name="Obrázok 5" descr="albrech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958" y="4386832"/>
            <a:ext cx="1783584" cy="247116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4714876" y="6488668"/>
            <a:ext cx="27590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Albrecht V. Habsburský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000232" y="5572140"/>
            <a:ext cx="4618572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Vládol necelé dva roky, zomrel na </a:t>
            </a:r>
          </a:p>
          <a:p>
            <a:r>
              <a:rPr lang="sk-SK" dirty="0" smtClean="0"/>
              <a:t>úplavicu pri výprave proti Osmanskej ríši</a:t>
            </a:r>
            <a:endParaRPr lang="sk-SK" dirty="0"/>
          </a:p>
        </p:txBody>
      </p:sp>
      <p:cxnSp>
        <p:nvCxnSpPr>
          <p:cNvPr id="10" name="Rovná spojovacia šípka 9"/>
          <p:cNvCxnSpPr>
            <a:endCxn id="8" idx="0"/>
          </p:cNvCxnSpPr>
          <p:nvPr/>
        </p:nvCxnSpPr>
        <p:spPr>
          <a:xfrm>
            <a:off x="2500298" y="5214950"/>
            <a:ext cx="180922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Ladislav V. Habsburský zvaný </a:t>
            </a:r>
            <a:r>
              <a:rPr lang="sk-SK" dirty="0" err="1" smtClean="0"/>
              <a:t>Pohorobok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Albrecht Habsburský po sebe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zanechal syna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Ladislava,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ktorý sa narodil až po jeho smrti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prezývka </a:t>
            </a:r>
            <a:r>
              <a:rPr lang="sk-SK" sz="2600" b="1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cs typeface="Arial" pitchFamily="34" charset="0"/>
              </a:rPr>
              <a:t>Ladislav Pohrobok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pohrobo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471" y="0"/>
            <a:ext cx="1777529" cy="246793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857620" y="2071678"/>
            <a:ext cx="353173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Ladislav Pohrobok Habsburský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Prvá uhorská panovníčka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Uhorský panovník </a:t>
            </a:r>
            <a:r>
              <a:rPr lang="sk-SK" sz="2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Ľudovít I.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z dynastie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Anjou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nezanechal mužského potomka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tak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za kráľovnú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Uhorska bola korunovaná jeho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iba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12 ročná dcéra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Mária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stala sa </a:t>
            </a:r>
            <a:r>
              <a:rPr lang="sk-SK" sz="2600" u="sng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prvou ženou na uhorskom tróne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...bola maloletá a tak za ňu vládla jej matka Alžbeta a neskôr jej manžel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Žigmund Luxemburský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maria z anjo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4704546"/>
            <a:ext cx="1785918" cy="215345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143372" y="6488668"/>
            <a:ext cx="32063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Mária z </a:t>
            </a:r>
            <a:r>
              <a:rPr lang="sk-SK" b="1" dirty="0" err="1" smtClean="0"/>
              <a:t>Anjou</a:t>
            </a:r>
            <a:r>
              <a:rPr lang="sk-SK" b="1" dirty="0" smtClean="0"/>
              <a:t> </a:t>
            </a:r>
            <a:r>
              <a:rPr lang="sk-SK" dirty="0" smtClean="0"/>
              <a:t>(1382 – 1385)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5934670"/>
            <a:ext cx="38635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Zomrela príliš skoro...</a:t>
            </a:r>
          </a:p>
          <a:p>
            <a:r>
              <a:rPr lang="sk-SK" dirty="0" smtClean="0"/>
              <a:t>spadla z koňa a po predčasnom</a:t>
            </a:r>
          </a:p>
          <a:p>
            <a:r>
              <a:rPr lang="sk-SK" dirty="0" smtClean="0"/>
              <a:t>pôrode zomrela...</a:t>
            </a:r>
            <a:endParaRPr lang="sk-SK" dirty="0"/>
          </a:p>
        </p:txBody>
      </p:sp>
      <p:cxnSp>
        <p:nvCxnSpPr>
          <p:cNvPr id="8" name="Rovná spojovacia šípka 7"/>
          <p:cNvCxnSpPr>
            <a:stCxn id="5" idx="0"/>
            <a:endCxn id="6" idx="3"/>
          </p:cNvCxnSpPr>
          <p:nvPr/>
        </p:nvCxnSpPr>
        <p:spPr>
          <a:xfrm rot="16200000" flipV="1">
            <a:off x="4758881" y="5501013"/>
            <a:ext cx="92333" cy="1882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Žigmund Luxemburský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221455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Žigmund Luxemburský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(1387 – 1437)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bojoval o uhorský trón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tak s domácimi ako aj zahraničnými nepriateľmi...</a:t>
            </a:r>
          </a:p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boji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proti uhorským veľmožom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(istý čas ho väznili)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hľadal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oporu v mestách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nakoniec ho uznali za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svojho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vládcu</a:t>
            </a:r>
            <a:endParaRPr lang="sk-SK" sz="2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žigmun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4214818"/>
            <a:ext cx="2071670" cy="264318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429124" y="6488668"/>
            <a:ext cx="26837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Žigmund </a:t>
            </a:r>
            <a:r>
              <a:rPr lang="sk-SK" dirty="0" err="1" smtClean="0"/>
              <a:t>Luxmeburský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857224" y="1357298"/>
            <a:ext cx="48878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Vládol </a:t>
            </a:r>
            <a:r>
              <a:rPr lang="sk-SK" b="1" dirty="0" smtClean="0"/>
              <a:t>50 rokov </a:t>
            </a:r>
            <a:r>
              <a:rPr lang="sk-SK" dirty="0" smtClean="0"/>
              <a:t>a patril k najvýznamnejším</a:t>
            </a:r>
          </a:p>
          <a:p>
            <a:r>
              <a:rPr lang="sk-SK" dirty="0" smtClean="0"/>
              <a:t>panovníkom vo vtedajšej Európe...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2214546" y="6488668"/>
            <a:ext cx="22012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1433 </a:t>
            </a:r>
            <a:r>
              <a:rPr lang="sk-SK" dirty="0" smtClean="0"/>
              <a:t>= rímsky cisár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428860" y="5500702"/>
            <a:ext cx="398859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Ako prvý uhorský kráľ , ktorý sa stal</a:t>
            </a:r>
          </a:p>
          <a:p>
            <a:pPr algn="ctr"/>
            <a:r>
              <a:rPr lang="sk-SK" b="1" dirty="0" smtClean="0"/>
              <a:t>CISÁROM</a:t>
            </a:r>
            <a:endParaRPr lang="sk-SK" b="1" dirty="0"/>
          </a:p>
        </p:txBody>
      </p:sp>
      <p:pic>
        <p:nvPicPr>
          <p:cNvPr id="11" name="Obrázok 10" descr="erb zigmu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0"/>
            <a:ext cx="137160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Uhorsko na vzostupe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Uhorské kráľovstvo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bolo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 vlády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kráľa Žigmunda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hospodársky na vzostupe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rozkvet miest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boli pre kráľa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zdrojom príjmov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bazn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9330"/>
            <a:ext cx="718893" cy="92867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14348" y="6488668"/>
            <a:ext cx="52886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Čo myslíš, ako mohol kráľ podporovať mestá?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1357290" y="4572008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2071670" y="4572008"/>
            <a:ext cx="522290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Peniaze potreboval na o</a:t>
            </a:r>
            <a:r>
              <a:rPr lang="sk-SK" dirty="0" smtClean="0">
                <a:solidFill>
                  <a:schemeClr val="bg1"/>
                </a:solidFill>
              </a:rPr>
              <a:t>branu južnej hranice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Uhorska</a:t>
            </a:r>
            <a:r>
              <a:rPr lang="sk-SK" dirty="0" smtClean="0"/>
              <a:t>, ktorú ohrozovala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Osmanská ríša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643042" y="5572140"/>
            <a:ext cx="62376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Kráľ podporoval tiež slobodné sťahovanie poddaných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928794" y="1571612"/>
            <a:ext cx="402866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Žigmund začal prerábať aj </a:t>
            </a:r>
          </a:p>
          <a:p>
            <a:r>
              <a:rPr lang="sk-SK" b="1" dirty="0" smtClean="0"/>
              <a:t>Bratislavský hrad</a:t>
            </a:r>
            <a:r>
              <a:rPr lang="sk-SK" dirty="0" smtClean="0"/>
              <a:t>...boli vystavané </a:t>
            </a:r>
          </a:p>
          <a:p>
            <a:r>
              <a:rPr lang="sk-SK" dirty="0" smtClean="0"/>
              <a:t>dve vstupné brány, ale zachovala</a:t>
            </a:r>
          </a:p>
          <a:p>
            <a:r>
              <a:rPr lang="sk-SK" dirty="0" smtClean="0"/>
              <a:t>sa iba jedna </a:t>
            </a:r>
            <a:r>
              <a:rPr lang="sk-SK" b="1" dirty="0" smtClean="0"/>
              <a:t>Žigmundova brána</a:t>
            </a:r>
            <a:endParaRPr lang="sk-SK" b="1" dirty="0"/>
          </a:p>
        </p:txBody>
      </p:sp>
      <p:pic>
        <p:nvPicPr>
          <p:cNvPr id="11" name="Obrázok 10" descr="zigmundova bran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0"/>
            <a:ext cx="3143240" cy="2786058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1928794" y="1214422"/>
            <a:ext cx="135806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Prešporok 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Osmanská ríša na scéne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Osmanská ríša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expandovala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kráľ Žigmund proti nej viedol niekoľko vojen...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Za zmienku určite stojím </a:t>
            </a:r>
            <a:r>
              <a:rPr lang="sk-SK" sz="2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hlinkClick r:id="" action="ppaction://hlinkshowjump?jump=nextslide"/>
              </a:rPr>
              <a:t>bitka pri </a:t>
            </a:r>
            <a:r>
              <a:rPr lang="sk-SK" sz="2600" dirty="0" err="1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hlinkClick r:id="" action="ppaction://hlinkshowjump?jump=nextslide"/>
              </a:rPr>
              <a:t>Nikopoli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(Bulharsko) kde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osmanská armáda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v roku 1396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rozprášila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križiacke vojsko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(100 000)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vedené Žigmundom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smansk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0"/>
            <a:ext cx="1928794" cy="1071546"/>
          </a:xfrm>
          <a:prstGeom prst="rect">
            <a:avLst/>
          </a:prstGeom>
        </p:spPr>
      </p:pic>
      <p:pic>
        <p:nvPicPr>
          <p:cNvPr id="5" name="Obrázok 4" descr="nikopol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6" y="3776658"/>
            <a:ext cx="2166569" cy="308134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571604" y="6211669"/>
            <a:ext cx="53351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 Žigmund sa len tak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zachránil</a:t>
            </a:r>
            <a:r>
              <a:rPr lang="sk-SK" dirty="0" smtClean="0"/>
              <a:t>...ušiel na </a:t>
            </a:r>
          </a:p>
          <a:p>
            <a:r>
              <a:rPr lang="sk-SK" dirty="0" smtClean="0"/>
              <a:t>lodi dolu Dunajom...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571604" y="5857892"/>
            <a:ext cx="21050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Bitka pri </a:t>
            </a:r>
            <a:r>
              <a:rPr lang="sk-SK" dirty="0" err="1" smtClean="0"/>
              <a:t>Nikopole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1571604" y="5500702"/>
            <a:ext cx="6976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1396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Bitka pri </a:t>
            </a:r>
            <a:r>
              <a:rPr lang="sk-SK" dirty="0" err="1" smtClean="0"/>
              <a:t>Nikopole</a:t>
            </a:r>
            <a:r>
              <a:rPr lang="sk-SK" dirty="0" smtClean="0"/>
              <a:t> 1396</a:t>
            </a:r>
            <a:endParaRPr lang="sk-SK" dirty="0"/>
          </a:p>
        </p:txBody>
      </p:sp>
      <p:pic>
        <p:nvPicPr>
          <p:cNvPr id="1026" name="Picture 2" descr="V bitvě u Nikopole Zikmund Lucemburský a křižáci selhali | SECURITY MAGAZÍ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29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Južná hranica v ohrození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Porážka križiackeho vojska pri </a:t>
            </a:r>
            <a:r>
              <a:rPr lang="sk-SK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Nikopole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r. 1396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znamenala, že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Osmanská ríša expandovala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až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južnú hranicu Uhorského kráľovstva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bajez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0"/>
            <a:ext cx="1928794" cy="192880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286644" y="192880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Turecký sultán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7643834" y="2285992"/>
            <a:ext cx="115608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Bajezid</a:t>
            </a:r>
            <a:r>
              <a:rPr lang="sk-SK" dirty="0" smtClean="0"/>
              <a:t> I.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000100" y="5072074"/>
            <a:ext cx="563327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Osmanská ríša ohrozovala južnú hranicu Uhorska 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Kostnický</a:t>
            </a:r>
            <a:r>
              <a:rPr lang="sk-SK" dirty="0" smtClean="0"/>
              <a:t> koncil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V rokoch </a:t>
            </a:r>
            <a:r>
              <a:rPr lang="sk-SK" sz="2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1414 – 1418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 Žigmundov podnet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zvolaný do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Kostnice cirkevný konci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ktorý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mal </a:t>
            </a:r>
            <a:r>
              <a:rPr lang="sk-SK" sz="26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odstrániť cirkevnú schizmu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(rozkol)...súčasťou bol aj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proces s českým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reformným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kazateľom </a:t>
            </a:r>
            <a:r>
              <a:rPr lang="sk-SK" sz="2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Jánom Husom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nakoniec </a:t>
            </a:r>
            <a:r>
              <a:rPr lang="sk-SK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ho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však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upálili </a:t>
            </a:r>
            <a:r>
              <a:rPr lang="sk-SK" sz="2600" dirty="0" smtClean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r. 1415 </a:t>
            </a:r>
            <a:r>
              <a:rPr lang="sk-SK" sz="2600" dirty="0" smtClean="0">
                <a:solidFill>
                  <a:srgbClr val="FFC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ako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„nenapraviteľného“ </a:t>
            </a:r>
            <a:r>
              <a:rPr lang="sk-SK" sz="2600" dirty="0" smtClean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kacíra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jan h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8" y="0"/>
            <a:ext cx="1762122" cy="241078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715272" y="2428868"/>
            <a:ext cx="10454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Ján Hus</a:t>
            </a:r>
            <a:endParaRPr lang="sk-SK" dirty="0"/>
          </a:p>
        </p:txBody>
      </p:sp>
      <p:pic>
        <p:nvPicPr>
          <p:cNvPr id="6" name="Obrázok 5" descr="obazni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29330"/>
            <a:ext cx="718893" cy="92867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714348" y="6488668"/>
            <a:ext cx="293541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Vieš vysvetliť slovo kacír?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Upálenie majstra Jána </a:t>
            </a:r>
            <a:r>
              <a:rPr lang="sk-SK" dirty="0" err="1" smtClean="0"/>
              <a:t>Husa</a:t>
            </a:r>
            <a:endParaRPr lang="sk-SK" dirty="0"/>
          </a:p>
        </p:txBody>
      </p:sp>
      <p:pic>
        <p:nvPicPr>
          <p:cNvPr id="3" name="Picture 2" descr="Jan Hus: Pred 600 rokmi umrel krutou smrťou v plameňoch, jeho pravda však  žila ďalej a navždy zmenila smerovanie kresťanstva | REFRESHER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286844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1757</TotalTime>
  <Words>794</Words>
  <Application>Microsoft Office PowerPoint</Application>
  <PresentationFormat>Prezentácia na obrazovke (4:3)</PresentationFormat>
  <Paragraphs>124</Paragraphs>
  <Slides>13</Slides>
  <Notes>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Motív1</vt:lpstr>
      <vt:lpstr>Prvý cisár na uhorskom tróne</vt:lpstr>
      <vt:lpstr>Prvá uhorská panovníčka</vt:lpstr>
      <vt:lpstr>Žigmund Luxemburský</vt:lpstr>
      <vt:lpstr>Uhorsko na vzostupe</vt:lpstr>
      <vt:lpstr>Osmanská ríša na scéne</vt:lpstr>
      <vt:lpstr>Bitka pri Nikopole 1396</vt:lpstr>
      <vt:lpstr>Južná hranica v ohrození</vt:lpstr>
      <vt:lpstr>Kostnický koncil</vt:lpstr>
      <vt:lpstr>Upálenie majstra Jána Husa</vt:lpstr>
      <vt:lpstr>Boje proti Husitom</vt:lpstr>
      <vt:lpstr>Husiti a územie Slovenska</vt:lpstr>
      <vt:lpstr>Prezentácia programu PowerPoint</vt:lpstr>
      <vt:lpstr>Ladislav V. Habsburský zvaný Pohorobok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Prvý cisár na uhorskom tróne</dc:title>
  <dc:creator>Branislav Benčič</dc:creator>
  <cp:lastModifiedBy>Raduz</cp:lastModifiedBy>
  <cp:revision>99</cp:revision>
  <dcterms:created xsi:type="dcterms:W3CDTF">2019-12-26T09:41:50Z</dcterms:created>
  <dcterms:modified xsi:type="dcterms:W3CDTF">2021-02-07T13:33:39Z</dcterms:modified>
</cp:coreProperties>
</file>