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7" autoAdjust="0"/>
  </p:normalViewPr>
  <p:slideViewPr>
    <p:cSldViewPr>
      <p:cViewPr varScale="1">
        <p:scale>
          <a:sx n="75" d="100"/>
          <a:sy n="75" d="100"/>
        </p:scale>
        <p:origin x="-2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9761B-89CD-4DC5-8109-2F44720EDFBC}" type="datetimeFigureOut">
              <a:rPr lang="sk-SK" smtClean="0"/>
              <a:pPr/>
              <a:t>7. 9. 2018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7BEA2-C5B0-4EFB-AE28-2C0B4C7FC55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7BEA2-C5B0-4EFB-AE28-2C0B4C7FC552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CB9E4FC-2FAF-438E-909B-5B52C805D1B0}" type="datetimeFigureOut">
              <a:rPr lang="sk-SK" smtClean="0"/>
              <a:pPr/>
              <a:t>7. 9. 2018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99537DF-B6EB-4B8E-A1C0-E7A09A7E86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E4FC-2FAF-438E-909B-5B52C805D1B0}" type="datetimeFigureOut">
              <a:rPr lang="sk-SK" smtClean="0"/>
              <a:pPr/>
              <a:t>7. 9. 2018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37DF-B6EB-4B8E-A1C0-E7A09A7E86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E4FC-2FAF-438E-909B-5B52C805D1B0}" type="datetimeFigureOut">
              <a:rPr lang="sk-SK" smtClean="0"/>
              <a:pPr/>
              <a:t>7. 9. 2018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37DF-B6EB-4B8E-A1C0-E7A09A7E86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B9E4FC-2FAF-438E-909B-5B52C805D1B0}" type="datetimeFigureOut">
              <a:rPr lang="sk-SK" smtClean="0"/>
              <a:pPr/>
              <a:t>7. 9. 2018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99537DF-B6EB-4B8E-A1C0-E7A09A7E86C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CB9E4FC-2FAF-438E-909B-5B52C805D1B0}" type="datetimeFigureOut">
              <a:rPr lang="sk-SK" smtClean="0"/>
              <a:pPr/>
              <a:t>7. 9. 2018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99537DF-B6EB-4B8E-A1C0-E7A09A7E86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E4FC-2FAF-438E-909B-5B52C805D1B0}" type="datetimeFigureOut">
              <a:rPr lang="sk-SK" smtClean="0"/>
              <a:pPr/>
              <a:t>7. 9. 2018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37DF-B6EB-4B8E-A1C0-E7A09A7E86C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E4FC-2FAF-438E-909B-5B52C805D1B0}" type="datetimeFigureOut">
              <a:rPr lang="sk-SK" smtClean="0"/>
              <a:pPr/>
              <a:t>7. 9. 2018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37DF-B6EB-4B8E-A1C0-E7A09A7E86C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B9E4FC-2FAF-438E-909B-5B52C805D1B0}" type="datetimeFigureOut">
              <a:rPr lang="sk-SK" smtClean="0"/>
              <a:pPr/>
              <a:t>7. 9. 2018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9537DF-B6EB-4B8E-A1C0-E7A09A7E86C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E4FC-2FAF-438E-909B-5B52C805D1B0}" type="datetimeFigureOut">
              <a:rPr lang="sk-SK" smtClean="0"/>
              <a:pPr/>
              <a:t>7. 9. 2018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37DF-B6EB-4B8E-A1C0-E7A09A7E86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B9E4FC-2FAF-438E-909B-5B52C805D1B0}" type="datetimeFigureOut">
              <a:rPr lang="sk-SK" smtClean="0"/>
              <a:pPr/>
              <a:t>7. 9. 2018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99537DF-B6EB-4B8E-A1C0-E7A09A7E86C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B9E4FC-2FAF-438E-909B-5B52C805D1B0}" type="datetimeFigureOut">
              <a:rPr lang="sk-SK" smtClean="0"/>
              <a:pPr/>
              <a:t>7. 9. 2018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9537DF-B6EB-4B8E-A1C0-E7A09A7E86C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CB9E4FC-2FAF-438E-909B-5B52C805D1B0}" type="datetimeFigureOut">
              <a:rPr lang="sk-SK" smtClean="0"/>
              <a:pPr/>
              <a:t>7. 9. 2018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9537DF-B6EB-4B8E-A1C0-E7A09A7E86C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23728" y="908720"/>
            <a:ext cx="3528392" cy="1102274"/>
          </a:xfrm>
        </p:spPr>
        <p:txBody>
          <a:bodyPr>
            <a:normAutofit/>
          </a:bodyPr>
          <a:lstStyle/>
          <a:p>
            <a:pPr algn="ctr"/>
            <a:r>
              <a:rPr lang="sk-SK" sz="6000" b="1" dirty="0" smtClean="0"/>
              <a:t>Svetlo</a:t>
            </a:r>
            <a:endParaRPr lang="sk-SK" sz="6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83768" y="4077072"/>
            <a:ext cx="6172200" cy="1371600"/>
          </a:xfrm>
        </p:spPr>
        <p:txBody>
          <a:bodyPr>
            <a:normAutofit/>
          </a:bodyPr>
          <a:lstStyle/>
          <a:p>
            <a:pPr algn="ctr"/>
            <a:r>
              <a:rPr lang="sk-SK" sz="4000" dirty="0" smtClean="0"/>
              <a:t>Slnečné žiarenie svetlo a teplo</a:t>
            </a:r>
            <a:endParaRPr lang="sk-SK" sz="4000" dirty="0"/>
          </a:p>
        </p:txBody>
      </p:sp>
      <p:pic>
        <p:nvPicPr>
          <p:cNvPr id="18434" name="Picture 2" descr="VÃ½sledok vyhÄ¾adÃ¡vania obrÃ¡zkov pre dopyt sunsh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340768"/>
            <a:ext cx="3240360" cy="27577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>
          <a:xfrm>
            <a:off x="683568" y="188640"/>
            <a:ext cx="7467600" cy="648072"/>
          </a:xfrm>
        </p:spPr>
        <p:txBody>
          <a:bodyPr/>
          <a:lstStyle/>
          <a:p>
            <a:pPr algn="ctr"/>
            <a:r>
              <a:rPr lang="sk-SK" b="1" dirty="0" smtClean="0"/>
              <a:t>Optika </a:t>
            </a:r>
            <a:endParaRPr lang="sk-SK" b="1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964488" cy="53058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sk-SK" sz="2700" b="1" dirty="0" smtClean="0">
                <a:solidFill>
                  <a:srgbClr val="7030A0"/>
                </a:solidFill>
              </a:rPr>
              <a:t>Optika</a:t>
            </a:r>
            <a:r>
              <a:rPr lang="sk-SK" sz="2700" dirty="0" smtClean="0"/>
              <a:t> je časť fyzika ktorá sa zaoberá vznikom a šírením svetla.</a:t>
            </a:r>
          </a:p>
          <a:p>
            <a:pPr>
              <a:lnSpc>
                <a:spcPct val="170000"/>
              </a:lnSpc>
            </a:pPr>
            <a:r>
              <a:rPr lang="sk-SK" sz="2700" dirty="0" smtClean="0"/>
              <a:t> </a:t>
            </a:r>
            <a:r>
              <a:rPr lang="sk-SK" sz="2500" b="1" dirty="0" smtClean="0">
                <a:solidFill>
                  <a:schemeClr val="accent2">
                    <a:lumMod val="50000"/>
                  </a:schemeClr>
                </a:solidFill>
              </a:rPr>
              <a:t>Svetlo sa šíri zo zdrojov svetla optickým prostredím.</a:t>
            </a:r>
          </a:p>
          <a:p>
            <a:pPr>
              <a:lnSpc>
                <a:spcPct val="170000"/>
              </a:lnSpc>
            </a:pPr>
            <a:r>
              <a:rPr lang="sk-SK" sz="2700" dirty="0" smtClean="0"/>
              <a:t>Telesá okolo nás môžeme rozdeliť na </a:t>
            </a:r>
            <a:r>
              <a:rPr lang="sk-SK" sz="2700" dirty="0" smtClean="0"/>
              <a:t>:</a:t>
            </a:r>
          </a:p>
          <a:p>
            <a:pPr lvl="1">
              <a:lnSpc>
                <a:spcPct val="170000"/>
              </a:lnSpc>
            </a:pPr>
            <a:r>
              <a:rPr lang="sk-SK" sz="2400" dirty="0" smtClean="0">
                <a:solidFill>
                  <a:srgbClr val="7030A0"/>
                </a:solidFill>
              </a:rPr>
              <a:t>Zdroje </a:t>
            </a:r>
            <a:r>
              <a:rPr lang="sk-SK" sz="2400" dirty="0" smtClean="0">
                <a:solidFill>
                  <a:srgbClr val="7030A0"/>
                </a:solidFill>
              </a:rPr>
              <a:t>svetla </a:t>
            </a:r>
            <a:r>
              <a:rPr lang="sk-SK" sz="2400" dirty="0" smtClean="0"/>
              <a:t>(Slnko</a:t>
            </a:r>
            <a:r>
              <a:rPr lang="sk-SK" sz="2400" dirty="0" smtClean="0"/>
              <a:t>, žiarovka, žiarivka, plameň</a:t>
            </a:r>
            <a:r>
              <a:rPr lang="sk-SK" sz="2400" dirty="0" smtClean="0"/>
              <a:t>,...)</a:t>
            </a:r>
          </a:p>
          <a:p>
            <a:pPr lvl="1">
              <a:lnSpc>
                <a:spcPct val="170000"/>
              </a:lnSpc>
            </a:pPr>
            <a:r>
              <a:rPr lang="sk-SK" sz="2400" dirty="0" smtClean="0">
                <a:solidFill>
                  <a:srgbClr val="7030A0"/>
                </a:solidFill>
              </a:rPr>
              <a:t>Osvetlené telesá </a:t>
            </a:r>
            <a:r>
              <a:rPr lang="sk-SK" sz="2400" dirty="0" smtClean="0"/>
              <a:t>(Mesiac, planéty, jablko, ôsmak ...)</a:t>
            </a:r>
            <a:endParaRPr lang="sk-SK" sz="2400" dirty="0" smtClean="0">
              <a:solidFill>
                <a:srgbClr val="7030A0"/>
              </a:solidFill>
            </a:endParaRPr>
          </a:p>
          <a:p>
            <a:endParaRPr lang="sk-SK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sk-SK" b="1" dirty="0" smtClean="0"/>
              <a:t>Optické prostredie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70000"/>
              </a:lnSpc>
              <a:buNone/>
            </a:pPr>
            <a:r>
              <a:rPr lang="sk-SK" dirty="0" smtClean="0">
                <a:solidFill>
                  <a:srgbClr val="7030A0"/>
                </a:solidFill>
              </a:rPr>
              <a:t>Optické prostredie </a:t>
            </a:r>
            <a:r>
              <a:rPr lang="sk-SK" dirty="0" smtClean="0"/>
              <a:t>môže </a:t>
            </a:r>
            <a:r>
              <a:rPr lang="sk-SK" dirty="0" smtClean="0"/>
              <a:t>byť:</a:t>
            </a:r>
          </a:p>
          <a:p>
            <a:pPr>
              <a:lnSpc>
                <a:spcPct val="170000"/>
              </a:lnSpc>
            </a:pPr>
            <a:r>
              <a:rPr lang="sk-SK" dirty="0" smtClean="0"/>
              <a:t>priehľadné (vzduch</a:t>
            </a:r>
            <a:r>
              <a:rPr lang="sk-SK" dirty="0" smtClean="0"/>
              <a:t>, vákuum, sklo,...)</a:t>
            </a:r>
          </a:p>
          <a:p>
            <a:pPr>
              <a:lnSpc>
                <a:spcPct val="170000"/>
              </a:lnSpc>
            </a:pPr>
            <a:r>
              <a:rPr lang="sk-SK" dirty="0" smtClean="0"/>
              <a:t>priesvitné (mliečne </a:t>
            </a:r>
            <a:r>
              <a:rPr lang="sk-SK" dirty="0" smtClean="0"/>
              <a:t>sklo)</a:t>
            </a:r>
          </a:p>
          <a:p>
            <a:pPr>
              <a:lnSpc>
                <a:spcPct val="170000"/>
              </a:lnSpc>
            </a:pPr>
            <a:r>
              <a:rPr lang="sk-SK" dirty="0" smtClean="0"/>
              <a:t>nepriehľadné (drevo</a:t>
            </a:r>
            <a:r>
              <a:rPr lang="sk-SK" dirty="0" smtClean="0"/>
              <a:t>, železo, betón,...)</a:t>
            </a:r>
          </a:p>
          <a:p>
            <a:pPr>
              <a:lnSpc>
                <a:spcPct val="170000"/>
              </a:lnSpc>
            </a:pPr>
            <a:r>
              <a:rPr lang="sk-SK" dirty="0" smtClean="0"/>
              <a:t>farebné (farebné </a:t>
            </a:r>
            <a:r>
              <a:rPr lang="sk-SK" dirty="0" smtClean="0"/>
              <a:t>sklo)</a:t>
            </a:r>
          </a:p>
          <a:p>
            <a:endParaRPr lang="sk-SK" dirty="0"/>
          </a:p>
        </p:txBody>
      </p:sp>
      <p:pic>
        <p:nvPicPr>
          <p:cNvPr id="2050" name="Picture 2" descr="SÃºvisiaci obrÃ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581128"/>
            <a:ext cx="3059832" cy="2039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 descr="SÃºvisiaci obrÃ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5085184"/>
            <a:ext cx="2226064" cy="1484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4" name="Picture 6" descr="VÃ½sledok vyhÄ¾adÃ¡vania obrÃ¡zkov pre dopyt gla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556792"/>
            <a:ext cx="2357488" cy="1633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/>
          </a:bodyPr>
          <a:lstStyle/>
          <a:p>
            <a:pPr algn="ctr"/>
            <a:r>
              <a:rPr lang="sk-SK" b="1" dirty="0" smtClean="0"/>
              <a:t>Slnečné žiarenie</a:t>
            </a:r>
            <a:endParaRPr lang="sk-SK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8363272" cy="534920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sk-SK" dirty="0" smtClean="0"/>
              <a:t>Dopadá zo Slnka zo vzdialenosti 150 miliónov kilometrov asi 8 minút.</a:t>
            </a:r>
          </a:p>
          <a:p>
            <a:pPr>
              <a:lnSpc>
                <a:spcPct val="160000"/>
              </a:lnSpc>
            </a:pPr>
            <a:r>
              <a:rPr lang="sk-SK" dirty="0" smtClean="0"/>
              <a:t>Zložky slnečného žiarenia:    </a:t>
            </a:r>
          </a:p>
          <a:p>
            <a:pPr lvl="1">
              <a:lnSpc>
                <a:spcPct val="160000"/>
              </a:lnSpc>
            </a:pPr>
            <a:r>
              <a:rPr lang="sk-SK" sz="2400" dirty="0" smtClean="0">
                <a:solidFill>
                  <a:srgbClr val="C00000"/>
                </a:solidFill>
              </a:rPr>
              <a:t>infračervené </a:t>
            </a:r>
            <a:r>
              <a:rPr lang="sk-SK" sz="2400" dirty="0" smtClean="0">
                <a:solidFill>
                  <a:srgbClr val="C00000"/>
                </a:solidFill>
              </a:rPr>
              <a:t>žiarenie </a:t>
            </a:r>
            <a:r>
              <a:rPr lang="sk-SK" sz="2400" dirty="0" smtClean="0">
                <a:solidFill>
                  <a:srgbClr val="C00000"/>
                </a:solidFill>
              </a:rPr>
              <a:t>45%</a:t>
            </a:r>
          </a:p>
          <a:p>
            <a:pPr lvl="1">
              <a:lnSpc>
                <a:spcPct val="160000"/>
              </a:lnSpc>
            </a:pPr>
            <a:r>
              <a:rPr lang="sk-SK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viditeľné </a:t>
            </a:r>
            <a:r>
              <a:rPr lang="sk-SK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svetlo </a:t>
            </a:r>
            <a:r>
              <a:rPr lang="sk-SK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48%</a:t>
            </a:r>
          </a:p>
          <a:p>
            <a:pPr lvl="1">
              <a:lnSpc>
                <a:spcPct val="160000"/>
              </a:lnSpc>
            </a:pPr>
            <a:r>
              <a:rPr lang="sk-SK" sz="2400" dirty="0" smtClean="0">
                <a:solidFill>
                  <a:srgbClr val="7030A0"/>
                </a:solidFill>
              </a:rPr>
              <a:t>ultrafialové </a:t>
            </a:r>
            <a:r>
              <a:rPr lang="sk-SK" sz="2400" dirty="0" smtClean="0">
                <a:solidFill>
                  <a:srgbClr val="7030A0"/>
                </a:solidFill>
              </a:rPr>
              <a:t>žiarenie 7%</a:t>
            </a:r>
          </a:p>
          <a:p>
            <a:pPr>
              <a:lnSpc>
                <a:spcPct val="160000"/>
              </a:lnSpc>
            </a:pPr>
            <a:r>
              <a:rPr lang="sk-SK" dirty="0" smtClean="0">
                <a:solidFill>
                  <a:srgbClr val="7030A0"/>
                </a:solidFill>
              </a:rPr>
              <a:t>Slnečná </a:t>
            </a:r>
            <a:r>
              <a:rPr lang="sk-SK" dirty="0" smtClean="0">
                <a:solidFill>
                  <a:srgbClr val="7030A0"/>
                </a:solidFill>
              </a:rPr>
              <a:t>konštanta</a:t>
            </a:r>
            <a:r>
              <a:rPr lang="sk-SK" dirty="0" smtClean="0"/>
              <a:t> je miera slnečnej energie, ktorú dodáva Slnko zemskému </a:t>
            </a:r>
            <a:r>
              <a:rPr lang="sk-SK" dirty="0" smtClean="0"/>
              <a:t>povrchu.</a:t>
            </a:r>
            <a:endParaRPr lang="sk-SK" dirty="0" smtClean="0"/>
          </a:p>
          <a:p>
            <a:pPr>
              <a:lnSpc>
                <a:spcPct val="160000"/>
              </a:lnSpc>
            </a:pPr>
            <a:r>
              <a:rPr lang="sk-SK" dirty="0" smtClean="0"/>
              <a:t>Číselne </a:t>
            </a:r>
            <a:r>
              <a:rPr lang="sk-SK" dirty="0" smtClean="0"/>
              <a:t>sa vyjadruje ako množstvo tepla, ktoré prijme 1 cm</a:t>
            </a:r>
            <a:r>
              <a:rPr lang="sk-SK" baseline="30000" dirty="0" smtClean="0"/>
              <a:t>2</a:t>
            </a:r>
            <a:r>
              <a:rPr lang="sk-SK" dirty="0" smtClean="0"/>
              <a:t> zemského povrchu za 1 minútu</a:t>
            </a:r>
            <a:r>
              <a:rPr lang="sk-SK" dirty="0" smtClean="0"/>
              <a:t>.</a:t>
            </a:r>
            <a:r>
              <a:rPr lang="sk-SK" b="1" i="1" dirty="0" smtClean="0"/>
              <a:t> </a:t>
            </a:r>
            <a:endParaRPr lang="sk-SK" b="1" i="1" dirty="0" smtClean="0"/>
          </a:p>
          <a:p>
            <a:pPr>
              <a:lnSpc>
                <a:spcPct val="160000"/>
              </a:lnSpc>
            </a:pPr>
            <a:r>
              <a:rPr lang="sk-SK" b="1" i="1" dirty="0" smtClean="0"/>
              <a:t>Je </a:t>
            </a:r>
            <a:r>
              <a:rPr lang="sk-SK" b="1" i="1" dirty="0" smtClean="0"/>
              <a:t>to  približne 8,2 J na 1 cm</a:t>
            </a:r>
            <a:r>
              <a:rPr lang="sk-SK" b="1" i="1" baseline="30000" dirty="0" smtClean="0"/>
              <a:t>2</a:t>
            </a:r>
            <a:r>
              <a:rPr lang="sk-SK" b="1" i="1" dirty="0" smtClean="0"/>
              <a:t> za 1 minútu.</a:t>
            </a:r>
            <a:r>
              <a:rPr lang="sk-SK" sz="2000" b="1" i="1" dirty="0" smtClean="0"/>
              <a:t>	</a:t>
            </a:r>
            <a:r>
              <a:rPr lang="sk-SK" dirty="0" smtClean="0"/>
              <a:t> </a:t>
            </a:r>
            <a:endParaRPr lang="sk-SK" sz="2000" b="1" i="1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619672" y="2492896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Ďakujem za pozornosť!</a:t>
            </a:r>
            <a:endParaRPr lang="sk-SK" sz="4000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83568" y="5445224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Zdroj obrázkov : internet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122</TotalTime>
  <Words>172</Words>
  <Application>Microsoft Office PowerPoint</Application>
  <PresentationFormat>Prezentácia na obrazovke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Arkáda</vt:lpstr>
      <vt:lpstr>Svetlo</vt:lpstr>
      <vt:lpstr>Optika </vt:lpstr>
      <vt:lpstr>Optické prostredie</vt:lpstr>
      <vt:lpstr>Slnečné žiarenie</vt:lpstr>
      <vt:lpstr>Snímka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Slnečné žiarenie svetlo a teplo</dc:title>
  <dc:creator>kodadova</dc:creator>
  <cp:lastModifiedBy>user</cp:lastModifiedBy>
  <cp:revision>15</cp:revision>
  <dcterms:created xsi:type="dcterms:W3CDTF">2015-09-06T14:15:18Z</dcterms:created>
  <dcterms:modified xsi:type="dcterms:W3CDTF">2018-09-07T16:05:03Z</dcterms:modified>
</cp:coreProperties>
</file>