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6" r:id="rId3"/>
    <p:sldId id="278" r:id="rId4"/>
    <p:sldId id="272" r:id="rId5"/>
    <p:sldId id="258" r:id="rId6"/>
    <p:sldId id="264" r:id="rId7"/>
    <p:sldId id="267" r:id="rId8"/>
    <p:sldId id="265" r:id="rId9"/>
    <p:sldId id="262" r:id="rId10"/>
    <p:sldId id="263" r:id="rId11"/>
    <p:sldId id="271" r:id="rId12"/>
    <p:sldId id="266" r:id="rId13"/>
    <p:sldId id="274" r:id="rId14"/>
    <p:sldId id="273" r:id="rId15"/>
    <p:sldId id="283" r:id="rId16"/>
    <p:sldId id="285" r:id="rId17"/>
    <p:sldId id="280" r:id="rId18"/>
    <p:sldId id="26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83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08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32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37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559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92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18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8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3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29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90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E418-A34F-4B7D-9D8A-744BB437F353}" type="datetimeFigureOut">
              <a:rPr lang="sk-SK" smtClean="0"/>
              <a:t>30. 9. 2016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DCD9-FCC6-4D74-A967-AF4228F85E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9607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Nm6eZ0w_Bg" TargetMode="External"/><Relationship Id="rId4" Type="http://schemas.openxmlformats.org/officeDocument/2006/relationships/hyperlink" Target="https://www.youtube.com/watch?v=ENm6eZ0w_B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Fluor" TargetMode="External"/><Relationship Id="rId3" Type="http://schemas.openxmlformats.org/officeDocument/2006/relationships/hyperlink" Target="https://cs.wikipedia.org/wiki/Zem%C4%9B" TargetMode="External"/><Relationship Id="rId7" Type="http://schemas.openxmlformats.org/officeDocument/2006/relationships/hyperlink" Target="https://cs.wikipedia.org/wiki/Oz%C3%B3nov%C3%A1_d%C3%ADra" TargetMode="External"/><Relationship Id="rId2" Type="http://schemas.openxmlformats.org/officeDocument/2006/relationships/hyperlink" Target="https://cs.wikipedia.org/wiki/Stratosf%C3%A9r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s.wikipedia.org/wiki/Ultrafialov%C3%A9_z%C3%A1%C5%99en%C3%AD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cs.wikipedia.org/wiki/Kysl%C3%ADk" TargetMode="External"/><Relationship Id="rId10" Type="http://schemas.openxmlformats.org/officeDocument/2006/relationships/hyperlink" Target="https://cs.wikipedia.org/wiki/Brom" TargetMode="External"/><Relationship Id="rId4" Type="http://schemas.openxmlformats.org/officeDocument/2006/relationships/hyperlink" Target="https://cs.wikipedia.org/wiki/Ozon" TargetMode="External"/><Relationship Id="rId9" Type="http://schemas.openxmlformats.org/officeDocument/2006/relationships/hyperlink" Target="https://cs.wikipedia.org/wiki/Ch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Zemepisn%C3%A1_%C5%A1%C3%ADrka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.wikipedia.org/wiki/Slne%C4%8Dn%C3%A1_s%C3%BAstava" TargetMode="External"/><Relationship Id="rId4" Type="http://schemas.openxmlformats.org/officeDocument/2006/relationships/hyperlink" Target="https://sk.wikipedia.org/wiki/Elips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BUNd_Tp1I" TargetMode="External"/><Relationship Id="rId4" Type="http://schemas.openxmlformats.org/officeDocument/2006/relationships/hyperlink" Target="https://www.youtube.com/watch?v=ytBUNd_Tp1I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2gG5_ljX3A" TargetMode="External"/><Relationship Id="rId3" Type="http://schemas.openxmlformats.org/officeDocument/2006/relationships/hyperlink" Target="https://www.youtube.com/watch?v=ENm6eZ0w_Bg" TargetMode="External"/><Relationship Id="rId7" Type="http://schemas.openxmlformats.org/officeDocument/2006/relationships/hyperlink" Target="https://www.youtube.com/watch?v=F2UANXBzUdc" TargetMode="External"/><Relationship Id="rId2" Type="http://schemas.openxmlformats.org/officeDocument/2006/relationships/hyperlink" Target="http://www.energoportal.org/obnovitelne-zdroje/energia-zo-sln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tronomy.wz.cz/info_slnko.php" TargetMode="External"/><Relationship Id="rId5" Type="http://schemas.openxmlformats.org/officeDocument/2006/relationships/hyperlink" Target="http://adrian.hudec.szm.com/Slnko-Slnecna_sustava.html" TargetMode="External"/><Relationship Id="rId10" Type="http://schemas.openxmlformats.org/officeDocument/2006/relationships/hyperlink" Target="https://www.google.com/" TargetMode="External"/><Relationship Id="rId4" Type="http://schemas.openxmlformats.org/officeDocument/2006/relationships/hyperlink" Target="http://astroportal.sk/sol_syst/slnko.html" TargetMode="External"/><Relationship Id="rId9" Type="http://schemas.openxmlformats.org/officeDocument/2006/relationships/hyperlink" Target="https://www.wikipedia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lOMq_h7jy0" TargetMode="External"/><Relationship Id="rId4" Type="http://schemas.openxmlformats.org/officeDocument/2006/relationships/hyperlink" Target="https://www.youtube.com/watch?v=JlOMq_h7jy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5190" y="365125"/>
            <a:ext cx="10528610" cy="1325563"/>
          </a:xfrm>
          <a:solidFill>
            <a:srgbClr val="FFFF00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bg1"/>
                </a:solidFill>
              </a:rPr>
              <a:t>ZDROJ      SVETLA     -   SLNKO </a:t>
            </a:r>
          </a:p>
        </p:txBody>
      </p:sp>
      <p:pic>
        <p:nvPicPr>
          <p:cNvPr id="4" name="ENm6eZ0w_B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06137" y="1473927"/>
            <a:ext cx="9250865" cy="4827326"/>
          </a:xfrm>
          <a:prstGeom prst="rect">
            <a:avLst/>
          </a:prstGeom>
          <a:solidFill>
            <a:srgbClr val="FFC000"/>
          </a:solidFill>
          <a:ln w="76200">
            <a:solidFill>
              <a:srgbClr val="00B050"/>
            </a:solidFill>
          </a:ln>
        </p:spPr>
      </p:pic>
      <p:sp>
        <p:nvSpPr>
          <p:cNvPr id="3" name="Hviezda: 5-cípa 2"/>
          <p:cNvSpPr/>
          <p:nvPr/>
        </p:nvSpPr>
        <p:spPr>
          <a:xfrm>
            <a:off x="524107" y="365125"/>
            <a:ext cx="1182030" cy="1162592"/>
          </a:xfrm>
          <a:prstGeom prst="star5">
            <a:avLst>
              <a:gd name="adj" fmla="val 21304"/>
              <a:gd name="hf" fmla="val 105146"/>
              <a:gd name="vf" fmla="val 110557"/>
            </a:avLst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542478" y="6301253"/>
            <a:ext cx="6258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https://www.youtube.com/watch?v=ENm6eZ0w_Bg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22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671" y="4413737"/>
            <a:ext cx="7424929" cy="1670540"/>
          </a:xfrm>
        </p:spPr>
        <p:txBody>
          <a:bodyPr anchor="t">
            <a:normAutofit/>
          </a:bodyPr>
          <a:lstStyle/>
          <a:p>
            <a:pPr algn="l"/>
            <a:r>
              <a:rPr lang="sk-SK" sz="6600" b="1" dirty="0"/>
              <a:t>Skleníkové plyny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5367528" cy="3113286"/>
          </a:xfrm>
        </p:spPr>
        <p:txBody>
          <a:bodyPr anchor="b">
            <a:normAutofit/>
          </a:bodyPr>
          <a:lstStyle/>
          <a:p>
            <a:pPr algn="l"/>
            <a:r>
              <a:rPr lang="sk-SK" sz="4400" dirty="0"/>
              <a:t>Vodné pary – 6O%</a:t>
            </a:r>
          </a:p>
          <a:p>
            <a:pPr algn="l"/>
            <a:r>
              <a:rPr lang="sk-SK" sz="4400" dirty="0"/>
              <a:t>Oxid uhličitý  26%</a:t>
            </a:r>
          </a:p>
          <a:p>
            <a:pPr algn="l"/>
            <a:r>
              <a:rPr lang="sk-SK" sz="4400" dirty="0"/>
              <a:t>metán, oxidy dusíka, freóny </a:t>
            </a:r>
          </a:p>
        </p:txBody>
      </p:sp>
    </p:spTree>
    <p:extLst>
      <p:ext uri="{BB962C8B-B14F-4D97-AF65-F5344CB8AC3E}">
        <p14:creationId xmlns:p14="http://schemas.microsoft.com/office/powerpoint/2010/main" val="172732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2595" y="78059"/>
            <a:ext cx="5357979" cy="981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b="1" dirty="0"/>
              <a:t>Ozónová vrstva</a:t>
            </a:r>
            <a:endParaRPr lang="en-US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0" y="1159727"/>
            <a:ext cx="6090612" cy="56982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/>
              <a:t>je časť </a:t>
            </a:r>
            <a:r>
              <a:rPr lang="sk-SK" dirty="0">
                <a:hlinkClick r:id="rId2" tooltip="Stratosféra"/>
              </a:rPr>
              <a:t>stratosféry</a:t>
            </a:r>
            <a:r>
              <a:rPr lang="sk-SK" dirty="0"/>
              <a:t> vo výške 25 – 35 km nad </a:t>
            </a:r>
            <a:r>
              <a:rPr lang="sk-SK" dirty="0">
                <a:hlinkClick r:id="rId3" tooltip="Země"/>
              </a:rPr>
              <a:t>zemským</a:t>
            </a:r>
            <a:r>
              <a:rPr lang="sk-SK" dirty="0"/>
              <a:t> povrchom, v ktorej sa nachádza zvýšený pomer </a:t>
            </a:r>
            <a:r>
              <a:rPr lang="sk-SK" dirty="0">
                <a:hlinkClick r:id="rId4" tooltip="Ozon"/>
              </a:rPr>
              <a:t>ozónu</a:t>
            </a:r>
            <a:r>
              <a:rPr lang="sk-SK" dirty="0"/>
              <a:t> voči bežnému dvojatómovému </a:t>
            </a:r>
            <a:r>
              <a:rPr lang="sk-SK" dirty="0">
                <a:hlinkClick r:id="rId5" tooltip="Kyslík"/>
              </a:rPr>
              <a:t>kyslíku</a:t>
            </a:r>
            <a:r>
              <a:rPr lang="sk-SK" dirty="0"/>
              <a:t>. </a:t>
            </a:r>
            <a:r>
              <a:rPr lang="sk-SK" dirty="0" err="1"/>
              <a:t>Hraje</a:t>
            </a:r>
            <a:r>
              <a:rPr lang="sk-SK" dirty="0"/>
              <a:t> významnú rolu pre pozemský život, pretože chráni planétu pred </a:t>
            </a:r>
            <a:r>
              <a:rPr lang="sk-SK" dirty="0">
                <a:hlinkClick r:id="rId6" tooltip="Ultrafialové záření"/>
              </a:rPr>
              <a:t>ultrafialovým žiarením</a:t>
            </a:r>
            <a:r>
              <a:rPr lang="sk-SK" dirty="0"/>
              <a:t>.</a:t>
            </a:r>
          </a:p>
          <a:p>
            <a:r>
              <a:rPr lang="sk-SK" dirty="0"/>
              <a:t>Oblasť, kde je ozónová vrstva výrazne oslabená, sa nazýva </a:t>
            </a:r>
            <a:r>
              <a:rPr lang="sk-SK" dirty="0">
                <a:hlinkClick r:id="rId7" tooltip="Ozónová díra"/>
              </a:rPr>
              <a:t>ozónová diera</a:t>
            </a:r>
            <a:r>
              <a:rPr lang="sk-SK" dirty="0"/>
              <a:t> .</a:t>
            </a:r>
          </a:p>
          <a:p>
            <a:r>
              <a:rPr lang="sk-SK" dirty="0"/>
              <a:t>Dokázalo sa, že prítomnosť organických halogénových zlúčenín či samotných halogénov  </a:t>
            </a:r>
            <a:r>
              <a:rPr lang="sk-SK" dirty="0">
                <a:hlinkClick r:id="rId8" tooltip="Fluor"/>
              </a:rPr>
              <a:t>flóru</a:t>
            </a:r>
            <a:r>
              <a:rPr lang="sk-SK" dirty="0"/>
              <a:t>, </a:t>
            </a:r>
            <a:r>
              <a:rPr lang="sk-SK" dirty="0">
                <a:hlinkClick r:id="rId9" tooltip="Chlor"/>
              </a:rPr>
              <a:t>chlóru</a:t>
            </a:r>
            <a:r>
              <a:rPr lang="sk-SK" dirty="0"/>
              <a:t> a </a:t>
            </a:r>
            <a:r>
              <a:rPr lang="sk-SK" dirty="0">
                <a:hlinkClick r:id="rId10" tooltip="Brom"/>
              </a:rPr>
              <a:t>brómu</a:t>
            </a:r>
            <a:r>
              <a:rPr lang="sk-SK" dirty="0"/>
              <a:t> blokuje reakcie vedúce ku vzniku ozónu, pretože halogénové atómy prednostne reagujú s kyslíkom a s molekulami ozónu.</a:t>
            </a:r>
            <a:endParaRPr lang="en-US" dirty="0"/>
          </a:p>
        </p:txBody>
      </p:sp>
      <p:pic>
        <p:nvPicPr>
          <p:cNvPr id="10242" name="Picture 2" descr="http://9zdar.wz.cz/W_GPL/Pastyrik/obr15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r="1" b="8492"/>
          <a:stretch/>
        </p:blipFill>
        <p:spPr bwMode="auto">
          <a:xfrm>
            <a:off x="6295292" y="175846"/>
            <a:ext cx="5697416" cy="66821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7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8671"/>
          </a:xfrm>
        </p:spPr>
        <p:txBody>
          <a:bodyPr/>
          <a:lstStyle/>
          <a:p>
            <a:r>
              <a:rPr lang="sk-SK" dirty="0"/>
              <a:t>Slnko je zdroj energie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4966" y="2308302"/>
            <a:ext cx="11786839" cy="3863898"/>
          </a:xfrm>
        </p:spPr>
        <p:txBody>
          <a:bodyPr>
            <a:noAutofit/>
          </a:bodyPr>
          <a:lstStyle/>
          <a:p>
            <a:pPr algn="l"/>
            <a:r>
              <a:rPr lang="sk-SK" sz="4000" dirty="0"/>
              <a:t>Slnko predstavuje vysoko-stabilný a vysoko-výkonný zdroj energie. Energia neustále dodávaná Slnkom na Zem je </a:t>
            </a:r>
            <a:r>
              <a:rPr lang="sk-SK" sz="4000" b="1" dirty="0"/>
              <a:t>180 000 TW</a:t>
            </a:r>
            <a:r>
              <a:rPr lang="sk-SK" sz="4000" dirty="0"/>
              <a:t>. </a:t>
            </a:r>
          </a:p>
          <a:p>
            <a:pPr algn="l"/>
            <a:r>
              <a:rPr lang="sk-SK" sz="4000" dirty="0"/>
              <a:t>Celková spotreba energie ľudstva je len približne </a:t>
            </a:r>
            <a:r>
              <a:rPr lang="sk-SK" sz="4000" b="1" dirty="0"/>
              <a:t>13 TW</a:t>
            </a:r>
            <a:r>
              <a:rPr lang="sk-SK" sz="4000" dirty="0"/>
              <a:t>.  Celosvetovú ročnú spotrebu energie tak vyžiari Slnko na Zem za 3 hodiny.</a:t>
            </a:r>
          </a:p>
        </p:txBody>
      </p:sp>
    </p:spTree>
    <p:extLst>
      <p:ext uri="{BB962C8B-B14F-4D97-AF65-F5344CB8AC3E}">
        <p14:creationId xmlns:p14="http://schemas.microsoft.com/office/powerpoint/2010/main" val="83814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potreba_energ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9300" y="688072"/>
            <a:ext cx="54875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354016" y="2268415"/>
            <a:ext cx="1998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V súčasnosti sú k dispozícii tieto energetické rezervy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 flipH="1">
            <a:off x="8839747" y="3844946"/>
            <a:ext cx="1998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Celosvetová ročná spotreba energie</a:t>
            </a:r>
            <a:endParaRPr lang="sk-SK" sz="2400" dirty="0"/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8546123" y="4207407"/>
            <a:ext cx="509954" cy="20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8686800" y="1019907"/>
            <a:ext cx="1705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Ročné vyžarovanie slnečnej energie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41191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larna_konstan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9" y="557561"/>
            <a:ext cx="6563530" cy="535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6846850" y="256477"/>
            <a:ext cx="48396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u="sng" dirty="0"/>
              <a:t>Slnečná konštanta</a:t>
            </a:r>
            <a:endParaRPr lang="sk-SK" dirty="0"/>
          </a:p>
          <a:p>
            <a:r>
              <a:rPr lang="sk-SK" sz="2400" b="1" dirty="0"/>
              <a:t>Miera slnečnej energie, ktorú Slnko dodáva zemskému povrchu</a:t>
            </a:r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Na plochu 1 cm</a:t>
            </a:r>
            <a:r>
              <a:rPr lang="sk-SK" baseline="30000" dirty="0">
                <a:solidFill>
                  <a:srgbClr val="FF0000"/>
                </a:solidFill>
              </a:rPr>
              <a:t>2 </a:t>
            </a:r>
            <a:r>
              <a:rPr lang="sk-SK" dirty="0">
                <a:solidFill>
                  <a:srgbClr val="FF0000"/>
                </a:solidFill>
              </a:rPr>
              <a:t> postavenú kolmo na slnečné lúče dopadne za čas 1 min. energia približne </a:t>
            </a:r>
            <a:r>
              <a:rPr lang="sk-SK" b="1" dirty="0">
                <a:solidFill>
                  <a:srgbClr val="FF0000"/>
                </a:solidFill>
              </a:rPr>
              <a:t>8,2J</a:t>
            </a:r>
          </a:p>
          <a:p>
            <a:endParaRPr lang="sk-SK" b="1" dirty="0">
              <a:solidFill>
                <a:srgbClr val="FF0000"/>
              </a:solidFill>
            </a:endParaRPr>
          </a:p>
          <a:p>
            <a:r>
              <a:rPr lang="sk-SK" dirty="0"/>
              <a:t>Konkrétne množstvo slnečnej energie dopadajúce v danom mieste a čase na povrch je  ovplyvnené </a:t>
            </a:r>
            <a:r>
              <a:rPr lang="sk-SK" dirty="0">
                <a:solidFill>
                  <a:srgbClr val="0070C0"/>
                </a:solidFill>
              </a:rPr>
              <a:t>stavom atmosféry,  nadmorskou výškou  </a:t>
            </a:r>
            <a:r>
              <a:rPr lang="sk-SK" dirty="0"/>
              <a:t>a </a:t>
            </a:r>
            <a:r>
              <a:rPr lang="sk-SK" dirty="0">
                <a:hlinkClick r:id="rId3" tooltip="Zemepisná šírka"/>
              </a:rPr>
              <a:t>zemepisnou šírkou</a:t>
            </a:r>
            <a:r>
              <a:rPr lang="sk-SK" dirty="0"/>
              <a:t>.  Veľkosť  slnečnej konštanty sa periodicky mení aj preto, že Zem obieha okolo Slnka po </a:t>
            </a:r>
            <a:r>
              <a:rPr lang="sk-SK" dirty="0">
                <a:hlinkClick r:id="rId4" tooltip="Elipsa"/>
              </a:rPr>
              <a:t>elipse</a:t>
            </a:r>
            <a:r>
              <a:rPr lang="sk-SK" dirty="0"/>
              <a:t>.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 flipH="1">
            <a:off x="6846850" y="4627756"/>
            <a:ext cx="4839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Slnko dodáva energiu aj na ostatné planéty slnečnej sústavy.</a:t>
            </a:r>
          </a:p>
          <a:p>
            <a:r>
              <a:rPr lang="sk-SK" dirty="0"/>
              <a:t>Keďže hodnota slnečnej konštanty klesá so vzrastajúcou vzdialenosťou od Slnka, je iná pre každú planétu </a:t>
            </a:r>
            <a:r>
              <a:rPr lang="sk-SK" dirty="0">
                <a:hlinkClick r:id="rId5" tooltip="Slnečná sústava"/>
              </a:rPr>
              <a:t>slnečnej sústavy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79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Slnečné konštanty planét </a:t>
            </a:r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18686"/>
              </p:ext>
            </p:extLst>
          </p:nvPr>
        </p:nvGraphicFramePr>
        <p:xfrm>
          <a:off x="1550018" y="1505414"/>
          <a:ext cx="8865222" cy="4817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024">
                  <a:extLst>
                    <a:ext uri="{9D8B030D-6E8A-4147-A177-3AD203B41FA5}">
                      <a16:colId xmlns:a16="http://schemas.microsoft.com/office/drawing/2014/main" val="3068355800"/>
                    </a:ext>
                  </a:extLst>
                </a:gridCol>
                <a:gridCol w="3160646">
                  <a:extLst>
                    <a:ext uri="{9D8B030D-6E8A-4147-A177-3AD203B41FA5}">
                      <a16:colId xmlns:a16="http://schemas.microsoft.com/office/drawing/2014/main" val="4131339350"/>
                    </a:ext>
                  </a:extLst>
                </a:gridCol>
                <a:gridCol w="3211552">
                  <a:extLst>
                    <a:ext uri="{9D8B030D-6E8A-4147-A177-3AD203B41FA5}">
                      <a16:colId xmlns:a16="http://schemas.microsoft.com/office/drawing/2014/main" val="4159663921"/>
                    </a:ext>
                  </a:extLst>
                </a:gridCol>
              </a:tblGrid>
              <a:tr h="5938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Planéta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Slnečná konštanta J/s.m</a:t>
                      </a:r>
                      <a:r>
                        <a:rPr lang="sk-SK" sz="1800" baseline="30000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rgbClr val="FFFF00"/>
                          </a:solidFill>
                          <a:effectLst/>
                        </a:rPr>
                        <a:t>Porovnanie so Zemou</a:t>
                      </a:r>
                      <a:endParaRPr lang="sk-SK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934416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Merkúr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9 040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6,7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87194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Venuša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2 610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1,9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348155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solidFill>
                            <a:srgbClr val="FF0000"/>
                          </a:solidFill>
                          <a:effectLst/>
                          <a:latin typeface="Bell MT" panose="02020503060305020303" pitchFamily="18" charset="0"/>
                        </a:rPr>
                        <a:t>Zem</a:t>
                      </a:r>
                      <a:endParaRPr lang="sk-SK" sz="2800" dirty="0">
                        <a:solidFill>
                          <a:srgbClr val="FF0000"/>
                        </a:solidFill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solidFill>
                            <a:srgbClr val="FF0000"/>
                          </a:solidFill>
                          <a:effectLst/>
                        </a:rPr>
                        <a:t>1 366</a:t>
                      </a:r>
                      <a:endParaRPr lang="sk-SK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solidFill>
                            <a:srgbClr val="FF0000"/>
                          </a:solidFill>
                          <a:effectLst/>
                        </a:rPr>
                        <a:t>1,0</a:t>
                      </a:r>
                      <a:endParaRPr lang="sk-SK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19284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Mars 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590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0,4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01415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Jupiter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50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0,04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1625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Saturn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15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0,01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787496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Urán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3,7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0,003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684732"/>
                  </a:ext>
                </a:extLst>
              </a:tr>
              <a:tr h="52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effectLst/>
                          <a:latin typeface="Bell MT" panose="02020503060305020303" pitchFamily="18" charset="0"/>
                        </a:rPr>
                        <a:t>Neptún</a:t>
                      </a:r>
                      <a:endParaRPr lang="sk-SK" sz="28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1,5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0,001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99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6840" y="423746"/>
            <a:ext cx="11407698" cy="16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môžeme určiť hodnotu slnečnej konštanty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sz="4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Zemi?</a:t>
            </a:r>
            <a:endParaRPr lang="sk-SK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34176" y="2035535"/>
            <a:ext cx="11530362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Zostrojiť zariadenie, na ktoré bude dopadať slnečné svetlo a na ktorom sa budú dať odmerať hodnoty na výpočet prijatého tepla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56839" y="3181746"/>
            <a:ext cx="11173521" cy="1214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Z nameraných hodnôt hmotnosti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zmeny teplôt </a:t>
            </a:r>
            <a:r>
              <a:rPr lang="sk-SK" sz="3200" b="1" dirty="0" err="1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Δt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 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4, 180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J/g . °C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vypočítať prijaté teplo</a:t>
            </a:r>
            <a:r>
              <a:rPr lang="sk-SK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sk-SK" sz="32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 jouloch (J).</a:t>
            </a:r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234176" y="4396053"/>
            <a:ext cx="10983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Zistiť plochu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ktorú dopadalo slnečné žiarenie buď výpočtom, alebo pomocou štvorčekového papiera. </a:t>
            </a:r>
            <a:endParaRPr lang="sk-SK" sz="3200" dirty="0"/>
          </a:p>
        </p:txBody>
      </p:sp>
      <p:sp>
        <p:nvSpPr>
          <p:cNvPr id="6" name="Obdĺžnik 5"/>
          <p:cNvSpPr/>
          <p:nvPr/>
        </p:nvSpPr>
        <p:spPr>
          <a:xfrm>
            <a:off x="234176" y="5610360"/>
            <a:ext cx="10749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Vypočítať slnečnú konštantu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= Q/ t . 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kde 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nameraný čas a </a:t>
            </a:r>
            <a:r>
              <a:rPr lang="sk-SK" sz="32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32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veľkosť zistenej plochy.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550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737" y="365125"/>
            <a:ext cx="10562063" cy="1775909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7030A0"/>
                </a:solidFill>
              </a:rPr>
              <a:t>UV žiarenie = ultrafialové žiarenie </a:t>
            </a:r>
            <a:r>
              <a:rPr lang="sk-SK" dirty="0"/>
              <a:t>– </a:t>
            </a:r>
            <a:r>
              <a:rPr lang="sk-SK" sz="2200" dirty="0"/>
              <a:t>spôsobuje zhnednutie pokožky (pri dopade na pokožku sa vytvára vitamín D + mutagénny vplyv= zmeny), ničí choroboplodné zárodky. Pozri si túto filmovú ukážku.</a:t>
            </a:r>
            <a:br>
              <a:rPr lang="sk-SK" sz="2200" dirty="0"/>
            </a:br>
            <a:endParaRPr lang="sk-SK" sz="2200" dirty="0"/>
          </a:p>
        </p:txBody>
      </p:sp>
      <p:pic>
        <p:nvPicPr>
          <p:cNvPr id="4" name="ytBUNd_Tp1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112" y="1750780"/>
            <a:ext cx="8463776" cy="468312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579863" y="1839951"/>
            <a:ext cx="976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solidFill>
                  <a:srgbClr val="FFC000"/>
                </a:solidFill>
              </a:rPr>
              <a:t>Vedeli ste, že? Chráňte svoje oči proti UV žiareniu tak ako svoju pokožku!  -   YouTube</a:t>
            </a:r>
          </a:p>
        </p:txBody>
      </p:sp>
      <p:sp>
        <p:nvSpPr>
          <p:cNvPr id="5" name="Obdĺžnik 4"/>
          <p:cNvSpPr/>
          <p:nvPr/>
        </p:nvSpPr>
        <p:spPr>
          <a:xfrm>
            <a:off x="1483112" y="5898995"/>
            <a:ext cx="8463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https://www.youtube.com/watch?v=ytBUNd_Tp1I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73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57561" y="1438507"/>
            <a:ext cx="10796239" cy="4861932"/>
          </a:xfrm>
        </p:spPr>
        <p:txBody>
          <a:bodyPr>
            <a:normAutofit lnSpcReduction="10000"/>
          </a:bodyPr>
          <a:lstStyle/>
          <a:p>
            <a:r>
              <a:rPr lang="sk-SK" sz="2200" dirty="0" err="1"/>
              <a:t>Lapitková</a:t>
            </a:r>
            <a:r>
              <a:rPr lang="sk-SK" sz="2200" dirty="0"/>
              <a:t> V. a kol. Učebnica Fyziky pre 8.ročník ZŠ a 3 roč. gymnázia s osemročným štúdiom</a:t>
            </a:r>
          </a:p>
          <a:p>
            <a:r>
              <a:rPr lang="sk-SK" dirty="0"/>
              <a:t> </a:t>
            </a:r>
            <a:r>
              <a:rPr lang="sk-SK" dirty="0">
                <a:hlinkClick r:id="rId2"/>
              </a:rPr>
              <a:t>http://www.energoportal.org/obnovitelne-zdroje/energia-zo-slnka</a:t>
            </a:r>
            <a:endParaRPr lang="sk-SK" dirty="0"/>
          </a:p>
          <a:p>
            <a:r>
              <a:rPr lang="sk-SK" dirty="0">
                <a:hlinkClick r:id="rId3"/>
              </a:rPr>
              <a:t>https://www.youtube.com/watch?v=ENm6eZ0w_Bg</a:t>
            </a:r>
            <a:endParaRPr lang="sk-SK" dirty="0"/>
          </a:p>
          <a:p>
            <a:r>
              <a:rPr lang="sk-SK" dirty="0">
                <a:hlinkClick r:id="rId4"/>
              </a:rPr>
              <a:t>http://astroportal.sk/sol_syst/slnko.html</a:t>
            </a:r>
            <a:endParaRPr lang="sk-SK" dirty="0"/>
          </a:p>
          <a:p>
            <a:r>
              <a:rPr lang="sk-SK" dirty="0">
                <a:hlinkClick r:id="rId5"/>
              </a:rPr>
              <a:t>http://adrian.hudec.szm.com/Slnko-Slnecna_sustava.html</a:t>
            </a:r>
            <a:endParaRPr lang="sk-SK" dirty="0"/>
          </a:p>
          <a:p>
            <a:r>
              <a:rPr lang="sk-SK" dirty="0">
                <a:hlinkClick r:id="rId6"/>
              </a:rPr>
              <a:t>http://astronomy.wz.cz/info_slnko.php</a:t>
            </a:r>
            <a:endParaRPr lang="sk-SK" dirty="0"/>
          </a:p>
          <a:p>
            <a:r>
              <a:rPr lang="sk-SK" dirty="0">
                <a:hlinkClick r:id="rId7"/>
              </a:rPr>
              <a:t>https://www.youtube.com/watch?v=F2UANXBzUdc</a:t>
            </a:r>
            <a:endParaRPr lang="sk-SK" dirty="0"/>
          </a:p>
          <a:p>
            <a:r>
              <a:rPr lang="sk-SK" dirty="0">
                <a:hlinkClick r:id="rId8"/>
              </a:rPr>
              <a:t>https://www.youtube.com/watch?v=t2gG5_ljX3A</a:t>
            </a:r>
            <a:endParaRPr lang="sk-SK" dirty="0"/>
          </a:p>
          <a:p>
            <a:r>
              <a:rPr lang="sk-SK" dirty="0">
                <a:hlinkClick r:id="rId9"/>
              </a:rPr>
              <a:t>https://www.</a:t>
            </a:r>
            <a:r>
              <a:rPr lang="sk-SK" b="1" dirty="0">
                <a:hlinkClick r:id="rId9"/>
              </a:rPr>
              <a:t>wikipedia</a:t>
            </a:r>
            <a:r>
              <a:rPr lang="sk-SK" dirty="0">
                <a:hlinkClick r:id="rId9"/>
              </a:rPr>
              <a:t>.org</a:t>
            </a:r>
            <a:endParaRPr lang="sk-SK" dirty="0"/>
          </a:p>
          <a:p>
            <a:r>
              <a:rPr lang="sk-SK" dirty="0">
                <a:hlinkClick r:id="rId10"/>
              </a:rPr>
              <a:t>https://www.</a:t>
            </a:r>
            <a:r>
              <a:rPr lang="sk-SK" b="1" dirty="0">
                <a:hlinkClick r:id="rId10"/>
              </a:rPr>
              <a:t>google</a:t>
            </a:r>
            <a:r>
              <a:rPr lang="sk-SK" dirty="0">
                <a:hlinkClick r:id="rId10"/>
              </a:rPr>
              <a:t>.com/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311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6514"/>
          </a:xfrm>
        </p:spPr>
        <p:txBody>
          <a:bodyPr>
            <a:normAutofit/>
          </a:bodyPr>
          <a:lstStyle/>
          <a:p>
            <a:pPr algn="ctr"/>
            <a:r>
              <a:rPr lang="sk-SK" sz="8000" b="1" dirty="0"/>
              <a:t>Ďakujem za pozornosť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761570" y="4215162"/>
            <a:ext cx="6592229" cy="148311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sk-SK" sz="7200" dirty="0"/>
              <a:t>   </a:t>
            </a:r>
          </a:p>
          <a:p>
            <a:pPr marL="0" indent="0" algn="r">
              <a:buNone/>
            </a:pPr>
            <a:r>
              <a:rPr lang="sk-SK" sz="7200" dirty="0"/>
              <a:t>Mgr. Táňa </a:t>
            </a:r>
            <a:r>
              <a:rPr lang="sk-SK" sz="7200" dirty="0" err="1"/>
              <a:t>Škutová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381625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iles.anjelskiposlovia.webnode.sk/200000043-3517f36149-public/%5bobrazky.4ever.sk%5d%20slnko%2075815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3" t="9091" r="7774"/>
          <a:stretch/>
        </p:blipFill>
        <p:spPr bwMode="auto">
          <a:xfrm>
            <a:off x="5776720" y="10"/>
            <a:ext cx="64152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35620" y="3358661"/>
            <a:ext cx="4583151" cy="2672861"/>
          </a:xfrm>
        </p:spPr>
        <p:txBody>
          <a:bodyPr anchor="t">
            <a:normAutofit fontScale="90000"/>
          </a:bodyPr>
          <a:lstStyle/>
          <a:p>
            <a:pPr algn="l"/>
            <a:r>
              <a:rPr lang="sk-SK" sz="5400" dirty="0"/>
              <a:t>Slnečné žiarenie</a:t>
            </a:r>
            <a:br>
              <a:rPr lang="sk-SK" sz="5400" dirty="0"/>
            </a:br>
            <a:r>
              <a:rPr lang="sk-SK" sz="5400" dirty="0"/>
              <a:t>Svetlo</a:t>
            </a:r>
            <a:br>
              <a:rPr lang="sk-SK" sz="5400" dirty="0"/>
            </a:br>
            <a:r>
              <a:rPr lang="sk-SK" sz="5400" dirty="0"/>
              <a:t>Teplo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591015"/>
            <a:ext cx="4167376" cy="2767645"/>
          </a:xfrm>
        </p:spPr>
        <p:txBody>
          <a:bodyPr anchor="b">
            <a:normAutofit/>
          </a:bodyPr>
          <a:lstStyle/>
          <a:p>
            <a:pPr algn="l"/>
            <a:r>
              <a:rPr lang="sk-SK" sz="2000" dirty="0"/>
              <a:t>SLNKO </a:t>
            </a:r>
          </a:p>
          <a:p>
            <a:pPr algn="l"/>
            <a:r>
              <a:rPr lang="sk-SK" sz="2000" dirty="0"/>
              <a:t>99,8% celej hmoty Slnečnej sústavy</a:t>
            </a:r>
          </a:p>
          <a:p>
            <a:pPr algn="l"/>
            <a:r>
              <a:rPr lang="sk-SK" sz="2000" dirty="0"/>
              <a:t>Vzdialenosť  od Zeme 150 000 000 km</a:t>
            </a:r>
          </a:p>
          <a:p>
            <a:pPr algn="l"/>
            <a:r>
              <a:rPr lang="sk-SK" sz="2000" dirty="0"/>
              <a:t>K Zemi dorazí za  8 min 20s</a:t>
            </a:r>
          </a:p>
          <a:p>
            <a:pPr algn="l"/>
            <a:r>
              <a:rPr lang="sk-SK" sz="2000" dirty="0"/>
              <a:t>Najbližšia druhá hviezda k Zemi  vzdialená 4, 22 svetelných rokov je Proxima </a:t>
            </a:r>
            <a:r>
              <a:rPr lang="sk-SK" sz="2000" dirty="0" err="1"/>
              <a:t>Centauri</a:t>
            </a:r>
            <a:r>
              <a:rPr lang="sk-SK" sz="2000" dirty="0"/>
              <a:t> </a:t>
            </a:r>
          </a:p>
          <a:p>
            <a:pPr algn="l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28256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/>
              <a:t>Slnečné žiarenie</a:t>
            </a:r>
          </a:p>
        </p:txBody>
      </p:sp>
      <p:pic>
        <p:nvPicPr>
          <p:cNvPr id="4" name="JlOMq_h7jy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8438" y="1522812"/>
            <a:ext cx="8341112" cy="489592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3" name="Obdĺžnik 2"/>
          <p:cNvSpPr/>
          <p:nvPr/>
        </p:nvSpPr>
        <p:spPr>
          <a:xfrm>
            <a:off x="3401122" y="1661758"/>
            <a:ext cx="4247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FFC000"/>
                </a:solidFill>
              </a:rPr>
              <a:t>Solar</a:t>
            </a:r>
            <a:r>
              <a:rPr lang="sk-SK" dirty="0">
                <a:solidFill>
                  <a:srgbClr val="FFC000"/>
                </a:solidFill>
              </a:rPr>
              <a:t> </a:t>
            </a:r>
            <a:r>
              <a:rPr lang="sk-SK" dirty="0" err="1">
                <a:solidFill>
                  <a:srgbClr val="FFC000"/>
                </a:solidFill>
              </a:rPr>
              <a:t>power</a:t>
            </a:r>
            <a:r>
              <a:rPr lang="sk-SK" dirty="0">
                <a:solidFill>
                  <a:srgbClr val="FFC000"/>
                </a:solidFill>
              </a:rPr>
              <a:t> | Slnečná energia - YouTube </a:t>
            </a:r>
          </a:p>
        </p:txBody>
      </p:sp>
      <p:sp>
        <p:nvSpPr>
          <p:cNvPr id="5" name="Obdĺžnik 4"/>
          <p:cNvSpPr/>
          <p:nvPr/>
        </p:nvSpPr>
        <p:spPr>
          <a:xfrm>
            <a:off x="1728437" y="5854390"/>
            <a:ext cx="8341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  <a:hlinkClick r:id="rId4"/>
              </a:rPr>
              <a:t>https://www.youtube.com/watch?v=JlOMq_h7jy0</a:t>
            </a:r>
            <a:r>
              <a:rPr lang="sk-SK" dirty="0">
                <a:solidFill>
                  <a:srgbClr val="006621"/>
                </a:solidFill>
                <a:latin typeface="arial" panose="020B0604020202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71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ta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3" r="1" b="16667"/>
          <a:stretch/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3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u="sng" dirty="0"/>
              <a:t>Slnečné žiarenie tvorí: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sk-SK" sz="3200" b="1" dirty="0"/>
              <a:t>Viditeľné svetlo </a:t>
            </a:r>
            <a:r>
              <a:rPr lang="sk-SK" sz="3200" dirty="0"/>
              <a:t>( 400- 750 nm) = zdroj svetla -  zraková orientácia živočíchov, fotosyntéza - vplyv na potravinový reťazec</a:t>
            </a:r>
          </a:p>
          <a:p>
            <a:r>
              <a:rPr lang="sk-SK" sz="3200" b="1" dirty="0">
                <a:solidFill>
                  <a:srgbClr val="FF0000"/>
                </a:solidFill>
              </a:rPr>
              <a:t>Infračervené žiarenie </a:t>
            </a:r>
            <a:r>
              <a:rPr lang="sk-SK" sz="3200" dirty="0"/>
              <a:t>= zdroj tepla – ohrieva nás (rastliny a živočíchy na Zemi majú rozdielne nároky na teplo) – podnebie – počasie – teplota- vplyv na potravinový reťazec</a:t>
            </a:r>
          </a:p>
          <a:p>
            <a:r>
              <a:rPr lang="sk-SK" sz="3200" b="1" dirty="0">
                <a:solidFill>
                  <a:srgbClr val="9933FF"/>
                </a:solidFill>
              </a:rPr>
              <a:t>UV žiarenie = ultrafialové žiarenie </a:t>
            </a:r>
            <a:r>
              <a:rPr lang="sk-SK" sz="3200" dirty="0"/>
              <a:t>– spôsobuje zhnednutie pokožky (pri dopade na pokožku sa vytvára vitamín D + mutagénny vplyv= zmeny), ničí choroboplodné zárodky</a:t>
            </a:r>
          </a:p>
        </p:txBody>
      </p:sp>
    </p:spTree>
    <p:extLst>
      <p:ext uri="{BB962C8B-B14F-4D97-AF65-F5344CB8AC3E}">
        <p14:creationId xmlns:p14="http://schemas.microsoft.com/office/powerpoint/2010/main" val="23439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46185"/>
            <a:ext cx="9144000" cy="3253154"/>
          </a:xfrm>
        </p:spPr>
        <p:txBody>
          <a:bodyPr>
            <a:normAutofit fontScale="90000"/>
          </a:bodyPr>
          <a:lstStyle/>
          <a:p>
            <a:r>
              <a:rPr lang="sk-SK" sz="6700" b="1" dirty="0"/>
              <a:t>Prechádza </a:t>
            </a:r>
            <a:r>
              <a:rPr lang="sk-SK" sz="6700" b="1" dirty="0">
                <a:solidFill>
                  <a:schemeClr val="bg1"/>
                </a:solidFill>
                <a:highlight>
                  <a:srgbClr val="FFFF00"/>
                </a:highlight>
              </a:rPr>
              <a:t>atmosférou</a:t>
            </a:r>
            <a:r>
              <a:rPr lang="sk-SK" sz="6700" b="1" dirty="0">
                <a:highlight>
                  <a:srgbClr val="FFFF00"/>
                </a:highlight>
              </a:rPr>
              <a:t> </a:t>
            </a:r>
            <a:br>
              <a:rPr lang="sk-SK" sz="6700" b="1" dirty="0">
                <a:highlight>
                  <a:srgbClr val="FFFF00"/>
                </a:highlight>
              </a:rPr>
            </a:br>
            <a:r>
              <a:rPr lang="sk-SK" sz="6700" b="1" dirty="0"/>
              <a:t>= </a:t>
            </a:r>
            <a:br>
              <a:rPr lang="sk-SK" sz="6700" b="1" dirty="0"/>
            </a:br>
            <a:r>
              <a:rPr lang="sk-SK" sz="6700" b="1" dirty="0">
                <a:solidFill>
                  <a:schemeClr val="bg1"/>
                </a:solidFill>
                <a:highlight>
                  <a:srgbClr val="FFFF00"/>
                </a:highlight>
              </a:rPr>
              <a:t>optickým prostredím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6815" y="2549769"/>
            <a:ext cx="11007970" cy="4044462"/>
          </a:xfrm>
        </p:spPr>
        <p:txBody>
          <a:bodyPr>
            <a:noAutofit/>
          </a:bodyPr>
          <a:lstStyle/>
          <a:p>
            <a:pPr algn="l"/>
            <a:endParaRPr lang="sk-SK" sz="4400" dirty="0"/>
          </a:p>
          <a:p>
            <a:pPr algn="l"/>
            <a:r>
              <a:rPr lang="sk-SK" sz="5400" dirty="0"/>
              <a:t>Časť slnečných lúčov sa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sk-SK" sz="5400" dirty="0"/>
              <a:t> odrazí od atmosféry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sk-SK" sz="5400" dirty="0"/>
              <a:t> prenikne - láme sa a dopadá na </a:t>
            </a:r>
          </a:p>
          <a:p>
            <a:pPr algn="l"/>
            <a:r>
              <a:rPr lang="sk-SK" sz="5400" dirty="0"/>
              <a:t>      Zem</a:t>
            </a:r>
          </a:p>
        </p:txBody>
      </p:sp>
    </p:spTree>
    <p:extLst>
      <p:ext uri="{BB962C8B-B14F-4D97-AF65-F5344CB8AC3E}">
        <p14:creationId xmlns:p14="http://schemas.microsoft.com/office/powerpoint/2010/main" val="16305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lnecne_ziaren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955" y="643467"/>
            <a:ext cx="779910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6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352"/>
          </a:xfrm>
        </p:spPr>
        <p:txBody>
          <a:bodyPr>
            <a:normAutofit/>
          </a:bodyPr>
          <a:lstStyle/>
          <a:p>
            <a:r>
              <a:rPr lang="sk-SK" sz="6000" b="1" dirty="0"/>
              <a:t>Pri dopade slnečné svetla </a:t>
            </a:r>
            <a:r>
              <a:rPr lang="sk-SK" sz="6000" b="1" dirty="0">
                <a:solidFill>
                  <a:schemeClr val="bg1"/>
                </a:solidFill>
                <a:highlight>
                  <a:srgbClr val="FFFF00"/>
                </a:highlight>
              </a:rPr>
              <a:t>na Zem</a:t>
            </a:r>
            <a:br>
              <a:rPr lang="sk-SK" sz="6000" b="1" dirty="0"/>
            </a:br>
            <a:r>
              <a:rPr lang="sk-SK" sz="6000" b="1" dirty="0"/>
              <a:t>sa časť svetla: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3253154"/>
            <a:ext cx="10515600" cy="2923809"/>
          </a:xfrm>
        </p:spPr>
        <p:txBody>
          <a:bodyPr>
            <a:normAutofit lnSpcReduction="10000"/>
          </a:bodyPr>
          <a:lstStyle/>
          <a:p>
            <a:r>
              <a:rPr lang="sk-SK" sz="5400" dirty="0"/>
              <a:t> odrazí  od Zeme  aj od nepriehľadných predmetov na Zemi</a:t>
            </a:r>
          </a:p>
          <a:p>
            <a:r>
              <a:rPr lang="sk-SK" sz="5400" dirty="0"/>
              <a:t> pohltí Zemou aj predmetmi na Zemi</a:t>
            </a:r>
          </a:p>
        </p:txBody>
      </p:sp>
    </p:spTree>
    <p:extLst>
      <p:ext uri="{BB962C8B-B14F-4D97-AF65-F5344CB8AC3E}">
        <p14:creationId xmlns:p14="http://schemas.microsoft.com/office/powerpoint/2010/main" val="189672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energoportal.org/images/ob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" y="245326"/>
            <a:ext cx="11340791" cy="63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568</Words>
  <Application>Microsoft Office PowerPoint</Application>
  <PresentationFormat>Širokouhlá</PresentationFormat>
  <Paragraphs>99</Paragraphs>
  <Slides>19</Slides>
  <Notes>0</Notes>
  <HiddenSlides>0</HiddenSlides>
  <MMClips>3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6" baseType="lpstr">
      <vt:lpstr>Arial</vt:lpstr>
      <vt:lpstr>Arial</vt:lpstr>
      <vt:lpstr>Bell MT</vt:lpstr>
      <vt:lpstr>Calibri</vt:lpstr>
      <vt:lpstr>Calibri Light</vt:lpstr>
      <vt:lpstr>Times New Roman</vt:lpstr>
      <vt:lpstr>Office Theme</vt:lpstr>
      <vt:lpstr>ZDROJ      SVETLA     -   SLNKO </vt:lpstr>
      <vt:lpstr>Slnečné žiarenie Svetlo Teplo</vt:lpstr>
      <vt:lpstr>Slnečné žiarenie</vt:lpstr>
      <vt:lpstr>Prezentácia programu PowerPoint</vt:lpstr>
      <vt:lpstr>Slnečné žiarenie tvorí:</vt:lpstr>
      <vt:lpstr>Prechádza atmosférou  =  optickým prostredím </vt:lpstr>
      <vt:lpstr>Prezentácia programu PowerPoint</vt:lpstr>
      <vt:lpstr>Pri dopade slnečné svetla na Zem sa časť svetla:</vt:lpstr>
      <vt:lpstr>Prezentácia programu PowerPoint</vt:lpstr>
      <vt:lpstr>Skleníkové plyny</vt:lpstr>
      <vt:lpstr>Ozónová vrstva</vt:lpstr>
      <vt:lpstr>Slnko je zdroj energie</vt:lpstr>
      <vt:lpstr>Prezentácia programu PowerPoint</vt:lpstr>
      <vt:lpstr>Prezentácia programu PowerPoint</vt:lpstr>
      <vt:lpstr>Slnečné konštanty planét </vt:lpstr>
      <vt:lpstr>Prezentácia programu PowerPoint</vt:lpstr>
      <vt:lpstr>UV žiarenie = ultrafialové žiarenie – spôsobuje zhnednutie pokožky (pri dopade na pokožku sa vytvára vitamín D + mutagénny vplyv= zmeny), ničí choroboplodné zárodky. Pozri si túto filmovú ukážku. 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Slnečné žiarenie Svetlo Teplo</dc:title>
  <dc:creator>PC</dc:creator>
  <cp:lastModifiedBy>PC</cp:lastModifiedBy>
  <cp:revision>40</cp:revision>
  <dcterms:created xsi:type="dcterms:W3CDTF">2016-09-28T00:27:12Z</dcterms:created>
  <dcterms:modified xsi:type="dcterms:W3CDTF">2016-09-30T18:22:07Z</dcterms:modified>
</cp:coreProperties>
</file>