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4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0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87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8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19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80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17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7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0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6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6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3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5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6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8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63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97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12825" y="3755085"/>
            <a:ext cx="10993549" cy="1475013"/>
          </a:xfrm>
        </p:spPr>
        <p:txBody>
          <a:bodyPr/>
          <a:lstStyle/>
          <a:p>
            <a:r>
              <a:rPr lang="sk-SK" dirty="0"/>
              <a:t>Totalitné režimy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06831" y="5332649"/>
            <a:ext cx="10993546" cy="590321"/>
          </a:xfrm>
        </p:spPr>
        <p:txBody>
          <a:bodyPr/>
          <a:lstStyle/>
          <a:p>
            <a:r>
              <a:rPr lang="sk-SK" dirty="0" smtClean="0">
                <a:solidFill>
                  <a:schemeClr val="tx2"/>
                </a:solidFill>
              </a:rPr>
              <a:t>Fašizmus a nacizmus</a:t>
            </a:r>
            <a:endParaRPr lang="sk-SK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5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18744" y="555477"/>
            <a:ext cx="7785219" cy="5990602"/>
          </a:xfrm>
        </p:spPr>
        <p:txBody>
          <a:bodyPr>
            <a:normAutofit/>
          </a:bodyPr>
          <a:lstStyle/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Hitler bol obdivovateľ Mussoliniho a v r. 1923 zorganizoval pivný puč, kedy chcel prebrať moc v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avorsku na spôsob pochodu na Rím, no neúspešne. Bol zatknutý a odsúdený na 5 r. odsedel si necelých 9 mesiacov počas ktorých napísal knihu </a:t>
            </a:r>
            <a:r>
              <a:rPr lang="sk-SK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sk-SK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Kamf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(Môj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boj) - kombinujúca časti autobiografické s výkladom Hitlerovej politickej ideológie národného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socializmu, </a:t>
            </a:r>
          </a:p>
          <a:p>
            <a:endParaRPr lang="sk-SK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 si uvedomil, že moc musí získať legálne a tak sa snažil dostať do parlamentu,</a:t>
            </a:r>
            <a:endParaRPr lang="sk-SK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NSDAP sa darilo počas recesie a do parlamentu sa dostali až r. 1928 kedy obsadili iba 12 kresiel, </a:t>
            </a:r>
          </a:p>
          <a:p>
            <a:endParaRPr lang="sk-SK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 r. 1933 šlo len o systém jednej strany</a:t>
            </a:r>
            <a:endParaRPr lang="sk-SK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1043801543_a876a19e11_o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3054" y="4106254"/>
            <a:ext cx="1423531" cy="24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029" y="691007"/>
            <a:ext cx="3750359" cy="28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78564" y="478565"/>
            <a:ext cx="7093009" cy="6033330"/>
          </a:xfrm>
        </p:spPr>
        <p:txBody>
          <a:bodyPr>
            <a:normAutofit/>
          </a:bodyPr>
          <a:lstStyle/>
          <a:p>
            <a:r>
              <a:rPr lang="sk-SK" sz="2200" dirty="0" smtClean="0"/>
              <a:t>po </a:t>
            </a:r>
            <a:r>
              <a:rPr lang="sk-SK" sz="2200" dirty="0"/>
              <a:t>príchode k moci postupne zaviedol v Nemecku nacistickú diktatúru. Po požiari Ríšskeho snemu </a:t>
            </a:r>
            <a:r>
              <a:rPr lang="sk-SK" sz="2200" dirty="0" smtClean="0"/>
              <a:t>                                       27</a:t>
            </a:r>
            <a:r>
              <a:rPr lang="sk-SK" sz="2200" dirty="0"/>
              <a:t>. februára 1933, z ktorého obvinil komunistov, primäl prezidenta k podpisu dvoch mimoriadnych nariadení Na ochranu národa a štátu a Proti zrade a velezradným činom. Na ich základe boli zrušené občianske práva a slobody, čo neskôr viedlo k zákazu komunistickej strany, fyzickej likvidácii "revolučných kádrov" a antifašistov. </a:t>
            </a:r>
          </a:p>
          <a:p>
            <a:endParaRPr lang="sk-SK" sz="2200" dirty="0" smtClean="0"/>
          </a:p>
          <a:p>
            <a:r>
              <a:rPr lang="sk-SK" sz="2200" dirty="0" smtClean="0"/>
              <a:t>1</a:t>
            </a:r>
            <a:r>
              <a:rPr lang="sk-SK" sz="2200" dirty="0"/>
              <a:t>. augusta 1934 sa Hitlerovi podarilo presadiť spojenie úradu ríšskeho prezidenta a ríšskeho kancelára, deň nato zomrel prezident </a:t>
            </a:r>
            <a:r>
              <a:rPr lang="sk-SK" sz="2200" dirty="0" err="1" smtClean="0"/>
              <a:t>Hindenburg</a:t>
            </a:r>
            <a:r>
              <a:rPr lang="sk-SK" sz="2200" dirty="0"/>
              <a:t>.</a:t>
            </a:r>
            <a:r>
              <a:rPr lang="sk-SK" sz="2200" dirty="0" smtClean="0"/>
              <a:t> </a:t>
            </a:r>
          </a:p>
          <a:p>
            <a:endParaRPr lang="sk-SK" sz="2200" dirty="0" smtClean="0"/>
          </a:p>
          <a:p>
            <a:pPr marL="36900" indent="0">
              <a:buNone/>
            </a:pP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5449" y="649479"/>
            <a:ext cx="3484659" cy="44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2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10199" y="675119"/>
            <a:ext cx="5554766" cy="5116082"/>
          </a:xfrm>
        </p:spPr>
        <p:txBody>
          <a:bodyPr>
            <a:normAutofit/>
          </a:bodyPr>
          <a:lstStyle/>
          <a:p>
            <a:r>
              <a:rPr lang="sk-SK" sz="2200" dirty="0"/>
              <a:t>Noc dlhých nožov bola akcia z 29. na </a:t>
            </a:r>
            <a:r>
              <a:rPr lang="sk-SK" sz="2200" dirty="0" smtClean="0"/>
              <a:t>     30</a:t>
            </a:r>
            <a:r>
              <a:rPr lang="sk-SK" sz="2200" dirty="0"/>
              <a:t>. júna 1934, počas ktorej sa Adolf Hitler zbavil nepohodlných vodcov organizácie SA (E. </a:t>
            </a:r>
            <a:r>
              <a:rPr lang="sk-SK" sz="2200" dirty="0" err="1"/>
              <a:t>Röhmha</a:t>
            </a:r>
            <a:r>
              <a:rPr lang="sk-SK" sz="2200" dirty="0"/>
              <a:t> a spol.), nepohodlných protivníkov </a:t>
            </a:r>
            <a:r>
              <a:rPr lang="sk-SK" sz="2200" dirty="0" smtClean="0"/>
              <a:t>z </a:t>
            </a:r>
            <a:r>
              <a:rPr lang="sk-SK" sz="2200" dirty="0"/>
              <a:t>oblasti politiky alebo cirkvi, ako aj ľudí ktorý mali o ňom rôzne </a:t>
            </a:r>
            <a:r>
              <a:rPr lang="sk-SK" sz="2200" dirty="0" err="1"/>
              <a:t>inf</a:t>
            </a:r>
            <a:r>
              <a:rPr lang="sk-SK" sz="2200" dirty="0"/>
              <a:t>, </a:t>
            </a:r>
          </a:p>
          <a:p>
            <a:endParaRPr lang="sk-SK" sz="2200" dirty="0"/>
          </a:p>
          <a:p>
            <a:r>
              <a:rPr lang="sk-SK" sz="2200" dirty="0"/>
              <a:t>v noci z 9. na 10. novembra 1938 sa </a:t>
            </a:r>
            <a:r>
              <a:rPr lang="sk-SK" sz="2200" dirty="0" smtClean="0"/>
              <a:t>                                s </a:t>
            </a:r>
            <a:r>
              <a:rPr lang="sk-SK" sz="2200" dirty="0"/>
              <a:t>Hitlerovým súhlasom uskutočnil veľký pogrom proti Židom po celej krajine tzv. krištáľová noc, ktorý nakoniec viedol k ich deportácii do </a:t>
            </a:r>
            <a:r>
              <a:rPr lang="sk-SK" sz="2200" dirty="0" smtClean="0"/>
              <a:t>get.</a:t>
            </a: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1336" y="374724"/>
            <a:ext cx="1847386" cy="2607759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722" y="3529412"/>
            <a:ext cx="3723007" cy="3001117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2761" y="3529412"/>
            <a:ext cx="2113146" cy="30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61174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Adolf Hitler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10199" y="1384419"/>
            <a:ext cx="9126908" cy="5187297"/>
          </a:xfrm>
        </p:spPr>
        <p:txBody>
          <a:bodyPr>
            <a:normAutofit/>
          </a:bodyPr>
          <a:lstStyle/>
          <a:p>
            <a:r>
              <a:rPr lang="sk-SK" sz="2200" dirty="0" smtClean="0"/>
              <a:t>narodil </a:t>
            </a:r>
            <a:r>
              <a:rPr lang="sk-SK" sz="2200" dirty="0"/>
              <a:t>sa </a:t>
            </a:r>
            <a:r>
              <a:rPr lang="sk-SK" sz="2200" dirty="0" smtClean="0"/>
              <a:t>r. 1889</a:t>
            </a:r>
            <a:r>
              <a:rPr lang="sk-SK" sz="2200" dirty="0"/>
              <a:t>, </a:t>
            </a:r>
            <a:r>
              <a:rPr lang="sk-SK" sz="2200" dirty="0" err="1"/>
              <a:t>Braunau</a:t>
            </a:r>
            <a:r>
              <a:rPr lang="sk-SK" sz="2200" dirty="0"/>
              <a:t> </a:t>
            </a:r>
            <a:r>
              <a:rPr lang="sk-SK" sz="2200" dirty="0" err="1"/>
              <a:t>am</a:t>
            </a:r>
            <a:r>
              <a:rPr lang="sk-SK" sz="2200" dirty="0"/>
              <a:t> </a:t>
            </a:r>
            <a:r>
              <a:rPr lang="sk-SK" sz="2200" dirty="0" err="1" smtClean="0"/>
              <a:t>Inn</a:t>
            </a:r>
            <a:r>
              <a:rPr lang="sk-SK" sz="2200" dirty="0" smtClean="0"/>
              <a:t> v Rakúsko–Uhorsku  colníkovi </a:t>
            </a:r>
            <a:r>
              <a:rPr lang="sk-SK" sz="2200" dirty="0"/>
              <a:t>nemeckého pôvodu </a:t>
            </a:r>
            <a:r>
              <a:rPr lang="sk-SK" sz="2200" dirty="0" err="1" smtClean="0"/>
              <a:t>Aloisavi</a:t>
            </a:r>
            <a:r>
              <a:rPr lang="sk-SK" sz="2200" dirty="0" smtClean="0"/>
              <a:t> Hitlerovi </a:t>
            </a:r>
            <a:r>
              <a:rPr lang="sk-SK" sz="2200" dirty="0"/>
              <a:t>a jeho tretej ženy </a:t>
            </a:r>
            <a:r>
              <a:rPr lang="sk-SK" sz="2200" dirty="0" smtClean="0"/>
              <a:t>Kláry, ktorá </a:t>
            </a:r>
            <a:r>
              <a:rPr lang="sk-SK" sz="2200" dirty="0"/>
              <a:t>bola zároveň jeho </a:t>
            </a:r>
            <a:r>
              <a:rPr lang="sk-SK" sz="2200" dirty="0" smtClean="0"/>
              <a:t>neter,</a:t>
            </a:r>
          </a:p>
          <a:p>
            <a:r>
              <a:rPr lang="sk-SK" sz="2200" dirty="0" smtClean="0"/>
              <a:t>r. 1905 sa neúspešne pokúšal dostať na Viedenskú umeleckú akadémiu,</a:t>
            </a:r>
          </a:p>
          <a:p>
            <a:r>
              <a:rPr lang="sk-SK" sz="2200" dirty="0" smtClean="0"/>
              <a:t>v </a:t>
            </a:r>
            <a:r>
              <a:rPr lang="sk-SK" sz="2200" dirty="0"/>
              <a:t>roku 1909 býval v útulku pre bezdomovcov v </a:t>
            </a:r>
            <a:r>
              <a:rPr lang="sk-SK" sz="2200" dirty="0" err="1"/>
              <a:t>Meidlingu</a:t>
            </a:r>
            <a:r>
              <a:rPr lang="sk-SK" sz="2200" dirty="0"/>
              <a:t> a v roku 1910 v mužskej ubytovni na ulici </a:t>
            </a:r>
            <a:r>
              <a:rPr lang="sk-SK" sz="2200" dirty="0" err="1"/>
              <a:t>Meldemannstraße</a:t>
            </a:r>
            <a:r>
              <a:rPr lang="sk-SK" sz="2200" dirty="0"/>
              <a:t>. Tu bol v kontakte aj so židovskými obyvateľmi ubytovne, ktorí Hitlerove obrazy </a:t>
            </a:r>
            <a:r>
              <a:rPr lang="sk-SK" sz="2200" dirty="0" smtClean="0"/>
              <a:t>predávali,</a:t>
            </a:r>
          </a:p>
          <a:p>
            <a:endParaRPr lang="sk-SK" sz="2200" dirty="0" smtClean="0"/>
          </a:p>
          <a:p>
            <a:r>
              <a:rPr lang="sk-SK" sz="2200" dirty="0" smtClean="0"/>
              <a:t>r. 1913 sa odsťahoval do Mníchova, kvôli </a:t>
            </a:r>
            <a:r>
              <a:rPr lang="sk-SK" sz="2200" dirty="0"/>
              <a:t>vojenskej službe, no v roku 1914 sa prihlásil ako dobrovoľník k 16. bavorskému pluku a nastúpil na front prvej svetovej </a:t>
            </a:r>
            <a:r>
              <a:rPr lang="sk-SK" sz="2200" dirty="0" smtClean="0"/>
              <a:t>vojny. </a:t>
            </a:r>
            <a:r>
              <a:rPr lang="sk-SK" sz="2200" dirty="0"/>
              <a:t>Skoro celú vojnu strávil ako pešia spojka na západnom fronte. Dostal rad Železného kríža II. </a:t>
            </a:r>
            <a:r>
              <a:rPr lang="sk-SK" sz="2200" dirty="0" smtClean="0"/>
              <a:t>Triedy.</a:t>
            </a: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6749" y="1880075"/>
            <a:ext cx="2401368" cy="319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7236" y="0"/>
            <a:ext cx="4774764" cy="370840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07" y="0"/>
            <a:ext cx="7137400" cy="3708400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394" y="3741805"/>
            <a:ext cx="1994858" cy="306392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687" y="3741048"/>
            <a:ext cx="4447611" cy="30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7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39433" y="1130894"/>
            <a:ext cx="10353762" cy="97045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368" y="2545725"/>
            <a:ext cx="4971892" cy="37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913795" y="2777383"/>
            <a:ext cx="10353762" cy="3013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200" dirty="0" err="1"/>
              <a:t>totalitárny</a:t>
            </a:r>
            <a:r>
              <a:rPr lang="sk-SK" sz="2200" dirty="0"/>
              <a:t> /totalitný/ režim je taká forma vlády, ktorá nad občanmi zavádza totálnu, úplnú kontrolu za účelom zavádzania a šírenia ideológie, ktorá má za úlohu zmeniť spoločnosť podľa „nevyhnutných historických zákonov“.</a:t>
            </a:r>
          </a:p>
          <a:p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20330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40636"/>
          </a:xfrm>
        </p:spPr>
        <p:txBody>
          <a:bodyPr/>
          <a:lstStyle/>
          <a:p>
            <a:r>
              <a:rPr lang="sk-SK" dirty="0" smtClean="0"/>
              <a:t>Fašizmus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81192" y="1580050"/>
            <a:ext cx="10331787" cy="5017303"/>
          </a:xfrm>
        </p:spPr>
        <p:txBody>
          <a:bodyPr>
            <a:noAutofit/>
          </a:bodyPr>
          <a:lstStyle/>
          <a:p>
            <a:r>
              <a:rPr lang="sk-SK" sz="2200" dirty="0"/>
              <a:t>f</a:t>
            </a:r>
            <a:r>
              <a:rPr lang="sk-SK" sz="2200" dirty="0" smtClean="0"/>
              <a:t>orma autoritatívneho nacionalizmu snažiaca sa o dosiahnutie národného znovuzrodenia pomocou masovej mobilizácie podporovaná militarizmom a propagandou, cenzúrou, potláča záujmy jednotlivca,</a:t>
            </a:r>
          </a:p>
          <a:p>
            <a:endParaRPr lang="sk-SK" sz="2200" dirty="0"/>
          </a:p>
          <a:p>
            <a:r>
              <a:rPr lang="sk-SK" sz="2200" dirty="0"/>
              <a:t>v</a:t>
            </a:r>
            <a:r>
              <a:rPr lang="sk-SK" sz="2200" dirty="0" smtClean="0"/>
              <a:t>znikol v Taliansku po I. sv. vojne ako odozva na povojnovú hospodársku krízu, chudobu a mobilizujúcich sa komunistov. </a:t>
            </a:r>
          </a:p>
          <a:p>
            <a:endParaRPr lang="sk-SK" sz="2200" dirty="0"/>
          </a:p>
          <a:p>
            <a:r>
              <a:rPr lang="sk-SK" sz="2200" dirty="0" smtClean="0"/>
              <a:t>pojem </a:t>
            </a:r>
            <a:r>
              <a:rPr lang="sk-SK" sz="2200" dirty="0"/>
              <a:t>fašizmus pochádza z latinského slova </a:t>
            </a:r>
            <a:r>
              <a:rPr lang="sk-SK" sz="2200" dirty="0" err="1"/>
              <a:t>fasces</a:t>
            </a:r>
            <a:r>
              <a:rPr lang="sk-SK" sz="2200" dirty="0"/>
              <a:t>, ktoré sa prekladá ako zväzok, pôvodne totiž označovalo prúty zviazané červenou </a:t>
            </a:r>
            <a:r>
              <a:rPr lang="sk-SK" sz="2200" dirty="0" smtClean="0"/>
              <a:t>páskou s </a:t>
            </a:r>
            <a:r>
              <a:rPr lang="sk-SK" sz="2200" dirty="0"/>
              <a:t>vyčnievajúcou </a:t>
            </a:r>
            <a:r>
              <a:rPr lang="sk-SK" sz="2200" dirty="0" smtClean="0"/>
              <a:t>sekerou.</a:t>
            </a:r>
          </a:p>
          <a:p>
            <a:endParaRPr lang="sk-SK" sz="2200" dirty="0" smtClean="0"/>
          </a:p>
          <a:p>
            <a:endParaRPr lang="sk-SK" sz="2200" dirty="0" smtClean="0"/>
          </a:p>
          <a:p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805"/>
          <a:stretch/>
        </p:blipFill>
        <p:spPr>
          <a:xfrm>
            <a:off x="10742064" y="3845607"/>
            <a:ext cx="1334664" cy="27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3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82011" y="333287"/>
            <a:ext cx="10767701" cy="3332859"/>
          </a:xfrm>
        </p:spPr>
        <p:txBody>
          <a:bodyPr>
            <a:normAutofit/>
          </a:bodyPr>
          <a:lstStyle/>
          <a:p>
            <a:r>
              <a:rPr lang="sk-SK" sz="2200" dirty="0" smtClean="0"/>
              <a:t>po </a:t>
            </a:r>
            <a:r>
              <a:rPr lang="sk-SK" sz="2200" dirty="0"/>
              <a:t>krajine </a:t>
            </a:r>
            <a:r>
              <a:rPr lang="sk-SK" sz="2200" dirty="0" smtClean="0"/>
              <a:t>sa potulovali </a:t>
            </a:r>
            <a:r>
              <a:rPr lang="sk-SK" sz="2200" dirty="0" err="1"/>
              <a:t>Arditi</a:t>
            </a:r>
            <a:r>
              <a:rPr lang="sk-SK" sz="2200" dirty="0"/>
              <a:t>, frustrovaní, a najmä ozbrojení vojnoví veteráni, sklamaní tým, že riskovali životy, aby nakoniec živorili vo vlastnom štáte. Mussolini, ktorý </a:t>
            </a:r>
            <a:r>
              <a:rPr lang="sk-SK" sz="2200" dirty="0" smtClean="0"/>
              <a:t>skončil </a:t>
            </a:r>
            <a:r>
              <a:rPr lang="sk-SK" sz="2200" dirty="0"/>
              <a:t>so socialistami pre ich pacifické postoje počas vojny, našiel práve </a:t>
            </a:r>
            <a:r>
              <a:rPr lang="sk-SK" sz="2200" dirty="0" smtClean="0"/>
              <a:t>                                              v </a:t>
            </a:r>
            <a:r>
              <a:rPr lang="sk-SK" sz="2200" dirty="0"/>
              <a:t>organizovaných oddieloch bývalých vojakov, </a:t>
            </a:r>
            <a:r>
              <a:rPr lang="sk-SK" sz="2200" dirty="0" smtClean="0"/>
              <a:t>pôdu </a:t>
            </a:r>
            <a:r>
              <a:rPr lang="sk-SK" sz="2200" dirty="0"/>
              <a:t>pre svoju </a:t>
            </a:r>
            <a:r>
              <a:rPr lang="sk-SK" sz="2200" dirty="0" smtClean="0"/>
              <a:t>víziu, </a:t>
            </a:r>
            <a:endParaRPr lang="sk-SK" sz="2200" dirty="0"/>
          </a:p>
          <a:p>
            <a:endParaRPr lang="sk-SK" sz="1400" dirty="0" smtClean="0"/>
          </a:p>
          <a:p>
            <a:r>
              <a:rPr lang="sk-SK" sz="2200" dirty="0" smtClean="0"/>
              <a:t>r. 1919 </a:t>
            </a:r>
            <a:r>
              <a:rPr lang="sk-SK" sz="2200" dirty="0" err="1" smtClean="0"/>
              <a:t>Benito</a:t>
            </a:r>
            <a:r>
              <a:rPr lang="sk-SK" sz="2200" dirty="0" smtClean="0"/>
              <a:t> </a:t>
            </a:r>
            <a:r>
              <a:rPr lang="sk-SK" sz="2200" dirty="0" err="1" smtClean="0"/>
              <a:t>Mussoliny</a:t>
            </a:r>
            <a:r>
              <a:rPr lang="sk-SK" sz="2200" dirty="0" smtClean="0"/>
              <a:t> založil </a:t>
            </a:r>
            <a:r>
              <a:rPr lang="sk-SK" sz="2200" dirty="0" err="1" smtClean="0"/>
              <a:t>org</a:t>
            </a:r>
            <a:r>
              <a:rPr lang="sk-SK" sz="2200" dirty="0" smtClean="0"/>
              <a:t>. </a:t>
            </a:r>
            <a:r>
              <a:rPr lang="it-IT" sz="2200" dirty="0" smtClean="0"/>
              <a:t>Fasci </a:t>
            </a:r>
            <a:r>
              <a:rPr lang="it-IT" sz="2200" dirty="0"/>
              <a:t>d'Italiani di Combattimento </a:t>
            </a:r>
            <a:r>
              <a:rPr lang="it-IT" sz="2000" dirty="0"/>
              <a:t>(Bojové zväzky </a:t>
            </a:r>
            <a:r>
              <a:rPr lang="it-IT" sz="2000" dirty="0" smtClean="0"/>
              <a:t>Talianov</a:t>
            </a:r>
            <a:r>
              <a:rPr lang="sk-SK" sz="2000" dirty="0" smtClean="0"/>
              <a:t> – čierne košele</a:t>
            </a:r>
            <a:r>
              <a:rPr lang="it-IT" sz="2000" dirty="0" smtClean="0"/>
              <a:t>)</a:t>
            </a:r>
            <a:r>
              <a:rPr lang="sk-SK" sz="2200" dirty="0" smtClean="0"/>
              <a:t> - </a:t>
            </a:r>
            <a:r>
              <a:rPr lang="it-IT" sz="2200" dirty="0" smtClean="0"/>
              <a:t>ako </a:t>
            </a:r>
            <a:r>
              <a:rPr lang="it-IT" sz="2200" dirty="0"/>
              <a:t>protikomunistický a antisocialistický </a:t>
            </a:r>
            <a:r>
              <a:rPr lang="it-IT" sz="2200" dirty="0" smtClean="0"/>
              <a:t>odboj</a:t>
            </a:r>
            <a:r>
              <a:rPr lang="sk-SK" sz="2200" dirty="0" smtClean="0"/>
              <a:t> a neskôr                       r. </a:t>
            </a:r>
            <a:r>
              <a:rPr lang="sk-SK" sz="2200" dirty="0">
                <a:effectLst/>
              </a:rPr>
              <a:t>1921</a:t>
            </a:r>
            <a:r>
              <a:rPr lang="sk-SK" sz="2200" dirty="0"/>
              <a:t> sa organizácia zmenila na fašistickú stranu nazvanú </a:t>
            </a:r>
            <a:r>
              <a:rPr lang="sk-SK" sz="2200" dirty="0" err="1"/>
              <a:t>Partito</a:t>
            </a:r>
            <a:r>
              <a:rPr lang="sk-SK" sz="2200" dirty="0"/>
              <a:t> </a:t>
            </a:r>
            <a:r>
              <a:rPr lang="sk-SK" sz="2200" dirty="0" err="1"/>
              <a:t>Nazionale</a:t>
            </a:r>
            <a:r>
              <a:rPr lang="sk-SK" sz="2200" dirty="0"/>
              <a:t> </a:t>
            </a:r>
            <a:r>
              <a:rPr lang="sk-SK" sz="2200" dirty="0" err="1"/>
              <a:t>Fascista</a:t>
            </a:r>
            <a:r>
              <a:rPr lang="sk-SK" sz="2200" dirty="0"/>
              <a:t> </a:t>
            </a:r>
            <a:r>
              <a:rPr lang="sk-SK" sz="2000" dirty="0"/>
              <a:t>(Fašistická národná strana</a:t>
            </a:r>
            <a:r>
              <a:rPr lang="sk-SK" sz="2000" dirty="0" smtClean="0"/>
              <a:t>),</a:t>
            </a:r>
          </a:p>
          <a:p>
            <a:endParaRPr lang="sk-SK" sz="2000" dirty="0"/>
          </a:p>
          <a:p>
            <a:endParaRPr lang="sk-SK" sz="2000" dirty="0" smtClean="0"/>
          </a:p>
          <a:p>
            <a:endParaRPr lang="sk-SK" sz="2000" dirty="0"/>
          </a:p>
          <a:p>
            <a:endParaRPr lang="sk-SK" sz="2000" dirty="0"/>
          </a:p>
        </p:txBody>
      </p:sp>
      <p:sp>
        <p:nvSpPr>
          <p:cNvPr id="8" name="Zástupný objekt pre obsah 2"/>
          <p:cNvSpPr txBox="1">
            <a:spLocks/>
          </p:cNvSpPr>
          <p:nvPr/>
        </p:nvSpPr>
        <p:spPr>
          <a:xfrm>
            <a:off x="282011" y="3920172"/>
            <a:ext cx="7247439" cy="145513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00" dirty="0" smtClean="0">
                <a:effectLst/>
              </a:rPr>
              <a:t>Mussolini chcel z Talianska urobiť silný autokratický štát, ktorý si podľa vzoru Británie a Francúzska vydobyje svoje vlastné kolónie. Stavil na nacionalistický </a:t>
            </a:r>
            <a:r>
              <a:rPr lang="sk-SK" sz="2200" dirty="0" err="1" smtClean="0">
                <a:effectLst/>
              </a:rPr>
              <a:t>sentiment</a:t>
            </a:r>
            <a:r>
              <a:rPr lang="sk-SK" sz="2200" dirty="0" smtClean="0">
                <a:effectLst/>
              </a:rPr>
              <a:t>, hovoril o jednote a o tom, že pod jeho vedením dosiahne krajina opäť taký rozkvet, aký zažívala za éry starovekého Ríma. </a:t>
            </a:r>
          </a:p>
          <a:p>
            <a:endParaRPr lang="sk-SK" sz="2200" dirty="0"/>
          </a:p>
        </p:txBody>
      </p:sp>
      <p:pic>
        <p:nvPicPr>
          <p:cNvPr id="2" name="Obrázok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839" y="3346389"/>
            <a:ext cx="3441705" cy="34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/>
          <p:cNvSpPr>
            <a:spLocks noGrp="1"/>
          </p:cNvSpPr>
          <p:nvPr>
            <p:ph idx="1"/>
          </p:nvPr>
        </p:nvSpPr>
        <p:spPr>
          <a:xfrm>
            <a:off x="503596" y="538385"/>
            <a:ext cx="11050317" cy="4252957"/>
          </a:xfrm>
        </p:spPr>
        <p:txBody>
          <a:bodyPr>
            <a:normAutofit/>
          </a:bodyPr>
          <a:lstStyle/>
          <a:p>
            <a:r>
              <a:rPr lang="sk-SK" sz="2200" dirty="0" smtClean="0">
                <a:effectLst/>
              </a:rPr>
              <a:t>po </a:t>
            </a:r>
            <a:r>
              <a:rPr lang="sk-SK" sz="2200" dirty="0">
                <a:effectLst/>
              </a:rPr>
              <a:t>voľbách Čierne košele rozpútali v uliciach čistky, vypaľovali socialistické radnice a vyvolali v krajine štrajk. Ten vyústil do pochodu fašistických gárd na Rím. Mussolini si vymenovanie za premiéra vynútil </a:t>
            </a:r>
            <a:r>
              <a:rPr lang="sk-SK" sz="2200" dirty="0" smtClean="0">
                <a:effectLst/>
              </a:rPr>
              <a:t>násilím,</a:t>
            </a:r>
          </a:p>
          <a:p>
            <a:endParaRPr lang="sk-SK" sz="2200" dirty="0" smtClean="0">
              <a:effectLst/>
            </a:endParaRPr>
          </a:p>
          <a:p>
            <a:r>
              <a:rPr lang="sk-SK" sz="2200" dirty="0" smtClean="0">
                <a:effectLst/>
              </a:rPr>
              <a:t>voľby </a:t>
            </a:r>
            <a:r>
              <a:rPr lang="sk-SK" sz="2200" dirty="0">
                <a:effectLst/>
              </a:rPr>
              <a:t>v novembri 1923 boli už len divadielkom. Víťazná strana mala podľa nového volebného zákona získať dve tretiny parlamentných kresiel. Parlamentný systém zanikol a </a:t>
            </a:r>
            <a:r>
              <a:rPr lang="sk-SK" sz="2200" dirty="0" err="1">
                <a:effectLst/>
              </a:rPr>
              <a:t>duce</a:t>
            </a:r>
            <a:r>
              <a:rPr lang="sk-SK" sz="2200" dirty="0">
                <a:effectLst/>
              </a:rPr>
              <a:t> zaviedol cenzúru. </a:t>
            </a:r>
            <a:r>
              <a:rPr lang="sk-SK" sz="2200" dirty="0" smtClean="0">
                <a:effectLst/>
              </a:rPr>
              <a:t> Taliansko </a:t>
            </a:r>
            <a:r>
              <a:rPr lang="sk-SK" sz="2200" dirty="0">
                <a:effectLst/>
              </a:rPr>
              <a:t>sa stalo fašistickou </a:t>
            </a:r>
            <a:r>
              <a:rPr lang="sk-SK" sz="2200" dirty="0" smtClean="0">
                <a:effectLst/>
              </a:rPr>
              <a:t>diktatúrou, </a:t>
            </a:r>
          </a:p>
          <a:p>
            <a:r>
              <a:rPr lang="sk-SK" sz="2200" dirty="0" smtClean="0">
                <a:effectLst/>
              </a:rPr>
              <a:t>odstránil opozíciu, politické strany, občianske práva, ako aj mafiu.</a:t>
            </a:r>
            <a:endParaRPr lang="sk-SK" sz="2200" dirty="0">
              <a:effectLst/>
            </a:endParaRPr>
          </a:p>
          <a:p>
            <a:endParaRPr lang="sk-SK" sz="2200" dirty="0" smtClean="0">
              <a:effectLst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464" y="4107225"/>
            <a:ext cx="2660073" cy="2660073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6275" y="4107225"/>
            <a:ext cx="3302523" cy="26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592508"/>
            <a:ext cx="10353762" cy="706452"/>
          </a:xfrm>
        </p:spPr>
        <p:txBody>
          <a:bodyPr/>
          <a:lstStyle/>
          <a:p>
            <a:r>
              <a:rPr lang="sk-SK" dirty="0" err="1" smtClean="0"/>
              <a:t>Benito</a:t>
            </a:r>
            <a:r>
              <a:rPr lang="sk-SK" dirty="0" smtClean="0"/>
              <a:t> </a:t>
            </a:r>
            <a:r>
              <a:rPr lang="sk-SK" dirty="0" err="1" smtClean="0"/>
              <a:t>Mussoliny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0" y="1595470"/>
            <a:ext cx="10203679" cy="5061703"/>
          </a:xfrm>
        </p:spPr>
        <p:txBody>
          <a:bodyPr>
            <a:normAutofit/>
          </a:bodyPr>
          <a:lstStyle/>
          <a:p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arodil sa v r.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1883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rodine kováča a učiteľky. Výchovy sa mu dostalo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v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saleziánskom kláštore, neskôr v učiteľskom inštitúte vo </a:t>
            </a:r>
            <a:r>
              <a:rPr lang="sk-SK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Forlì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roku 1900, vstúpil do Talianskej socialistickej strany (PSI).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roku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1902 odišiel do Švajčiarska, aby unikol pred vojenskou službou. Keď ho doživotne vypovedali zo Švajčiarska, vrátil sa do Talianska, kde absolvoval základnú vojenskú službu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ásledne učil, no bol prepustený lebo si nevedel ustrážiť disciplínu v triede, následne sa zamestnal ako novinár,</a:t>
            </a:r>
          </a:p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socialistickej strany a novín </a:t>
            </a:r>
            <a:r>
              <a:rPr lang="sk-SK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L'Avanti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vylúčili, keď sa koncom roka 1914 stal prívržencom vstupu Talianska do prvej svetovej vojny. V novembri 1914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s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peniazmi od francúzskej vlády založil nový denník </a:t>
            </a:r>
            <a:r>
              <a:rPr lang="sk-SK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Popolo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d'Italia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(Ľud Talianska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 </a:t>
            </a:r>
            <a:r>
              <a:rPr lang="sk-SK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vstupe Talianska do vojny išiel dobrovoľne bojovať. Roku 1917 bol však ranený a musel opustiť vojenskú službu.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6172" y="3896882"/>
            <a:ext cx="1861942" cy="276029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3013" y="76912"/>
            <a:ext cx="3260871" cy="19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72269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Nacizmus 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01652" y="1452785"/>
            <a:ext cx="10865905" cy="4973652"/>
          </a:xfrm>
        </p:spPr>
        <p:txBody>
          <a:bodyPr>
            <a:noAutofit/>
          </a:bodyPr>
          <a:lstStyle/>
          <a:p>
            <a:r>
              <a:rPr lang="sk-SK" sz="2200" dirty="0"/>
              <a:t>r</a:t>
            </a:r>
            <a:r>
              <a:rPr lang="sk-SK" sz="2200" dirty="0" smtClean="0"/>
              <a:t>ozvinutá forma fašizmu o uplatňovanie rasovej hygieny, </a:t>
            </a:r>
            <a:r>
              <a:rPr lang="sk-SK" sz="2200" dirty="0"/>
              <a:t>teórie nadčloveka </a:t>
            </a:r>
            <a:r>
              <a:rPr lang="sk-SK" dirty="0"/>
              <a:t>(germánskej, nordickej) </a:t>
            </a:r>
            <a:r>
              <a:rPr lang="sk-SK" sz="2200" dirty="0"/>
              <a:t>rasy, </a:t>
            </a:r>
            <a:r>
              <a:rPr lang="sk-SK" sz="2200" dirty="0" err="1" smtClean="0"/>
              <a:t>antislavizmus</a:t>
            </a:r>
            <a:r>
              <a:rPr lang="sk-SK" sz="2200" dirty="0" smtClean="0"/>
              <a:t> </a:t>
            </a:r>
            <a:r>
              <a:rPr lang="sk-SK" sz="2200" dirty="0"/>
              <a:t>a antisemitizmus, ktorý nakoniec vyústil do </a:t>
            </a:r>
            <a:r>
              <a:rPr lang="sk-SK" sz="2200" dirty="0" smtClean="0"/>
              <a:t>holokaustu, ďalej o eugeniku </a:t>
            </a:r>
            <a:r>
              <a:rPr lang="sk-SK" dirty="0"/>
              <a:t>(cielené kríženie ľudského druhu na posilnenie určitých vlastností) </a:t>
            </a:r>
            <a:r>
              <a:rPr lang="sk-SK" sz="2200" dirty="0"/>
              <a:t>a </a:t>
            </a:r>
            <a:r>
              <a:rPr lang="sk-SK" sz="2200" dirty="0" err="1" smtClean="0"/>
              <a:t>lebensraum</a:t>
            </a:r>
            <a:r>
              <a:rPr lang="sk-SK" sz="2200" dirty="0" smtClean="0"/>
              <a:t> </a:t>
            </a:r>
            <a:r>
              <a:rPr lang="sk-SK" dirty="0" smtClean="0"/>
              <a:t>(životný priestor),</a:t>
            </a:r>
            <a:endParaRPr lang="sk-SK" sz="2200" dirty="0" smtClean="0"/>
          </a:p>
          <a:p>
            <a:endParaRPr lang="sk-SK" sz="1600" dirty="0"/>
          </a:p>
          <a:p>
            <a:r>
              <a:rPr lang="sk-SK" sz="2200" dirty="0" smtClean="0"/>
              <a:t>symbolom je SVASTIKA </a:t>
            </a:r>
            <a:r>
              <a:rPr lang="sk-SK" sz="2200" dirty="0"/>
              <a:t>= „hákový kríž</a:t>
            </a:r>
            <a:r>
              <a:rPr lang="sk-SK" sz="2200" dirty="0" smtClean="0"/>
              <a:t>“ pôvodne hinduistický a budhistický výnimočne </a:t>
            </a:r>
            <a:r>
              <a:rPr lang="sk-SK" sz="2200" dirty="0"/>
              <a:t>svätý a pozitívny </a:t>
            </a:r>
            <a:r>
              <a:rPr lang="sk-SK" sz="2200" dirty="0" smtClean="0"/>
              <a:t>symbol priaznivého osudu, </a:t>
            </a:r>
            <a:endParaRPr lang="sk-SK" sz="2200" dirty="0"/>
          </a:p>
          <a:p>
            <a:endParaRPr lang="sk-SK" sz="2200" dirty="0"/>
          </a:p>
          <a:p>
            <a:pPr marL="36900" indent="0">
              <a:buNone/>
            </a:pPr>
            <a:endParaRPr lang="sk-SK" sz="2200" dirty="0"/>
          </a:p>
          <a:p>
            <a:endParaRPr lang="sk-SK" sz="2200" dirty="0"/>
          </a:p>
          <a:p>
            <a:endParaRPr lang="sk-SK" sz="2200" dirty="0" smtClean="0"/>
          </a:p>
          <a:p>
            <a:r>
              <a:rPr lang="sk-SK" sz="2200" dirty="0" smtClean="0"/>
              <a:t>použitá </a:t>
            </a:r>
            <a:r>
              <a:rPr lang="sk-SK" sz="2200" dirty="0"/>
              <a:t>Nacistami 1920 pri vzniku </a:t>
            </a:r>
            <a:r>
              <a:rPr lang="sk-SK" sz="2200" dirty="0" smtClean="0"/>
              <a:t>NSDAP a autorstvo prisudzované Hitlerovi.</a:t>
            </a:r>
            <a:endParaRPr lang="sk-SK" sz="2200" dirty="0"/>
          </a:p>
          <a:p>
            <a:pPr marL="36900" indent="0">
              <a:buNone/>
            </a:pPr>
            <a:endParaRPr lang="sk-SK" sz="2200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863" y="4247258"/>
            <a:ext cx="1690873" cy="172674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5626" y="4247899"/>
            <a:ext cx="1731346" cy="1726099"/>
          </a:xfrm>
          <a:prstGeom prst="rect">
            <a:avLst/>
          </a:prstGeom>
        </p:spPr>
      </p:pic>
      <p:pic>
        <p:nvPicPr>
          <p:cNvPr id="6" name="Picture 5" descr="800px-Flag_of_the_NSDAP_(1920–1945)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2300" y="4474373"/>
            <a:ext cx="2165508" cy="12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2563" y="4471550"/>
            <a:ext cx="2002940" cy="13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16195" y="341832"/>
            <a:ext cx="9007267" cy="6178609"/>
          </a:xfrm>
        </p:spPr>
        <p:txBody>
          <a:bodyPr>
            <a:normAutofit/>
          </a:bodyPr>
          <a:lstStyle/>
          <a:p>
            <a:r>
              <a:rPr lang="sk-SK" sz="2200" dirty="0"/>
              <a:t>v</a:t>
            </a:r>
            <a:r>
              <a:rPr lang="sk-SK" sz="2200" dirty="0" smtClean="0"/>
              <a:t>ývoj v Nemeckej republike bol veľmi podobný. Množstvo nespokojných, frustrovaných ľudí a veľké množstvo vojakov z I. sv. vojny sa stretávalo v pivničných krčmách, vznikalo množstvo krajne pravicových strán, medzi nimi </a:t>
            </a:r>
            <a:r>
              <a:rPr lang="sk-SK" sz="2200" dirty="0"/>
              <a:t>aj  </a:t>
            </a:r>
            <a:r>
              <a:rPr lang="sk-SK" sz="2200" dirty="0" smtClean="0"/>
              <a:t>DAP - </a:t>
            </a:r>
            <a:r>
              <a:rPr lang="sk-SK" sz="2200" dirty="0"/>
              <a:t>Deutsche </a:t>
            </a:r>
            <a:r>
              <a:rPr lang="sk-SK" sz="2200" dirty="0" err="1" smtClean="0"/>
              <a:t>Arbeiterpartei</a:t>
            </a:r>
            <a:r>
              <a:rPr lang="sk-SK" sz="2200" dirty="0" smtClean="0"/>
              <a:t> (Nemecká robotnícka strana), ktorú sledoval Adolf Hitler a neskôr aj pridal ako 555 člen, neskôr upravené na č. 7,</a:t>
            </a:r>
          </a:p>
          <a:p>
            <a:endParaRPr lang="sk-SK" sz="2200" dirty="0" smtClean="0"/>
          </a:p>
          <a:p>
            <a:r>
              <a:rPr lang="sk-SK" sz="2200" dirty="0"/>
              <a:t>r</a:t>
            </a:r>
            <a:r>
              <a:rPr lang="sk-SK" sz="2200" dirty="0" smtClean="0"/>
              <a:t>. 1920 </a:t>
            </a:r>
            <a:r>
              <a:rPr lang="sk-SK" sz="2200" dirty="0"/>
              <a:t>sa mení na NSDAP - </a:t>
            </a:r>
            <a:r>
              <a:rPr lang="sk-SK" sz="2200" dirty="0" err="1"/>
              <a:t>Nationalsozialistische</a:t>
            </a:r>
            <a:r>
              <a:rPr lang="sk-SK" sz="2200" dirty="0"/>
              <a:t> Deutsche </a:t>
            </a:r>
            <a:r>
              <a:rPr lang="sk-SK" sz="2200" dirty="0" err="1" smtClean="0"/>
              <a:t>Arbeiterpartei</a:t>
            </a:r>
            <a:r>
              <a:rPr lang="sk-SK" sz="2200" dirty="0" smtClean="0"/>
              <a:t> a v r. 1921 sa A. </a:t>
            </a:r>
            <a:r>
              <a:rPr lang="sk-SK" sz="2200" dirty="0"/>
              <a:t>H</a:t>
            </a:r>
            <a:r>
              <a:rPr lang="sk-SK" sz="2200" dirty="0" smtClean="0"/>
              <a:t>itler stáva jej predsedom, </a:t>
            </a:r>
          </a:p>
          <a:p>
            <a:endParaRPr lang="sk-SK" sz="2200" dirty="0"/>
          </a:p>
          <a:p>
            <a:r>
              <a:rPr lang="sk-SK" sz="2200" dirty="0"/>
              <a:t>b</a:t>
            </a:r>
            <a:r>
              <a:rPr lang="sk-SK" sz="2200" dirty="0" smtClean="0"/>
              <a:t>ol výborný rečník, ktorý si získal množstvo priaznivcov aj medzi vplyvnými ľuďmi (</a:t>
            </a:r>
            <a:r>
              <a:rPr lang="sk-SK" sz="2200" dirty="0" err="1" smtClean="0"/>
              <a:t>Krupp</a:t>
            </a:r>
            <a:r>
              <a:rPr lang="sk-SK" sz="2200" dirty="0" smtClean="0"/>
              <a:t>, </a:t>
            </a:r>
            <a:r>
              <a:rPr lang="sk-SK" sz="2200" dirty="0" err="1" smtClean="0"/>
              <a:t>Ludendorff</a:t>
            </a:r>
            <a:r>
              <a:rPr lang="sk-SK" sz="2200" dirty="0" smtClean="0"/>
              <a:t>) a na ochranu jeho prejavov </a:t>
            </a:r>
            <a:r>
              <a:rPr lang="sk-SK" sz="2200" dirty="0"/>
              <a:t>vzniká </a:t>
            </a:r>
            <a:r>
              <a:rPr lang="sk-SK" sz="2200" dirty="0" err="1" smtClean="0"/>
              <a:t>Sturmabteilung</a:t>
            </a:r>
            <a:r>
              <a:rPr lang="sk-SK" sz="2200" dirty="0"/>
              <a:t> </a:t>
            </a:r>
            <a:r>
              <a:rPr lang="sk-SK" dirty="0" smtClean="0"/>
              <a:t>(úderné </a:t>
            </a:r>
            <a:r>
              <a:rPr lang="sk-SK" dirty="0"/>
              <a:t>či útočné </a:t>
            </a:r>
            <a:r>
              <a:rPr lang="sk-SK" dirty="0" smtClean="0"/>
              <a:t>oddiely - </a:t>
            </a:r>
            <a:r>
              <a:rPr lang="sk-SK" dirty="0" err="1" smtClean="0"/>
              <a:t>paramilitárna</a:t>
            </a:r>
            <a:r>
              <a:rPr lang="sk-SK" dirty="0" smtClean="0"/>
              <a:t> organizácia. Ľudovo </a:t>
            </a:r>
            <a:r>
              <a:rPr lang="sk-SK" dirty="0"/>
              <a:t>sa im tiež hovorilo „hnedé košele“ podľa typických uniforiem. Pri zrode tejto organizácie stáli </a:t>
            </a:r>
            <a:r>
              <a:rPr lang="sk-SK" dirty="0" err="1"/>
              <a:t>Ernst</a:t>
            </a:r>
            <a:r>
              <a:rPr lang="sk-SK" dirty="0"/>
              <a:t> </a:t>
            </a:r>
            <a:r>
              <a:rPr lang="sk-SK" dirty="0" err="1"/>
              <a:t>Röhm</a:t>
            </a:r>
            <a:r>
              <a:rPr lang="sk-SK" dirty="0"/>
              <a:t> a </a:t>
            </a:r>
            <a:r>
              <a:rPr lang="sk-SK" dirty="0" err="1"/>
              <a:t>Hermann</a:t>
            </a:r>
            <a:r>
              <a:rPr lang="sk-SK" dirty="0"/>
              <a:t> </a:t>
            </a:r>
            <a:r>
              <a:rPr lang="sk-SK" dirty="0" err="1" smtClean="0"/>
              <a:t>Göring</a:t>
            </a:r>
            <a:r>
              <a:rPr lang="sk-SK" dirty="0" smtClean="0"/>
              <a:t>).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30537" y="658025"/>
            <a:ext cx="3053217" cy="2162087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1983" y="2820113"/>
            <a:ext cx="1151392" cy="117581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7226" y="4106604"/>
            <a:ext cx="2340906" cy="26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56374" y="521293"/>
            <a:ext cx="7588665" cy="5269907"/>
          </a:xfrm>
        </p:spPr>
        <p:txBody>
          <a:bodyPr>
            <a:normAutofit/>
          </a:bodyPr>
          <a:lstStyle/>
          <a:p>
            <a:r>
              <a:rPr lang="sk-SK" sz="2200" dirty="0"/>
              <a:t>n</a:t>
            </a:r>
            <a:r>
              <a:rPr lang="sk-SK" sz="2200" dirty="0" smtClean="0"/>
              <a:t>eskôr sa </a:t>
            </a:r>
            <a:r>
              <a:rPr lang="sk-SK" sz="2200" dirty="0" err="1"/>
              <a:t>Sturmabteilung</a:t>
            </a:r>
            <a:r>
              <a:rPr lang="sk-SK" sz="2200" dirty="0"/>
              <a:t> </a:t>
            </a:r>
            <a:r>
              <a:rPr lang="sk-SK" sz="2200" dirty="0" smtClean="0"/>
              <a:t>menia na „poriadkové oddiely“ starali sa o potláčanie konkurencie a r. 1925 </a:t>
            </a:r>
            <a:r>
              <a:rPr lang="sk-SK" sz="2200" dirty="0"/>
              <a:t>vzniká </a:t>
            </a:r>
            <a:r>
              <a:rPr lang="sk-SK" sz="2200" dirty="0" err="1"/>
              <a:t>Schutzstaffel</a:t>
            </a:r>
            <a:r>
              <a:rPr lang="sk-SK" sz="2200" dirty="0"/>
              <a:t> (známejšia pod skratkou </a:t>
            </a:r>
            <a:r>
              <a:rPr lang="sk-SK" sz="2200" dirty="0" smtClean="0"/>
              <a:t>SS - </a:t>
            </a:r>
            <a:r>
              <a:rPr lang="sk-SK" sz="2200" dirty="0"/>
              <a:t>vo voľnom preklade ochranný oddiel, bola </a:t>
            </a:r>
            <a:r>
              <a:rPr lang="sk-SK" sz="2200" dirty="0" err="1"/>
              <a:t>paramilitantná</a:t>
            </a:r>
            <a:r>
              <a:rPr lang="sk-SK" sz="2200" dirty="0"/>
              <a:t> zložka nacistickej strany </a:t>
            </a:r>
            <a:r>
              <a:rPr lang="sk-SK" sz="2200" dirty="0" smtClean="0"/>
              <a:t>NSDAP, ktorá mala na starosti osobnú ochranu A. Hitlera. Od roku 1929 jej velil H. </a:t>
            </a:r>
            <a:r>
              <a:rPr lang="sk-SK" sz="2200" dirty="0" err="1" smtClean="0"/>
              <a:t>Himmler</a:t>
            </a:r>
            <a:r>
              <a:rPr lang="sk-SK" sz="2200" dirty="0" smtClean="0"/>
              <a:t>. </a:t>
            </a:r>
          </a:p>
          <a:p>
            <a:endParaRPr lang="sk-SK" sz="2200" dirty="0"/>
          </a:p>
          <a:p>
            <a:r>
              <a:rPr lang="sk-SK" sz="2200" dirty="0"/>
              <a:t>o</a:t>
            </a:r>
            <a:r>
              <a:rPr lang="sk-SK" sz="2200" dirty="0" smtClean="0"/>
              <a:t>be zložky sa neskôr nekontrolovateľne rozrastali a začlenili do nemeckej armády. </a:t>
            </a: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89" y="5067656"/>
            <a:ext cx="2228583" cy="1485722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6262" y="393878"/>
            <a:ext cx="3689384" cy="518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dlica">
  <a:themeElements>
    <a:clrScheme name="Odtiene sivej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ridlica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dlic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Bridlica</Template>
  <TotalTime>192</TotalTime>
  <Words>1200</Words>
  <Application>Microsoft Office PowerPoint</Application>
  <PresentationFormat>Vlastná</PresentationFormat>
  <Paragraphs>63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Bridlica</vt:lpstr>
      <vt:lpstr>Totalitné režimy</vt:lpstr>
      <vt:lpstr>Prezentácia programu PowerPoint</vt:lpstr>
      <vt:lpstr>Fašizmus</vt:lpstr>
      <vt:lpstr>Prezentácia programu PowerPoint</vt:lpstr>
      <vt:lpstr>Prezentácia programu PowerPoint</vt:lpstr>
      <vt:lpstr>Benito Mussoliny</vt:lpstr>
      <vt:lpstr>Nacizmus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Adolf Hitler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Totalitné režimy</dc:title>
  <dc:creator>Používateľ systému Windows</dc:creator>
  <cp:lastModifiedBy>Raduz</cp:lastModifiedBy>
  <cp:revision>24</cp:revision>
  <dcterms:created xsi:type="dcterms:W3CDTF">2021-02-21T10:09:12Z</dcterms:created>
  <dcterms:modified xsi:type="dcterms:W3CDTF">2021-03-30T14:03:43Z</dcterms:modified>
</cp:coreProperties>
</file>