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65" r:id="rId3"/>
    <p:sldId id="264" r:id="rId4"/>
    <p:sldId id="266" r:id="rId5"/>
    <p:sldId id="267" r:id="rId6"/>
    <p:sldId id="268" r:id="rId7"/>
    <p:sldId id="263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9200"/>
    <a:srgbClr val="FB9705"/>
    <a:srgbClr val="3333CC"/>
    <a:srgbClr val="3B693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55" autoAdjust="0"/>
  </p:normalViewPr>
  <p:slideViewPr>
    <p:cSldViewPr>
      <p:cViewPr>
        <p:scale>
          <a:sx n="66" d="100"/>
          <a:sy n="66" d="100"/>
        </p:scale>
        <p:origin x="-726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E4869-31E3-4AA0-BC18-18CA80BA1D42}" type="datetimeFigureOut">
              <a:rPr lang="sk-SK" smtClean="0"/>
              <a:pPr/>
              <a:t>22. 11. 2015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0BAA3-7F24-4D7A-B8E3-2A2DE91372D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9C32434-0AC8-4DA4-98CE-D32E59CA6671}" type="datetimeFigureOut">
              <a:rPr lang="sk-SK" smtClean="0"/>
              <a:pPr/>
              <a:t>22. 11. 2015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22. 11. 2015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22. 11. 2015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22. 11. 2015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9C32434-0AC8-4DA4-98CE-D32E59CA6671}" type="datetimeFigureOut">
              <a:rPr lang="sk-SK" smtClean="0"/>
              <a:pPr/>
              <a:t>22. 11. 2015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22. 11. 2015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22. 11. 2015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22. 11. 2015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22. 11. 2015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22. 11. 2015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22. 11. 2015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9C32434-0AC8-4DA4-98CE-D32E59CA6671}" type="datetimeFigureOut">
              <a:rPr lang="sk-SK" smtClean="0"/>
              <a:pPr/>
              <a:t>22. 11. 2015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87624" y="260648"/>
            <a:ext cx="6172200" cy="1894362"/>
          </a:xfrm>
        </p:spPr>
        <p:txBody>
          <a:bodyPr>
            <a:normAutofit/>
          </a:bodyPr>
          <a:lstStyle/>
          <a:p>
            <a:r>
              <a:rPr lang="sk-SK" sz="8000" dirty="0" smtClean="0"/>
              <a:t>SVETLO</a:t>
            </a:r>
            <a:endParaRPr lang="sk-SK" sz="8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123728" y="4725144"/>
            <a:ext cx="6172200" cy="1371600"/>
          </a:xfrm>
        </p:spPr>
        <p:txBody>
          <a:bodyPr>
            <a:normAutofit/>
          </a:bodyPr>
          <a:lstStyle/>
          <a:p>
            <a:r>
              <a:rPr lang="sk-SK" sz="4400" dirty="0" smtClean="0"/>
              <a:t>Využitie šošoviek</a:t>
            </a:r>
            <a:endParaRPr lang="sk-SK" sz="4400" dirty="0" smtClean="0"/>
          </a:p>
          <a:p>
            <a:endParaRPr lang="sk-SK" sz="4400" dirty="0" smtClean="0"/>
          </a:p>
          <a:p>
            <a:endParaRPr lang="sk-SK" dirty="0"/>
          </a:p>
        </p:txBody>
      </p:sp>
      <p:pic>
        <p:nvPicPr>
          <p:cNvPr id="6" name="Obrázok 5" descr="lup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4048" y="1988840"/>
            <a:ext cx="3672408" cy="26969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64704"/>
          </a:xfrm>
        </p:spPr>
        <p:txBody>
          <a:bodyPr>
            <a:noAutofit/>
          </a:bodyPr>
          <a:lstStyle/>
          <a:p>
            <a:pPr algn="ctr"/>
            <a:r>
              <a:rPr lang="sk-SK" sz="4800" b="1" dirty="0" smtClean="0">
                <a:solidFill>
                  <a:srgbClr val="C09200"/>
                </a:solidFill>
              </a:rPr>
              <a:t>Optické prístroje</a:t>
            </a:r>
            <a:endParaRPr lang="sk-SK" sz="4800" b="1" dirty="0">
              <a:solidFill>
                <a:srgbClr val="C092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endParaRPr lang="sk-SK" dirty="0"/>
          </a:p>
        </p:txBody>
      </p:sp>
      <p:pic>
        <p:nvPicPr>
          <p:cNvPr id="5122" name="Picture 2" descr="https://www.mercadolibre.com/jm/img?s=MLA&amp;v=O&amp;t=T&amp;f=3864131107_022013.jpg&amp;sll=6751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96752"/>
            <a:ext cx="2088232" cy="2088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4" name="Picture 4" descr="http://www.swsd.sk/img.asp?stiid=1711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908720"/>
            <a:ext cx="3333750" cy="3333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8" name="Picture 8" descr="http://www.tvproducts.sk/i/tovar/1/311_mikroskop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3573016"/>
            <a:ext cx="3096344" cy="30963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30" name="Picture 10" descr="http://img.cas.sk/img/4/bigArticle/2188055_.jpg?time=1417802206&amp;hash=f104934722f95c9c13a7ddc4772e86a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4077072"/>
            <a:ext cx="4036330" cy="22578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BlokTextu 9"/>
          <p:cNvSpPr txBox="1"/>
          <p:nvPr/>
        </p:nvSpPr>
        <p:spPr>
          <a:xfrm>
            <a:off x="1907704" y="2492896"/>
            <a:ext cx="9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solidFill>
                  <a:srgbClr val="C09200"/>
                </a:solidFill>
                <a:latin typeface="Mistral" pitchFamily="66" charset="0"/>
              </a:rPr>
              <a:t>LUPA</a:t>
            </a:r>
            <a:endParaRPr lang="sk-SK" sz="2800" b="1" dirty="0">
              <a:solidFill>
                <a:srgbClr val="C09200"/>
              </a:solidFill>
              <a:latin typeface="Mistral" pitchFamily="66" charset="0"/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6588224" y="242088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solidFill>
                  <a:srgbClr val="C09200"/>
                </a:solidFill>
                <a:latin typeface="Mistral" pitchFamily="66" charset="0"/>
              </a:rPr>
              <a:t>ĎALEKOHĽAD</a:t>
            </a:r>
            <a:endParaRPr lang="sk-SK" sz="2800" b="1" dirty="0">
              <a:solidFill>
                <a:srgbClr val="C09200"/>
              </a:solidFill>
              <a:latin typeface="Mistral" pitchFamily="66" charset="0"/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395536" y="378904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solidFill>
                  <a:srgbClr val="C09200"/>
                </a:solidFill>
                <a:latin typeface="Mistral" pitchFamily="66" charset="0"/>
              </a:rPr>
              <a:t>MIKROSKOP</a:t>
            </a:r>
            <a:endParaRPr lang="sk-SK" sz="2800" b="1" dirty="0">
              <a:solidFill>
                <a:srgbClr val="C09200"/>
              </a:solidFill>
              <a:latin typeface="Mistral" pitchFamily="66" charset="0"/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6012160" y="414908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solidFill>
                  <a:srgbClr val="C09200"/>
                </a:solidFill>
                <a:latin typeface="Mistral" pitchFamily="66" charset="0"/>
              </a:rPr>
              <a:t>FOTOAPARÁT</a:t>
            </a:r>
            <a:endParaRPr lang="sk-SK" sz="2800" b="1" dirty="0">
              <a:solidFill>
                <a:srgbClr val="C09200"/>
              </a:solidFill>
              <a:latin typeface="Mistral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pPr algn="ctr"/>
            <a:r>
              <a:rPr lang="sk-SK" b="1" dirty="0" smtClean="0">
                <a:solidFill>
                  <a:srgbClr val="C09200"/>
                </a:solidFill>
              </a:rPr>
              <a:t>LUPA</a:t>
            </a:r>
            <a:endParaRPr lang="sk-SK" b="1" dirty="0">
              <a:solidFill>
                <a:srgbClr val="C092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7467600" cy="5565232"/>
          </a:xfrm>
        </p:spPr>
        <p:txBody>
          <a:bodyPr/>
          <a:lstStyle/>
          <a:p>
            <a:r>
              <a:rPr lang="sk-SK" dirty="0" smtClean="0"/>
              <a:t>Je to jednoduchá spojná šošovka s veľkou optickou mohutnosťou.</a:t>
            </a:r>
          </a:p>
          <a:p>
            <a:r>
              <a:rPr lang="sk-SK" dirty="0" smtClean="0"/>
              <a:t>Predmet pri pozorovaní umiestňujeme medzi ohnisko a lupu, pričom získame neskutočný, priamy , </a:t>
            </a:r>
            <a:r>
              <a:rPr lang="sk-SK" b="1" u="sng" dirty="0" smtClean="0">
                <a:solidFill>
                  <a:srgbClr val="C09200"/>
                </a:solidFill>
              </a:rPr>
              <a:t>najviac 6-krát </a:t>
            </a:r>
            <a:r>
              <a:rPr lang="sk-SK" dirty="0" smtClean="0"/>
              <a:t>zväčšený obraz.</a:t>
            </a:r>
          </a:p>
          <a:p>
            <a:r>
              <a:rPr lang="sk-SK" dirty="0" smtClean="0"/>
              <a:t>Lupa vlastne zväčšuje zorný uhol, pod ktorým vidíme predmet.</a:t>
            </a:r>
            <a:endParaRPr lang="sk-SK" dirty="0"/>
          </a:p>
        </p:txBody>
      </p:sp>
      <p:grpSp>
        <p:nvGrpSpPr>
          <p:cNvPr id="16" name="Skupina 15"/>
          <p:cNvGrpSpPr/>
          <p:nvPr/>
        </p:nvGrpSpPr>
        <p:grpSpPr>
          <a:xfrm>
            <a:off x="1259632" y="3717032"/>
            <a:ext cx="6264696" cy="2592288"/>
            <a:chOff x="611560" y="328470"/>
            <a:chExt cx="7488832" cy="3244546"/>
          </a:xfrm>
        </p:grpSpPr>
        <p:sp>
          <p:nvSpPr>
            <p:cNvPr id="17" name="BlokTextu 16"/>
            <p:cNvSpPr txBox="1"/>
            <p:nvPr/>
          </p:nvSpPr>
          <p:spPr>
            <a:xfrm>
              <a:off x="2849602" y="328470"/>
              <a:ext cx="1796062" cy="574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b="1" dirty="0" smtClean="0">
                  <a:solidFill>
                    <a:srgbClr val="3333CC"/>
                  </a:solidFill>
                  <a:latin typeface="Lucida Handwriting" pitchFamily="66" charset="0"/>
                </a:rPr>
                <a:t>predmet</a:t>
              </a:r>
              <a:endParaRPr lang="sk-SK" b="1" dirty="0">
                <a:solidFill>
                  <a:srgbClr val="3333CC"/>
                </a:solidFill>
                <a:latin typeface="Lucida Handwriting" pitchFamily="66" charset="0"/>
              </a:endParaRPr>
            </a:p>
          </p:txBody>
        </p:sp>
        <p:grpSp>
          <p:nvGrpSpPr>
            <p:cNvPr id="18" name="Skupina 44"/>
            <p:cNvGrpSpPr/>
            <p:nvPr/>
          </p:nvGrpSpPr>
          <p:grpSpPr>
            <a:xfrm>
              <a:off x="611560" y="620688"/>
              <a:ext cx="7488832" cy="2952328"/>
              <a:chOff x="611560" y="620688"/>
              <a:chExt cx="7488832" cy="2952328"/>
            </a:xfrm>
          </p:grpSpPr>
          <p:sp>
            <p:nvSpPr>
              <p:cNvPr id="19" name="BlokTextu 18"/>
              <p:cNvSpPr txBox="1"/>
              <p:nvPr/>
            </p:nvSpPr>
            <p:spPr>
              <a:xfrm>
                <a:off x="1187624" y="908720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k-SK" b="1" dirty="0" smtClean="0">
                    <a:solidFill>
                      <a:srgbClr val="3333CC"/>
                    </a:solidFill>
                    <a:latin typeface="Lucida Handwriting" pitchFamily="66" charset="0"/>
                  </a:rPr>
                  <a:t>obraz</a:t>
                </a:r>
                <a:endParaRPr lang="sk-SK" b="1" dirty="0">
                  <a:solidFill>
                    <a:srgbClr val="3333CC"/>
                  </a:solidFill>
                  <a:latin typeface="Lucida Handwriting" pitchFamily="66" charset="0"/>
                </a:endParaRPr>
              </a:p>
            </p:txBody>
          </p:sp>
          <p:grpSp>
            <p:nvGrpSpPr>
              <p:cNvPr id="20" name="Skupina 43"/>
              <p:cNvGrpSpPr/>
              <p:nvPr/>
            </p:nvGrpSpPr>
            <p:grpSpPr>
              <a:xfrm>
                <a:off x="611560" y="620688"/>
                <a:ext cx="7488832" cy="2952328"/>
                <a:chOff x="683568" y="548680"/>
                <a:chExt cx="7488832" cy="2952328"/>
              </a:xfrm>
            </p:grpSpPr>
            <p:grpSp>
              <p:nvGrpSpPr>
                <p:cNvPr id="21" name="Skupina 39"/>
                <p:cNvGrpSpPr/>
                <p:nvPr/>
              </p:nvGrpSpPr>
              <p:grpSpPr>
                <a:xfrm>
                  <a:off x="683568" y="548680"/>
                  <a:ext cx="7488832" cy="2952328"/>
                  <a:chOff x="683568" y="548680"/>
                  <a:chExt cx="7488832" cy="2952328"/>
                </a:xfrm>
              </p:grpSpPr>
              <p:cxnSp>
                <p:nvCxnSpPr>
                  <p:cNvPr id="23" name="Rovná spojovacia šípka 6"/>
                  <p:cNvCxnSpPr/>
                  <p:nvPr/>
                </p:nvCxnSpPr>
                <p:spPr>
                  <a:xfrm>
                    <a:off x="683568" y="1484784"/>
                    <a:ext cx="3746362" cy="0"/>
                  </a:xfrm>
                  <a:prstGeom prst="straightConnector1">
                    <a:avLst/>
                  </a:prstGeom>
                  <a:ln w="25400">
                    <a:solidFill>
                      <a:srgbClr val="00B0F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" name="Skupina 38"/>
                  <p:cNvGrpSpPr/>
                  <p:nvPr/>
                </p:nvGrpSpPr>
                <p:grpSpPr>
                  <a:xfrm>
                    <a:off x="1115616" y="616968"/>
                    <a:ext cx="7056784" cy="2884040"/>
                    <a:chOff x="1115616" y="616968"/>
                    <a:chExt cx="7056784" cy="2884040"/>
                  </a:xfrm>
                </p:grpSpPr>
                <p:pic>
                  <p:nvPicPr>
                    <p:cNvPr id="26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843808" y="764704"/>
                      <a:ext cx="371475" cy="134302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  <p:cxnSp>
                  <p:nvCxnSpPr>
                    <p:cNvPr id="27" name="Rovná spojovacia šípka 26"/>
                    <p:cNvCxnSpPr/>
                    <p:nvPr/>
                  </p:nvCxnSpPr>
                  <p:spPr>
                    <a:xfrm>
                      <a:off x="4427984" y="1484784"/>
                      <a:ext cx="2592288" cy="1440160"/>
                    </a:xfrm>
                    <a:prstGeom prst="straightConnector1">
                      <a:avLst/>
                    </a:prstGeom>
                    <a:ln w="25400">
                      <a:solidFill>
                        <a:srgbClr val="00B0F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28" name="Picture 2" descr="http://clipart-space.com/wp-content/uploads/2015/04/candle-clip-art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707904" y="1484784"/>
                      <a:ext cx="144016" cy="576064"/>
                    </a:xfrm>
                    <a:prstGeom prst="rect">
                      <a:avLst/>
                    </a:prstGeom>
                    <a:noFill/>
                  </p:spPr>
                </p:pic>
                <p:grpSp>
                  <p:nvGrpSpPr>
                    <p:cNvPr id="29" name="Skupina 48"/>
                    <p:cNvGrpSpPr/>
                    <p:nvPr/>
                  </p:nvGrpSpPr>
                  <p:grpSpPr>
                    <a:xfrm>
                      <a:off x="1115616" y="616968"/>
                      <a:ext cx="7056784" cy="2703788"/>
                      <a:chOff x="755576" y="83777"/>
                      <a:chExt cx="7920880" cy="4182879"/>
                    </a:xfrm>
                  </p:grpSpPr>
                  <p:grpSp>
                    <p:nvGrpSpPr>
                      <p:cNvPr id="31" name="Skupina 3"/>
                      <p:cNvGrpSpPr/>
                      <p:nvPr/>
                    </p:nvGrpSpPr>
                    <p:grpSpPr>
                      <a:xfrm>
                        <a:off x="755576" y="83777"/>
                        <a:ext cx="7920880" cy="4182879"/>
                        <a:chOff x="3203848" y="709836"/>
                        <a:chExt cx="5328592" cy="2270706"/>
                      </a:xfrm>
                    </p:grpSpPr>
                    <p:grpSp>
                      <p:nvGrpSpPr>
                        <p:cNvPr id="34" name="Skupina 20"/>
                        <p:cNvGrpSpPr/>
                        <p:nvPr/>
                      </p:nvGrpSpPr>
                      <p:grpSpPr>
                        <a:xfrm>
                          <a:off x="3203848" y="709836"/>
                          <a:ext cx="5328592" cy="2270706"/>
                          <a:chOff x="1403648" y="1600818"/>
                          <a:chExt cx="5832648" cy="3824346"/>
                        </a:xfrm>
                      </p:grpSpPr>
                      <p:sp>
                        <p:nvSpPr>
                          <p:cNvPr id="36" name="BlokTextu 7"/>
                          <p:cNvSpPr txBox="1"/>
                          <p:nvPr/>
                        </p:nvSpPr>
                        <p:spPr>
                          <a:xfrm>
                            <a:off x="4855623" y="3744951"/>
                            <a:ext cx="535651" cy="5223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sk-SK" dirty="0" smtClean="0"/>
                              <a:t>F´</a:t>
                            </a:r>
                            <a:endParaRPr lang="sk-SK" dirty="0"/>
                          </a:p>
                        </p:txBody>
                      </p:sp>
                      <p:grpSp>
                        <p:nvGrpSpPr>
                          <p:cNvPr id="37" name="Skupina 19"/>
                          <p:cNvGrpSpPr/>
                          <p:nvPr/>
                        </p:nvGrpSpPr>
                        <p:grpSpPr>
                          <a:xfrm>
                            <a:off x="1403648" y="1600818"/>
                            <a:ext cx="5832648" cy="3824346"/>
                            <a:chOff x="1403648" y="1600818"/>
                            <a:chExt cx="5832648" cy="3824346"/>
                          </a:xfrm>
                        </p:grpSpPr>
                        <p:sp>
                          <p:nvSpPr>
                            <p:cNvPr id="38" name="BlokTextu 14"/>
                            <p:cNvSpPr txBox="1"/>
                            <p:nvPr/>
                          </p:nvSpPr>
                          <p:spPr>
                            <a:xfrm>
                              <a:off x="3206466" y="3737605"/>
                              <a:ext cx="216024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sk-SK" dirty="0" smtClean="0"/>
                                <a:t>F</a:t>
                              </a:r>
                              <a:endParaRPr lang="sk-SK" dirty="0"/>
                            </a:p>
                          </p:txBody>
                        </p:sp>
                        <p:grpSp>
                          <p:nvGrpSpPr>
                            <p:cNvPr id="39" name="Skupina 18"/>
                            <p:cNvGrpSpPr/>
                            <p:nvPr/>
                          </p:nvGrpSpPr>
                          <p:grpSpPr>
                            <a:xfrm>
                              <a:off x="1403648" y="1600818"/>
                              <a:ext cx="5832648" cy="3824346"/>
                              <a:chOff x="1403648" y="1600818"/>
                              <a:chExt cx="5832648" cy="3824346"/>
                            </a:xfrm>
                          </p:grpSpPr>
                          <p:cxnSp>
                            <p:nvCxnSpPr>
                              <p:cNvPr id="40" name="Rovná spojnica 16"/>
                              <p:cNvCxnSpPr/>
                              <p:nvPr/>
                            </p:nvCxnSpPr>
                            <p:spPr>
                              <a:xfrm>
                                <a:off x="1403648" y="3573016"/>
                                <a:ext cx="5832648" cy="0"/>
                              </a:xfrm>
                              <a:prstGeom prst="line">
                                <a:avLst/>
                              </a:prstGeom>
                              <a:ln w="25400" cmpd="sng">
                                <a:solidFill>
                                  <a:schemeClr val="tx1"/>
                                </a:solidFill>
                                <a:prstDash val="dashDot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41" name="Rovná spojovacia šípka 7"/>
                              <p:cNvCxnSpPr/>
                              <p:nvPr/>
                            </p:nvCxnSpPr>
                            <p:spPr>
                              <a:xfrm>
                                <a:off x="4176995" y="1600818"/>
                                <a:ext cx="0" cy="3824346"/>
                              </a:xfrm>
                              <a:prstGeom prst="straightConnector1">
                                <a:avLst/>
                              </a:prstGeom>
                              <a:ln w="50800">
                                <a:solidFill>
                                  <a:schemeClr val="tx1"/>
                                </a:solidFill>
                                <a:headEnd type="arrow"/>
                                <a:tailEnd type="arrow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42" name="Rovná spojnica 41"/>
                              <p:cNvCxnSpPr/>
                              <p:nvPr/>
                            </p:nvCxnSpPr>
                            <p:spPr>
                              <a:xfrm>
                                <a:off x="3365539" y="3408426"/>
                                <a:ext cx="0" cy="288032"/>
                              </a:xfrm>
                              <a:prstGeom prst="line">
                                <a:avLst/>
                              </a:prstGeom>
                              <a:ln w="381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43" name="Rovná spojnica 19"/>
                              <p:cNvCxnSpPr/>
                              <p:nvPr/>
                            </p:nvCxnSpPr>
                            <p:spPr>
                              <a:xfrm>
                                <a:off x="4956261" y="3408425"/>
                                <a:ext cx="0" cy="288032"/>
                              </a:xfrm>
                              <a:prstGeom prst="line">
                                <a:avLst/>
                              </a:prstGeom>
                              <a:ln w="381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</p:grpSp>
                    <p:sp>
                      <p:nvSpPr>
                        <p:cNvPr id="35" name="BlokTextu 34"/>
                        <p:cNvSpPr txBox="1"/>
                        <p:nvPr/>
                      </p:nvSpPr>
                      <p:spPr>
                        <a:xfrm>
                          <a:off x="3203848" y="1628800"/>
                          <a:ext cx="216024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sk-SK" sz="1600" b="1" dirty="0" smtClean="0">
                              <a:latin typeface="Lucida Handwriting" pitchFamily="66" charset="0"/>
                            </a:rPr>
                            <a:t>o</a:t>
                          </a:r>
                          <a:endParaRPr lang="sk-SK" sz="1600" b="1" dirty="0">
                            <a:latin typeface="Lucida Handwriting" pitchFamily="66" charset="0"/>
                          </a:endParaRPr>
                        </a:p>
                      </p:txBody>
                    </p:sp>
                  </p:grpSp>
                  <p:cxnSp>
                    <p:nvCxnSpPr>
                      <p:cNvPr id="32" name="Rovná spojnica 31"/>
                      <p:cNvCxnSpPr/>
                      <p:nvPr/>
                    </p:nvCxnSpPr>
                    <p:spPr>
                      <a:xfrm>
                        <a:off x="2372082" y="2094723"/>
                        <a:ext cx="0" cy="31503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Rovná spojnica 32"/>
                      <p:cNvCxnSpPr/>
                      <p:nvPr/>
                    </p:nvCxnSpPr>
                    <p:spPr>
                      <a:xfrm>
                        <a:off x="6655823" y="2094723"/>
                        <a:ext cx="0" cy="31503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0" name="Rovná spojovacia šípka 29"/>
                    <p:cNvCxnSpPr/>
                    <p:nvPr/>
                  </p:nvCxnSpPr>
                  <p:spPr>
                    <a:xfrm>
                      <a:off x="2843808" y="620688"/>
                      <a:ext cx="3384376" cy="2880320"/>
                    </a:xfrm>
                    <a:prstGeom prst="straightConnector1">
                      <a:avLst/>
                    </a:prstGeom>
                    <a:ln w="25400"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Rovná spojnica 24"/>
                  <p:cNvCxnSpPr/>
                  <p:nvPr/>
                </p:nvCxnSpPr>
                <p:spPr>
                  <a:xfrm flipH="1" flipV="1">
                    <a:off x="2627784" y="548680"/>
                    <a:ext cx="1800200" cy="936104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2" name="Picture 16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rot="19145343">
                  <a:off x="6757186" y="1053248"/>
                  <a:ext cx="942975" cy="9906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 smtClean="0">
                <a:solidFill>
                  <a:srgbClr val="C09200"/>
                </a:solidFill>
              </a:rPr>
              <a:t>fotoaparát</a:t>
            </a:r>
            <a:endParaRPr lang="sk-SK" b="1" dirty="0">
              <a:solidFill>
                <a:srgbClr val="C092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251520" y="908720"/>
            <a:ext cx="8388424" cy="4989168"/>
          </a:xfrm>
        </p:spPr>
        <p:txBody>
          <a:bodyPr>
            <a:normAutofit/>
          </a:bodyPr>
          <a:lstStyle/>
          <a:p>
            <a:pPr>
              <a:buNone/>
            </a:pPr>
            <a:endParaRPr lang="sk-SK" dirty="0"/>
          </a:p>
        </p:txBody>
      </p:sp>
      <p:pic>
        <p:nvPicPr>
          <p:cNvPr id="3074" name="Picture 2" descr="Schema umístění AF jednotky ve fotoaparát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924944"/>
            <a:ext cx="3174813" cy="2736304"/>
          </a:xfrm>
          <a:prstGeom prst="rect">
            <a:avLst/>
          </a:prstGeom>
          <a:noFill/>
        </p:spPr>
      </p:pic>
      <p:pic>
        <p:nvPicPr>
          <p:cNvPr id="3076" name="Picture 4" descr="http://www.oskole.sk/userfiles/image/Sasa/fyza/Opticke_pristroje_8r_jun%20(1)_html_m7b0754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980728"/>
            <a:ext cx="3024336" cy="1984294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3923928" y="908720"/>
            <a:ext cx="475252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/>
              <a:t>Najdôležitejšie časti fotoaparátu:</a:t>
            </a:r>
          </a:p>
          <a:p>
            <a:endParaRPr lang="sk-SK" sz="2000" b="1" dirty="0" smtClean="0"/>
          </a:p>
          <a:p>
            <a:pPr>
              <a:buFontTx/>
              <a:buChar char="-"/>
            </a:pPr>
            <a:r>
              <a:rPr lang="sk-SK" sz="2000" b="1" u="sng" dirty="0" smtClean="0">
                <a:solidFill>
                  <a:srgbClr val="C09200"/>
                </a:solidFill>
              </a:rPr>
              <a:t>objektív-</a:t>
            </a:r>
            <a:r>
              <a:rPr lang="sk-SK" sz="2000" dirty="0" smtClean="0"/>
              <a:t> sústava šošoviek, kadiaľ vchádza do fotoaparátu svetlo</a:t>
            </a:r>
          </a:p>
          <a:p>
            <a:pPr>
              <a:buFontTx/>
              <a:buChar char="-"/>
            </a:pPr>
            <a:endParaRPr lang="sk-SK" sz="2000" dirty="0" smtClean="0"/>
          </a:p>
          <a:p>
            <a:pPr>
              <a:buFontTx/>
              <a:buChar char="-"/>
            </a:pPr>
            <a:r>
              <a:rPr lang="sk-SK" sz="2000" b="1" u="sng" dirty="0" smtClean="0">
                <a:solidFill>
                  <a:srgbClr val="C09200"/>
                </a:solidFill>
              </a:rPr>
              <a:t>c</a:t>
            </a:r>
            <a:r>
              <a:rPr lang="sk-SK" sz="2000" b="1" u="sng" dirty="0" smtClean="0">
                <a:solidFill>
                  <a:srgbClr val="C09200"/>
                </a:solidFill>
              </a:rPr>
              <a:t>lona – </a:t>
            </a:r>
            <a:r>
              <a:rPr lang="sk-SK" sz="2000" dirty="0" smtClean="0"/>
              <a:t>otvor, ktorým regulujeme, koľko svetla dopadá dovnútra fotoaparátu</a:t>
            </a:r>
          </a:p>
          <a:p>
            <a:pPr>
              <a:buFontTx/>
              <a:buChar char="-"/>
            </a:pPr>
            <a:endParaRPr lang="sk-SK" sz="2000" dirty="0" smtClean="0"/>
          </a:p>
          <a:p>
            <a:pPr>
              <a:buFontTx/>
              <a:buChar char="-"/>
            </a:pPr>
            <a:r>
              <a:rPr lang="sk-SK" sz="2000" b="1" u="sng" dirty="0" smtClean="0">
                <a:solidFill>
                  <a:srgbClr val="C09200"/>
                </a:solidFill>
              </a:rPr>
              <a:t>u</a:t>
            </a:r>
            <a:r>
              <a:rPr lang="sk-SK" sz="2000" b="1" u="sng" dirty="0" smtClean="0">
                <a:solidFill>
                  <a:srgbClr val="C09200"/>
                </a:solidFill>
              </a:rPr>
              <a:t>závierka- </a:t>
            </a:r>
            <a:r>
              <a:rPr lang="sk-SK" sz="2000" dirty="0" smtClean="0"/>
              <a:t>časť fotoaparátu, ktorou ovplyvňujeme čas, ako dlho dopadá svetlo do fotoaparátu, ovláda sa spúšťou</a:t>
            </a:r>
          </a:p>
          <a:p>
            <a:pPr>
              <a:buFontTx/>
              <a:buChar char="-"/>
            </a:pPr>
            <a:endParaRPr lang="sk-SK" sz="2000" dirty="0" smtClean="0"/>
          </a:p>
          <a:p>
            <a:pPr>
              <a:buFontTx/>
              <a:buChar char="-"/>
            </a:pPr>
            <a:r>
              <a:rPr lang="sk-SK" sz="2000" b="1" u="sng" dirty="0" smtClean="0">
                <a:solidFill>
                  <a:srgbClr val="C09200"/>
                </a:solidFill>
              </a:rPr>
              <a:t>f</a:t>
            </a:r>
            <a:r>
              <a:rPr lang="sk-SK" sz="2000" b="1" u="sng" dirty="0" smtClean="0">
                <a:solidFill>
                  <a:srgbClr val="C09200"/>
                </a:solidFill>
              </a:rPr>
              <a:t>ilm, snímacie prvky</a:t>
            </a:r>
            <a:r>
              <a:rPr lang="sk-SK" sz="2000" dirty="0" smtClean="0"/>
              <a:t>(v digitálnom fotoaparáte)- na ne sa zaznamenáva obraz predmetu</a:t>
            </a:r>
          </a:p>
          <a:p>
            <a:pPr>
              <a:buFontTx/>
              <a:buChar char="-"/>
            </a:pPr>
            <a:endParaRPr lang="sk-SK" sz="2000" dirty="0" smtClean="0"/>
          </a:p>
          <a:p>
            <a:pPr>
              <a:buFontTx/>
              <a:buChar char="-"/>
            </a:pPr>
            <a:endParaRPr lang="sk-SK" dirty="0" smtClean="0"/>
          </a:p>
          <a:p>
            <a:pPr>
              <a:buFontTx/>
              <a:buChar char="-"/>
            </a:pPr>
            <a:endParaRPr lang="sk-SK" dirty="0" smtClean="0"/>
          </a:p>
          <a:p>
            <a:pPr>
              <a:buFontTx/>
              <a:buChar char="-"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562074"/>
          </a:xfrm>
        </p:spPr>
        <p:txBody>
          <a:bodyPr/>
          <a:lstStyle/>
          <a:p>
            <a:pPr algn="ctr"/>
            <a:r>
              <a:rPr lang="sk-SK" b="1" dirty="0" smtClean="0">
                <a:solidFill>
                  <a:srgbClr val="C09200"/>
                </a:solidFill>
              </a:rPr>
              <a:t>ďalekohľad</a:t>
            </a:r>
            <a:endParaRPr lang="sk-SK" b="1" dirty="0">
              <a:solidFill>
                <a:srgbClr val="C092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251520" y="548680"/>
            <a:ext cx="6192688" cy="6120680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Niektoré typy ďalekohľadov: 	</a:t>
            </a:r>
          </a:p>
          <a:p>
            <a:endParaRPr lang="sk-SK" dirty="0" smtClean="0"/>
          </a:p>
          <a:p>
            <a:r>
              <a:rPr lang="sk-SK" b="1" u="sng" dirty="0" smtClean="0">
                <a:solidFill>
                  <a:srgbClr val="C09200"/>
                </a:solidFill>
              </a:rPr>
              <a:t>Keplerov </a:t>
            </a:r>
            <a:r>
              <a:rPr lang="sk-SK" dirty="0" smtClean="0"/>
              <a:t>: - objektív aj </a:t>
            </a:r>
            <a:r>
              <a:rPr lang="sk-SK" dirty="0" err="1" smtClean="0"/>
              <a:t>okulár</a:t>
            </a:r>
            <a:r>
              <a:rPr lang="sk-SK" dirty="0" smtClean="0"/>
              <a:t> sú spojky, vytvára prevrátený obraz, pri pozorovaní hviezd to nevadí </a:t>
            </a:r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b="1" u="sng" dirty="0" smtClean="0">
                <a:solidFill>
                  <a:srgbClr val="C09200"/>
                </a:solidFill>
              </a:rPr>
              <a:t>Newtonov</a:t>
            </a:r>
            <a:r>
              <a:rPr lang="sk-SK" b="1" u="sng" dirty="0" smtClean="0"/>
              <a:t> </a:t>
            </a:r>
            <a:r>
              <a:rPr lang="sk-SK" dirty="0" smtClean="0"/>
              <a:t>: - objektív je parabolické zrkadlo, </a:t>
            </a:r>
            <a:r>
              <a:rPr lang="sk-SK" dirty="0" err="1" smtClean="0"/>
              <a:t>okulár</a:t>
            </a:r>
            <a:r>
              <a:rPr lang="sk-SK" dirty="0" smtClean="0"/>
              <a:t> je šošovka</a:t>
            </a:r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b="1" u="sng" dirty="0" smtClean="0">
                <a:solidFill>
                  <a:srgbClr val="C09200"/>
                </a:solidFill>
              </a:rPr>
              <a:t>Triéder</a:t>
            </a:r>
            <a:r>
              <a:rPr lang="sk-SK" dirty="0" smtClean="0">
                <a:solidFill>
                  <a:srgbClr val="C09200"/>
                </a:solidFill>
              </a:rPr>
              <a:t> </a:t>
            </a:r>
            <a:r>
              <a:rPr lang="sk-SK" dirty="0" smtClean="0"/>
              <a:t>: - vložená sústava optických hranolov vytvorí priamy obraz</a:t>
            </a:r>
            <a:endParaRPr lang="sk-SK" b="1" u="sng" dirty="0" smtClean="0"/>
          </a:p>
          <a:p>
            <a:pPr>
              <a:buNone/>
            </a:pPr>
            <a:r>
              <a:rPr lang="sk-SK" dirty="0" smtClean="0"/>
              <a:t>					</a:t>
            </a:r>
          </a:p>
          <a:p>
            <a:pPr>
              <a:buNone/>
            </a:pPr>
            <a:r>
              <a:rPr lang="sk-SK" dirty="0" smtClean="0"/>
              <a:t>	</a:t>
            </a:r>
            <a:r>
              <a:rPr lang="sk-SK" dirty="0" smtClean="0"/>
              <a:t>				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</p:txBody>
      </p:sp>
      <p:pic>
        <p:nvPicPr>
          <p:cNvPr id="2050" name="Picture 2" descr="Obrázok princípu činnosti keplerovho ďalekohľadu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692696"/>
            <a:ext cx="2009775" cy="1352550"/>
          </a:xfrm>
          <a:prstGeom prst="rect">
            <a:avLst/>
          </a:prstGeom>
          <a:noFill/>
        </p:spPr>
      </p:pic>
      <p:pic>
        <p:nvPicPr>
          <p:cNvPr id="2052" name="Picture 4" descr="Obrázok princípu činnosti newtonovho ďalekohľadu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2708920"/>
            <a:ext cx="2009775" cy="1524001"/>
          </a:xfrm>
          <a:prstGeom prst="rect">
            <a:avLst/>
          </a:prstGeom>
          <a:noFill/>
        </p:spPr>
      </p:pic>
      <p:pic>
        <p:nvPicPr>
          <p:cNvPr id="2054" name="Picture 6" descr="https://upload.wikimedia.org/wikipedia/commons/thumb/6/6a/Porro_binocular.jpg/220px-Porro_binocula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4221088"/>
            <a:ext cx="2095500" cy="21336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pPr algn="ctr"/>
            <a:r>
              <a:rPr lang="sk-SK" b="1" dirty="0" smtClean="0">
                <a:solidFill>
                  <a:srgbClr val="C09200"/>
                </a:solidFill>
              </a:rPr>
              <a:t>mikroskop</a:t>
            </a:r>
            <a:endParaRPr lang="sk-SK" b="1" dirty="0">
              <a:solidFill>
                <a:srgbClr val="C092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7467600" cy="5565232"/>
          </a:xfrm>
        </p:spPr>
        <p:txBody>
          <a:bodyPr/>
          <a:lstStyle/>
          <a:p>
            <a:r>
              <a:rPr lang="sk-SK" dirty="0" smtClean="0"/>
              <a:t>Objektív aj </a:t>
            </a:r>
            <a:r>
              <a:rPr lang="sk-SK" dirty="0" err="1" smtClean="0"/>
              <a:t>okulár</a:t>
            </a:r>
            <a:r>
              <a:rPr lang="sk-SK" dirty="0" smtClean="0"/>
              <a:t> sú spojky, ktoré vytvárajú prevrátený zväčšený obraz predmetu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Pozn.: Zdroj obrázkov: Internet</a:t>
            </a:r>
            <a:endParaRPr lang="sk-SK" dirty="0"/>
          </a:p>
        </p:txBody>
      </p:sp>
      <p:grpSp>
        <p:nvGrpSpPr>
          <p:cNvPr id="12" name="Skupina 11"/>
          <p:cNvGrpSpPr/>
          <p:nvPr/>
        </p:nvGrpSpPr>
        <p:grpSpPr>
          <a:xfrm>
            <a:off x="1475656" y="1988840"/>
            <a:ext cx="5760640" cy="3681700"/>
            <a:chOff x="1475656" y="1988840"/>
            <a:chExt cx="5760640" cy="3681700"/>
          </a:xfrm>
        </p:grpSpPr>
        <p:grpSp>
          <p:nvGrpSpPr>
            <p:cNvPr id="11" name="Skupina 10"/>
            <p:cNvGrpSpPr/>
            <p:nvPr/>
          </p:nvGrpSpPr>
          <p:grpSpPr>
            <a:xfrm>
              <a:off x="1475656" y="1988840"/>
              <a:ext cx="5760640" cy="3212665"/>
              <a:chOff x="4283968" y="1916832"/>
              <a:chExt cx="5760640" cy="3212665"/>
            </a:xfrm>
          </p:grpSpPr>
          <p:grpSp>
            <p:nvGrpSpPr>
              <p:cNvPr id="10" name="Skupina 9"/>
              <p:cNvGrpSpPr/>
              <p:nvPr/>
            </p:nvGrpSpPr>
            <p:grpSpPr>
              <a:xfrm>
                <a:off x="4860032" y="1916832"/>
                <a:ext cx="5184576" cy="3212665"/>
                <a:chOff x="4860032" y="1916832"/>
                <a:chExt cx="5184576" cy="3212665"/>
              </a:xfrm>
            </p:grpSpPr>
            <p:grpSp>
              <p:nvGrpSpPr>
                <p:cNvPr id="9" name="Skupina 8"/>
                <p:cNvGrpSpPr/>
                <p:nvPr/>
              </p:nvGrpSpPr>
              <p:grpSpPr>
                <a:xfrm>
                  <a:off x="4860032" y="1916832"/>
                  <a:ext cx="5184576" cy="3212665"/>
                  <a:chOff x="4860032" y="1916832"/>
                  <a:chExt cx="5184576" cy="3212665"/>
                </a:xfrm>
              </p:grpSpPr>
              <p:pic>
                <p:nvPicPr>
                  <p:cNvPr id="21506" name="Picture 2" descr="Obr. 2. Vznik obrazu v mikroskopu.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860032" y="1916832"/>
                    <a:ext cx="5184576" cy="3212665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8" name="BlokTextu 7"/>
                  <p:cNvSpPr txBox="1"/>
                  <p:nvPr/>
                </p:nvSpPr>
                <p:spPr>
                  <a:xfrm>
                    <a:off x="6012160" y="2564904"/>
                    <a:ext cx="122413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sk-SK" dirty="0" smtClean="0"/>
                      <a:t>obraz</a:t>
                    </a:r>
                    <a:endParaRPr lang="sk-SK" dirty="0"/>
                  </a:p>
                </p:txBody>
              </p:sp>
            </p:grpSp>
            <p:sp>
              <p:nvSpPr>
                <p:cNvPr id="6" name="BlokTextu 5"/>
                <p:cNvSpPr txBox="1"/>
                <p:nvPr/>
              </p:nvSpPr>
              <p:spPr>
                <a:xfrm>
                  <a:off x="5076056" y="4077072"/>
                  <a:ext cx="17281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k-SK" dirty="0" err="1" smtClean="0"/>
                    <a:t>okulár</a:t>
                  </a:r>
                  <a:endParaRPr lang="sk-SK" dirty="0"/>
                </a:p>
              </p:txBody>
            </p:sp>
          </p:grpSp>
          <p:sp>
            <p:nvSpPr>
              <p:cNvPr id="7" name="BlokTextu 6"/>
              <p:cNvSpPr txBox="1"/>
              <p:nvPr/>
            </p:nvSpPr>
            <p:spPr>
              <a:xfrm>
                <a:off x="4283968" y="3429000"/>
                <a:ext cx="1079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dirty="0" smtClean="0"/>
                  <a:t>predmet</a:t>
                </a:r>
                <a:endParaRPr lang="sk-SK" dirty="0"/>
              </a:p>
            </p:txBody>
          </p:sp>
        </p:grpSp>
        <p:sp>
          <p:nvSpPr>
            <p:cNvPr id="5" name="BlokTextu 4"/>
            <p:cNvSpPr txBox="1"/>
            <p:nvPr/>
          </p:nvSpPr>
          <p:spPr>
            <a:xfrm>
              <a:off x="4355976" y="530120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objektív</a:t>
              </a:r>
              <a:endParaRPr lang="sk-SK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3068960"/>
            <a:ext cx="7467600" cy="1143000"/>
          </a:xfrm>
        </p:spPr>
        <p:txBody>
          <a:bodyPr/>
          <a:lstStyle/>
          <a:p>
            <a:pPr algn="ctr"/>
            <a:r>
              <a:rPr lang="sk-SK" b="1" dirty="0" smtClean="0"/>
              <a:t>Ďakujem za pozornosť!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1224</TotalTime>
  <Words>146</Words>
  <Application>Microsoft Office PowerPoint</Application>
  <PresentationFormat>Prezentácia na obrazovke (4:3)</PresentationFormat>
  <Paragraphs>57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Arkáda</vt:lpstr>
      <vt:lpstr>SVETLO</vt:lpstr>
      <vt:lpstr>Optické prístroje</vt:lpstr>
      <vt:lpstr>LUPA</vt:lpstr>
      <vt:lpstr>fotoaparát</vt:lpstr>
      <vt:lpstr>ďalekohľad</vt:lpstr>
      <vt:lpstr>mikroskop</vt:lpstr>
      <vt:lpstr>Ďakujem za pozornosť!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SVETLO</dc:title>
  <dc:creator>pedagog</dc:creator>
  <cp:lastModifiedBy>kodadova</cp:lastModifiedBy>
  <cp:revision>208</cp:revision>
  <dcterms:created xsi:type="dcterms:W3CDTF">2015-09-10T10:45:24Z</dcterms:created>
  <dcterms:modified xsi:type="dcterms:W3CDTF">2015-11-22T15:43:40Z</dcterms:modified>
</cp:coreProperties>
</file>