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FF"/>
    <a:srgbClr val="CC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918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39F6A-290F-4C7C-95E9-4C5210D9926B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15C3-5B11-4407-92A4-260D2C4B5C97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548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Zákonodarnú</a:t>
            </a:r>
            <a:r>
              <a:rPr lang="sk-SK" baseline="0" dirty="0" smtClean="0"/>
              <a:t> moc v štáte reprezentuje: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Vojsko </a:t>
            </a:r>
          </a:p>
          <a:p>
            <a:pPr marL="228600" indent="-228600">
              <a:buNone/>
            </a:pPr>
            <a:r>
              <a:rPr lang="sk-SK" baseline="0" dirty="0" smtClean="0"/>
              <a:t>Moc v štáte sa člení na: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zákonodarnú, výkonnú a súdnu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Právnu, sociálnu a bezpečnostnú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Ekologickú, ekonomickú a výkonnú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Súdnu, bezpečnostnú a sociálnu</a:t>
            </a:r>
          </a:p>
          <a:p>
            <a:pPr marL="228600" indent="-228600">
              <a:buNone/>
            </a:pPr>
            <a:endParaRPr lang="sk-SK" baseline="0" dirty="0" smtClean="0"/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AutoNum type="alphaLcParenR"/>
            </a:pPr>
            <a:endParaRPr lang="sk-SK" baseline="0" dirty="0" smtClean="0"/>
          </a:p>
          <a:p>
            <a:pPr marL="228600" indent="-228600">
              <a:buNone/>
            </a:pP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Koľko poslancov tvorí</a:t>
            </a:r>
            <a:r>
              <a:rPr lang="sk-SK" baseline="0" dirty="0" smtClean="0"/>
              <a:t> NRSR?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150 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155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160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165</a:t>
            </a:r>
          </a:p>
          <a:p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Ministri na čele s premiérom tvoria: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Vládu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Súdnu moc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Zákonodarnú moc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čele ozbrojených</a:t>
            </a:r>
            <a:r>
              <a:rPr lang="sk-SK" baseline="0" dirty="0" smtClean="0"/>
              <a:t> síl Slovenskej republiky stojí:</a:t>
            </a:r>
          </a:p>
          <a:p>
            <a:pPr marL="228600" indent="-228600">
              <a:buAutoNum type="alphaLcParenR"/>
            </a:pPr>
            <a:r>
              <a:rPr lang="sk-SK" baseline="0" dirty="0" err="1" smtClean="0"/>
              <a:t>Prezidnet</a:t>
            </a:r>
            <a:endParaRPr lang="sk-SK" baseline="0" dirty="0" smtClean="0"/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Súdy</a:t>
            </a:r>
          </a:p>
          <a:p>
            <a:pPr marL="228600" indent="-228600">
              <a:buNone/>
            </a:pPr>
            <a:r>
              <a:rPr lang="sk-SK" dirty="0" smtClean="0"/>
              <a:t>Prezident</a:t>
            </a:r>
            <a:r>
              <a:rPr lang="sk-SK" baseline="0" dirty="0" smtClean="0"/>
              <a:t> patrí k: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Výkonnej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Súdnej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Zákonodarnej zložke moci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Ochrannej zložke moci</a:t>
            </a:r>
          </a:p>
          <a:p>
            <a:pPr marL="228600" indent="-228600">
              <a:buNone/>
            </a:pPr>
            <a:r>
              <a:rPr lang="sk-SK" baseline="0" dirty="0" smtClean="0"/>
              <a:t>Referendum vyhlasuje: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Prezident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Vláda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Parlament</a:t>
            </a:r>
          </a:p>
          <a:p>
            <a:pPr marL="228600" indent="-228600">
              <a:buAutoNum type="alphaLcParenR"/>
            </a:pPr>
            <a:r>
              <a:rPr lang="sk-SK" baseline="0" dirty="0" smtClean="0"/>
              <a:t>občania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F15C3-5B11-4407-92A4-260D2C4B5C97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3411EBE-9D8D-490A-B325-9A9B4992BD8F}" type="datetimeFigureOut">
              <a:rPr lang="sk-SK" smtClean="0"/>
              <a:pPr/>
              <a:t>04.02.2021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F0DE93-CC28-4BC1-9B29-65153588A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Zložky štátnej moci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i="1" dirty="0"/>
          </a:p>
        </p:txBody>
      </p:sp>
      <p:sp>
        <p:nvSpPr>
          <p:cNvPr id="10242" name="AutoShape 2" descr="Štátny znak Slovenska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244" name="Picture 4" descr="https://upload.wikimedia.org/wikipedia/commons/thumb/d/d2/Coat_of_arms_of_Slovakia.svg/220px-Coat_of_arms_of_Slovakia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4143380"/>
            <a:ext cx="2095500" cy="2619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Štátna moc je deliteľná tromi</a:t>
            </a:r>
            <a:endParaRPr lang="sk-SK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2357422" y="1857364"/>
            <a:ext cx="48542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400" dirty="0" smtClean="0"/>
              <a:t>Štát uskutočňuje rozsiahlu činnosť</a:t>
            </a:r>
            <a:endParaRPr lang="sk-SK" sz="2400" dirty="0"/>
          </a:p>
        </p:txBody>
      </p:sp>
      <p:sp>
        <p:nvSpPr>
          <p:cNvPr id="4" name="Šípka dolu 3"/>
          <p:cNvSpPr/>
          <p:nvPr/>
        </p:nvSpPr>
        <p:spPr>
          <a:xfrm>
            <a:off x="4286248" y="2357430"/>
            <a:ext cx="92869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143108" y="2928934"/>
            <a:ext cx="511390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Aby nebola štátna moc zneužitá, nesmie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byť sústredená v rukách </a:t>
            </a:r>
            <a:r>
              <a:rPr lang="sk-SK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jedného človeka </a:t>
            </a:r>
            <a:endParaRPr lang="sk-SK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lu 5"/>
          <p:cNvSpPr/>
          <p:nvPr/>
        </p:nvSpPr>
        <p:spPr>
          <a:xfrm>
            <a:off x="4286248" y="3571876"/>
            <a:ext cx="1071570" cy="500066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071538" y="4071942"/>
            <a:ext cx="7609776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Z toho dôvodu </a:t>
            </a:r>
            <a:r>
              <a:rPr lang="sk-SK" b="1" dirty="0" smtClean="0"/>
              <a:t>sa moc v štáte delí na tri od seba nezávislé zložky  </a:t>
            </a:r>
            <a:endParaRPr lang="sk-SK" b="1" dirty="0"/>
          </a:p>
        </p:txBody>
      </p:sp>
      <p:sp>
        <p:nvSpPr>
          <p:cNvPr id="8" name="BlokTextu 7"/>
          <p:cNvSpPr txBox="1"/>
          <p:nvPr/>
        </p:nvSpPr>
        <p:spPr>
          <a:xfrm>
            <a:off x="1714480" y="4786322"/>
            <a:ext cx="19816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zákonodarná</a:t>
            </a:r>
            <a:endParaRPr lang="sk-SK" cap="all" dirty="0"/>
          </a:p>
        </p:txBody>
      </p:sp>
      <p:sp>
        <p:nvSpPr>
          <p:cNvPr id="9" name="BlokTextu 8"/>
          <p:cNvSpPr txBox="1"/>
          <p:nvPr/>
        </p:nvSpPr>
        <p:spPr>
          <a:xfrm>
            <a:off x="4214810" y="4786322"/>
            <a:ext cx="13773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Výkonná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0" name="BlokTextu 9"/>
          <p:cNvSpPr txBox="1"/>
          <p:nvPr/>
        </p:nvSpPr>
        <p:spPr>
          <a:xfrm>
            <a:off x="6286512" y="4786322"/>
            <a:ext cx="10502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cap="all" dirty="0" smtClean="0"/>
              <a:t>Súdna </a:t>
            </a:r>
            <a:endParaRPr lang="sk-SK" cap="all" dirty="0"/>
          </a:p>
        </p:txBody>
      </p:sp>
      <p:sp>
        <p:nvSpPr>
          <p:cNvPr id="11" name="Šípka dolu 10"/>
          <p:cNvSpPr/>
          <p:nvPr/>
        </p:nvSpPr>
        <p:spPr>
          <a:xfrm>
            <a:off x="242886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 dolu 11"/>
          <p:cNvSpPr/>
          <p:nvPr/>
        </p:nvSpPr>
        <p:spPr>
          <a:xfrm>
            <a:off x="4572000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lu 12"/>
          <p:cNvSpPr/>
          <p:nvPr/>
        </p:nvSpPr>
        <p:spPr>
          <a:xfrm>
            <a:off x="6572264" y="4429132"/>
            <a:ext cx="357190" cy="357190"/>
          </a:xfrm>
          <a:prstGeom prst="downArrow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BlokTextu 13"/>
          <p:cNvSpPr txBox="1"/>
          <p:nvPr/>
        </p:nvSpPr>
        <p:spPr>
          <a:xfrm>
            <a:off x="428596" y="5643578"/>
            <a:ext cx="1494320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Parlament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5" name="BlokTextu 14"/>
          <p:cNvSpPr txBox="1"/>
          <p:nvPr/>
        </p:nvSpPr>
        <p:spPr>
          <a:xfrm>
            <a:off x="3714744" y="5572140"/>
            <a:ext cx="928459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Vláda </a:t>
            </a:r>
            <a:endParaRPr lang="sk-SK" b="1" dirty="0"/>
          </a:p>
        </p:txBody>
      </p:sp>
      <p:sp>
        <p:nvSpPr>
          <p:cNvPr id="16" name="BlokTextu 15"/>
          <p:cNvSpPr txBox="1"/>
          <p:nvPr/>
        </p:nvSpPr>
        <p:spPr>
          <a:xfrm>
            <a:off x="5000628" y="5572140"/>
            <a:ext cx="1335622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Prezident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6572264" y="5572140"/>
            <a:ext cx="827471" cy="369332"/>
          </a:xfrm>
          <a:prstGeom prst="rect">
            <a:avLst/>
          </a:prstGeom>
          <a:solidFill>
            <a:srgbClr val="66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/>
              <a:t>Súdy</a:t>
            </a:r>
            <a:r>
              <a:rPr lang="sk-SK" dirty="0" smtClean="0"/>
              <a:t> </a:t>
            </a:r>
            <a:endParaRPr lang="sk-SK" dirty="0"/>
          </a:p>
        </p:txBody>
      </p:sp>
      <p:cxnSp>
        <p:nvCxnSpPr>
          <p:cNvPr id="19" name="Rovná spojovacia šípka 18"/>
          <p:cNvCxnSpPr/>
          <p:nvPr/>
        </p:nvCxnSpPr>
        <p:spPr>
          <a:xfrm rot="10800000" flipV="1">
            <a:off x="1357290" y="5214950"/>
            <a:ext cx="50006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>
            <a:endCxn id="15" idx="0"/>
          </p:cNvCxnSpPr>
          <p:nvPr/>
        </p:nvCxnSpPr>
        <p:spPr>
          <a:xfrm rot="5400000">
            <a:off x="4125454" y="5268470"/>
            <a:ext cx="357190" cy="25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ovná spojovacia šípka 22"/>
          <p:cNvCxnSpPr/>
          <p:nvPr/>
        </p:nvCxnSpPr>
        <p:spPr>
          <a:xfrm rot="16200000" flipH="1">
            <a:off x="5143504" y="5214950"/>
            <a:ext cx="42862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ovná spojovacia šípka 24"/>
          <p:cNvCxnSpPr>
            <a:stCxn id="10" idx="2"/>
          </p:cNvCxnSpPr>
          <p:nvPr/>
        </p:nvCxnSpPr>
        <p:spPr>
          <a:xfrm rot="16200000" flipH="1">
            <a:off x="6662312" y="5304998"/>
            <a:ext cx="345048" cy="46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lokTextu 25"/>
          <p:cNvSpPr txBox="1"/>
          <p:nvPr/>
        </p:nvSpPr>
        <p:spPr>
          <a:xfrm>
            <a:off x="0" y="6519446"/>
            <a:ext cx="9079730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cap="all" dirty="0" smtClean="0"/>
              <a:t>Jednotlivé zložky moci v štáte sa navzájom kontrolujú a dopĺňajú</a:t>
            </a:r>
            <a:endParaRPr lang="sk-SK" sz="1600" b="1" cap="al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2643174" y="1357298"/>
            <a:ext cx="4038285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/>
              <a:t>Zákonodarná moc</a:t>
            </a:r>
            <a:endParaRPr lang="sk-SK" sz="2600" b="1" cap="all" dirty="0"/>
          </a:p>
        </p:txBody>
      </p:sp>
      <p:sp>
        <p:nvSpPr>
          <p:cNvPr id="4" name="Šípka dolu 3"/>
          <p:cNvSpPr/>
          <p:nvPr/>
        </p:nvSpPr>
        <p:spPr>
          <a:xfrm>
            <a:off x="4214810" y="1857364"/>
            <a:ext cx="78581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407313" y="2285992"/>
            <a:ext cx="8356775" cy="415498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 Slovenskej republiky </a:t>
            </a:r>
            <a:r>
              <a:rPr lang="sk-SK" sz="2100" dirty="0" smtClean="0"/>
              <a:t>(národná rada Slovenskej republiky)</a:t>
            </a:r>
            <a:endParaRPr lang="sk-SK" sz="2100" dirty="0"/>
          </a:p>
        </p:txBody>
      </p:sp>
      <p:sp>
        <p:nvSpPr>
          <p:cNvPr id="6" name="BlokTextu 5"/>
          <p:cNvSpPr txBox="1"/>
          <p:nvPr/>
        </p:nvSpPr>
        <p:spPr>
          <a:xfrm>
            <a:off x="0" y="0"/>
            <a:ext cx="4030270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tvorená štátnymi orgánmi,</a:t>
            </a:r>
          </a:p>
          <a:p>
            <a:pPr algn="ctr"/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toré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vytvárajú pravidlá, ktorými</a:t>
            </a:r>
          </a:p>
          <a:p>
            <a:pPr algn="ctr"/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riadi spoločnosť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Rovná spojovacia šípka 7"/>
          <p:cNvCxnSpPr/>
          <p:nvPr/>
        </p:nvCxnSpPr>
        <p:spPr>
          <a:xfrm rot="10800000">
            <a:off x="2071670" y="857232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kTextu 8"/>
          <p:cNvSpPr txBox="1"/>
          <p:nvPr/>
        </p:nvSpPr>
        <p:spPr>
          <a:xfrm>
            <a:off x="357158" y="3143248"/>
            <a:ext cx="4204997" cy="369332"/>
          </a:xfrm>
          <a:prstGeom prst="rect">
            <a:avLst/>
          </a:prstGeom>
          <a:solidFill>
            <a:srgbClr val="CCFF33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Je jednokomorový a plní si svoje úlohy:</a:t>
            </a:r>
            <a:endParaRPr lang="sk-SK" dirty="0"/>
          </a:p>
        </p:txBody>
      </p:sp>
      <p:sp>
        <p:nvSpPr>
          <p:cNvPr id="10" name="Šípka dolu 9"/>
          <p:cNvSpPr/>
          <p:nvPr/>
        </p:nvSpPr>
        <p:spPr>
          <a:xfrm>
            <a:off x="2143108" y="2714620"/>
            <a:ext cx="642942" cy="428628"/>
          </a:xfrm>
          <a:prstGeom prst="down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Šípka doprava 10"/>
          <p:cNvSpPr/>
          <p:nvPr/>
        </p:nvSpPr>
        <p:spPr>
          <a:xfrm>
            <a:off x="4572000" y="3143248"/>
            <a:ext cx="928694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2" name="BlokTextu 11"/>
          <p:cNvSpPr txBox="1"/>
          <p:nvPr/>
        </p:nvSpPr>
        <p:spPr>
          <a:xfrm>
            <a:off x="5500694" y="2786058"/>
            <a:ext cx="3036409" cy="1200329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ústavu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prijímať a meniť zákony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schvaľovať štátny rozpočet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posudzovať činnosť vlády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Slovakia-03059 - National Council (31909997640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5072074"/>
            <a:ext cx="2786050" cy="1785926"/>
          </a:xfrm>
          <a:prstGeom prst="rect">
            <a:avLst/>
          </a:prstGeom>
          <a:noFill/>
        </p:spPr>
      </p:pic>
      <p:sp>
        <p:nvSpPr>
          <p:cNvPr id="13" name="BlokTextu 12"/>
          <p:cNvSpPr txBox="1"/>
          <p:nvPr/>
        </p:nvSpPr>
        <p:spPr>
          <a:xfrm>
            <a:off x="0" y="4500570"/>
            <a:ext cx="379302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Poslancov v </a:t>
            </a:r>
            <a:r>
              <a:rPr lang="sk-SK" b="1" dirty="0" smtClean="0"/>
              <a:t>parlamente je 150 </a:t>
            </a:r>
            <a:r>
              <a:rPr lang="sk-SK" dirty="0" smtClean="0"/>
              <a:t>a </a:t>
            </a:r>
          </a:p>
          <a:p>
            <a:r>
              <a:rPr lang="sk-SK" dirty="0" smtClean="0"/>
              <a:t>sú </a:t>
            </a:r>
            <a:r>
              <a:rPr lang="sk-SK" b="1" dirty="0" smtClean="0"/>
              <a:t>volení na 4 roky</a:t>
            </a:r>
            <a:endParaRPr lang="sk-SK" b="1" dirty="0"/>
          </a:p>
        </p:txBody>
      </p:sp>
      <p:cxnSp>
        <p:nvCxnSpPr>
          <p:cNvPr id="15" name="Rovná spojovacia šípka 14"/>
          <p:cNvCxnSpPr>
            <a:stCxn id="13" idx="3"/>
          </p:cNvCxnSpPr>
          <p:nvPr/>
        </p:nvCxnSpPr>
        <p:spPr>
          <a:xfrm flipV="1">
            <a:off x="3793026" y="4500570"/>
            <a:ext cx="564660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4429124" y="4429132"/>
            <a:ext cx="25266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Koalícia = tí čo vládnu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1714480" y="5572140"/>
            <a:ext cx="44326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Opozícia = kontrolujú koalíciu ako vládne</a:t>
            </a:r>
            <a:endParaRPr lang="sk-SK" dirty="0"/>
          </a:p>
        </p:txBody>
      </p:sp>
      <p:cxnSp>
        <p:nvCxnSpPr>
          <p:cNvPr id="19" name="Rovná spojovacia šípka 18"/>
          <p:cNvCxnSpPr>
            <a:stCxn id="13" idx="3"/>
            <a:endCxn id="17" idx="0"/>
          </p:cNvCxnSpPr>
          <p:nvPr/>
        </p:nvCxnSpPr>
        <p:spPr>
          <a:xfrm>
            <a:off x="3793026" y="4823736"/>
            <a:ext cx="137766" cy="748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lokTextu 19"/>
          <p:cNvSpPr txBox="1"/>
          <p:nvPr/>
        </p:nvSpPr>
        <p:spPr>
          <a:xfrm>
            <a:off x="2571736" y="6488668"/>
            <a:ext cx="377218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Národná rada Slovenskej republiky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3500430" y="642918"/>
            <a:ext cx="2682146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cap="all" dirty="0" smtClean="0"/>
              <a:t>Výkonná moc</a:t>
            </a:r>
            <a:endParaRPr lang="sk-SK" sz="2600" cap="all" dirty="0"/>
          </a:p>
        </p:txBody>
      </p:sp>
      <p:sp>
        <p:nvSpPr>
          <p:cNvPr id="4" name="Šípka dolu 3"/>
          <p:cNvSpPr/>
          <p:nvPr/>
        </p:nvSpPr>
        <p:spPr>
          <a:xfrm>
            <a:off x="4429124" y="1142984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2500298" y="1785926"/>
            <a:ext cx="521488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Uvádza do života </a:t>
            </a:r>
            <a:r>
              <a:rPr lang="sk-SK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spoločnosti </a:t>
            </a:r>
            <a:r>
              <a:rPr lang="sk-SK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zákony</a:t>
            </a:r>
            <a:endParaRPr lang="sk-SK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Šípka doprava 5"/>
          <p:cNvSpPr/>
          <p:nvPr/>
        </p:nvSpPr>
        <p:spPr>
          <a:xfrm>
            <a:off x="6215074" y="642918"/>
            <a:ext cx="57150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798486" y="0"/>
            <a:ext cx="234551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sk-SK" dirty="0" smtClean="0"/>
              <a:t>Tvorí ju: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láda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FontTx/>
              <a:buChar char="-"/>
            </a:pP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vysoké štátne 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rady</a:t>
            </a:r>
          </a:p>
          <a:p>
            <a:pPr>
              <a:buFontTx/>
              <a:buChar char="-"/>
            </a:pP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857224" y="2643182"/>
            <a:ext cx="1093569" cy="430887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200" b="1" dirty="0" smtClean="0"/>
              <a:t>Vláda </a:t>
            </a:r>
            <a:endParaRPr lang="sk-SK" sz="2200" b="1" dirty="0"/>
          </a:p>
        </p:txBody>
      </p:sp>
      <p:sp>
        <p:nvSpPr>
          <p:cNvPr id="9" name="Šípka doprava 8"/>
          <p:cNvSpPr/>
          <p:nvPr/>
        </p:nvSpPr>
        <p:spPr>
          <a:xfrm>
            <a:off x="1857356" y="2643182"/>
            <a:ext cx="642942" cy="428628"/>
          </a:xfrm>
          <a:prstGeom prst="right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BlokTextu 9"/>
          <p:cNvSpPr txBox="1"/>
          <p:nvPr/>
        </p:nvSpPr>
        <p:spPr>
          <a:xfrm>
            <a:off x="2500298" y="2714620"/>
            <a:ext cx="4815742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Tvoria ju </a:t>
            </a:r>
            <a:r>
              <a:rPr lang="sk-SK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ministri na čele s premiérom</a:t>
            </a:r>
            <a:endParaRPr lang="sk-SK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42910" y="3429000"/>
            <a:ext cx="1535998" cy="369332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Úlohy vlády: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2143108" y="3214686"/>
            <a:ext cx="667201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vydávať vládne nariadenia na realizáciu zákonov</a:t>
            </a:r>
          </a:p>
          <a:p>
            <a:pPr>
              <a:buFontTx/>
              <a:buChar char="-"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Predložiť parlamentu programové vyhlásenie a návrh </a:t>
            </a:r>
          </a:p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štátneho rozpočtu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ripravovať návrhy zákonov do parlamentu</a:t>
            </a:r>
          </a:p>
          <a:p>
            <a:pPr>
              <a:buFontTx/>
              <a:buChar char="-"/>
            </a:pPr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ojednávať a pripravovať medzinárodné zmluvy</a:t>
            </a:r>
          </a:p>
          <a:p>
            <a:endParaRPr lang="sk-SK" dirty="0"/>
          </a:p>
        </p:txBody>
      </p:sp>
      <p:sp>
        <p:nvSpPr>
          <p:cNvPr id="14" name="BlokTextu 13"/>
          <p:cNvSpPr txBox="1"/>
          <p:nvPr/>
        </p:nvSpPr>
        <p:spPr>
          <a:xfrm>
            <a:off x="72286" y="5572140"/>
            <a:ext cx="9071714" cy="338554"/>
          </a:xfrm>
          <a:prstGeom prst="rect">
            <a:avLst/>
          </a:prstGeom>
          <a:solidFill>
            <a:srgbClr val="66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1600" b="1" u="sng" cap="all" dirty="0" smtClean="0">
                <a:solidFill>
                  <a:srgbClr val="FF0000"/>
                </a:solidFill>
              </a:rPr>
              <a:t>Vláda</a:t>
            </a:r>
            <a:r>
              <a:rPr lang="sk-SK" sz="1600" b="1" cap="all" dirty="0" smtClean="0">
                <a:solidFill>
                  <a:srgbClr val="FF0000"/>
                </a:solidFill>
              </a:rPr>
              <a:t> zodpovedá za </a:t>
            </a:r>
            <a:r>
              <a:rPr lang="sk-SK" sz="1600" b="1" u="sng" cap="all" dirty="0" smtClean="0">
                <a:solidFill>
                  <a:srgbClr val="FF0000"/>
                </a:solidFill>
              </a:rPr>
              <a:t>vykonávanie</a:t>
            </a:r>
            <a:r>
              <a:rPr lang="sk-SK" sz="1600" b="1" cap="all" dirty="0" smtClean="0">
                <a:solidFill>
                  <a:srgbClr val="FF0000"/>
                </a:solidFill>
              </a:rPr>
              <a:t> </a:t>
            </a:r>
            <a:r>
              <a:rPr lang="sk-SK" sz="1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vnútornej</a:t>
            </a:r>
            <a:r>
              <a:rPr lang="sk-SK" sz="1600" b="1" cap="all" dirty="0" smtClean="0"/>
              <a:t> </a:t>
            </a:r>
            <a:r>
              <a:rPr lang="sk-SK" sz="1600" b="1" cap="all" dirty="0" smtClean="0">
                <a:solidFill>
                  <a:srgbClr val="FF0000"/>
                </a:solidFill>
              </a:rPr>
              <a:t>a </a:t>
            </a:r>
            <a:r>
              <a:rPr lang="sk-SK" sz="1600" b="1" cap="all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zahraničnej politiky</a:t>
            </a:r>
            <a:endParaRPr lang="sk-SK" sz="1600" b="1" cap="all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Rovná spojovacia šípka 15"/>
          <p:cNvCxnSpPr>
            <a:stCxn id="8" idx="2"/>
            <a:endCxn id="11" idx="0"/>
          </p:cNvCxnSpPr>
          <p:nvPr/>
        </p:nvCxnSpPr>
        <p:spPr>
          <a:xfrm rot="16200000" flipH="1">
            <a:off x="1229994" y="3248084"/>
            <a:ext cx="354931" cy="6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ovacia šípka 17"/>
          <p:cNvCxnSpPr>
            <a:stCxn id="11" idx="2"/>
          </p:cNvCxnSpPr>
          <p:nvPr/>
        </p:nvCxnSpPr>
        <p:spPr>
          <a:xfrm rot="16200000" flipH="1">
            <a:off x="532914" y="4676326"/>
            <a:ext cx="1773808" cy="17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AutoShape 2" descr="Matovičova vláda rokovala prvý raz, pozrite si spoločnú foto - S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24" name="Picture 4" descr="Matovičova vláda získala v parlamente dôveru. Fico reagoval bez  Pellegriniho a jeho ľudí | Aktuality.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920977" cy="1643050"/>
          </a:xfrm>
          <a:prstGeom prst="rect">
            <a:avLst/>
          </a:prstGeom>
          <a:noFill/>
        </p:spPr>
      </p:pic>
      <p:sp>
        <p:nvSpPr>
          <p:cNvPr id="17" name="BlokTextu 16"/>
          <p:cNvSpPr txBox="1"/>
          <p:nvPr/>
        </p:nvSpPr>
        <p:spPr>
          <a:xfrm>
            <a:off x="2928926" y="0"/>
            <a:ext cx="73289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vláda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071670" y="428604"/>
            <a:ext cx="551946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 Slovenskej republiky</a:t>
            </a:r>
            <a:endParaRPr lang="sk-SK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Šípka dolu 3"/>
          <p:cNvSpPr/>
          <p:nvPr/>
        </p:nvSpPr>
        <p:spPr>
          <a:xfrm>
            <a:off x="4286248" y="928670"/>
            <a:ext cx="928694" cy="85725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3000364" y="1785926"/>
            <a:ext cx="395172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Patrí k výkonnej zložke moci</a:t>
            </a:r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00034" y="2786058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Prezident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môže byť 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zvolený vo </a:t>
            </a:r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voľbách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Rovná spojnica 10"/>
          <p:cNvCxnSpPr>
            <a:stCxn id="6" idx="3"/>
          </p:cNvCxnSpPr>
          <p:nvPr/>
        </p:nvCxnSpPr>
        <p:spPr>
          <a:xfrm flipV="1">
            <a:off x="4786785" y="2786058"/>
            <a:ext cx="713909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BlokTextu 11"/>
          <p:cNvSpPr txBox="1"/>
          <p:nvPr/>
        </p:nvSpPr>
        <p:spPr>
          <a:xfrm>
            <a:off x="5500694" y="2571744"/>
            <a:ext cx="11705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Občanmi </a:t>
            </a:r>
            <a:endParaRPr lang="sk-SK" dirty="0"/>
          </a:p>
        </p:txBody>
      </p:sp>
      <p:sp>
        <p:nvSpPr>
          <p:cNvPr id="13" name="BlokTextu 12"/>
          <p:cNvSpPr txBox="1"/>
          <p:nvPr/>
        </p:nvSpPr>
        <p:spPr>
          <a:xfrm>
            <a:off x="5572132" y="3500438"/>
            <a:ext cx="16273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Parlamentom </a:t>
            </a:r>
            <a:endParaRPr lang="sk-SK" dirty="0"/>
          </a:p>
        </p:txBody>
      </p:sp>
      <p:cxnSp>
        <p:nvCxnSpPr>
          <p:cNvPr id="15" name="Rovná spojnica 14"/>
          <p:cNvCxnSpPr>
            <a:stCxn id="6" idx="3"/>
            <a:endCxn id="13" idx="1"/>
          </p:cNvCxnSpPr>
          <p:nvPr/>
        </p:nvCxnSpPr>
        <p:spPr>
          <a:xfrm>
            <a:off x="4786785" y="2970724"/>
            <a:ext cx="785347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lokTextu 15"/>
          <p:cNvSpPr txBox="1"/>
          <p:nvPr/>
        </p:nvSpPr>
        <p:spPr>
          <a:xfrm>
            <a:off x="0" y="0"/>
            <a:ext cx="1864613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Zastupuje štát</a:t>
            </a:r>
          </a:p>
          <a:p>
            <a:pPr algn="ctr"/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navonok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BlokTextu 16"/>
          <p:cNvSpPr txBox="1"/>
          <p:nvPr/>
        </p:nvSpPr>
        <p:spPr>
          <a:xfrm>
            <a:off x="0" y="1214422"/>
            <a:ext cx="2440092" cy="10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hlavným veliteľom </a:t>
            </a:r>
          </a:p>
          <a:p>
            <a:pPr algn="ctr"/>
            <a:r>
              <a:rPr lang="sk-SK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zbrojených síl </a:t>
            </a:r>
          </a:p>
          <a:p>
            <a:pPr algn="ctr"/>
            <a:r>
              <a:rPr lang="sk-SK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Slovenskej republiky</a:t>
            </a:r>
          </a:p>
          <a:p>
            <a:pPr algn="ctr"/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Rovná spojovacia šípka 18"/>
          <p:cNvCxnSpPr>
            <a:stCxn id="2" idx="1"/>
          </p:cNvCxnSpPr>
          <p:nvPr/>
        </p:nvCxnSpPr>
        <p:spPr>
          <a:xfrm rot="10800000">
            <a:off x="1643042" y="428604"/>
            <a:ext cx="428628" cy="246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ovná spojovacia šípka 20"/>
          <p:cNvCxnSpPr/>
          <p:nvPr/>
        </p:nvCxnSpPr>
        <p:spPr>
          <a:xfrm rot="10800000" flipV="1">
            <a:off x="1428728" y="857232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lokTextu 21"/>
          <p:cNvSpPr txBox="1"/>
          <p:nvPr/>
        </p:nvSpPr>
        <p:spPr>
          <a:xfrm>
            <a:off x="428596" y="4286256"/>
            <a:ext cx="235513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b="1" i="1" dirty="0" smtClean="0"/>
              <a:t>Úlohy prezidenta:</a:t>
            </a:r>
            <a:endParaRPr lang="sk-SK" b="1" i="1" dirty="0"/>
          </a:p>
        </p:txBody>
      </p:sp>
      <p:sp>
        <p:nvSpPr>
          <p:cNvPr id="23" name="BlokTextu 22"/>
          <p:cNvSpPr txBox="1"/>
          <p:nvPr/>
        </p:nvSpPr>
        <p:spPr>
          <a:xfrm>
            <a:off x="2786050" y="4286256"/>
            <a:ext cx="593944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sk-SK" dirty="0" smtClean="0"/>
              <a:t>-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Vyhlasovanie </a:t>
            </a: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referenda</a:t>
            </a:r>
          </a:p>
          <a:p>
            <a:pPr>
              <a:buFontTx/>
              <a:buChar char="-"/>
            </a:pPr>
            <a:r>
              <a:rPr lang="sk-SK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Podpisovanie zákonov</a:t>
            </a:r>
          </a:p>
          <a:p>
            <a:pPr>
              <a:buFontTx/>
              <a:buChar char="-"/>
            </a:pP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Dojednávanie a potvrdzovanie medzinárodných zmlúv</a:t>
            </a:r>
          </a:p>
          <a:p>
            <a:pPr>
              <a:buFontTx/>
              <a:buChar char="-"/>
            </a:pP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Prijímanie a poverovanie vyslancov 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" name="AutoShape 2" descr="Prezident Slovenskej republiky – Wikipé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0" name="Picture 4" descr="Zuzana Čaputová (20.6.2019)VI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14884"/>
            <a:ext cx="1905000" cy="2143116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2071670" y="6286520"/>
            <a:ext cx="26180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Z hľadiska výkonu moci</a:t>
            </a:r>
            <a:endParaRPr lang="sk-SK" dirty="0"/>
          </a:p>
        </p:txBody>
      </p:sp>
      <p:cxnSp>
        <p:nvCxnSpPr>
          <p:cNvPr id="24" name="Rovná spojovacia šípka 23"/>
          <p:cNvCxnSpPr>
            <a:stCxn id="18" idx="3"/>
          </p:cNvCxnSpPr>
          <p:nvPr/>
        </p:nvCxnSpPr>
        <p:spPr>
          <a:xfrm flipV="1">
            <a:off x="4689694" y="5857892"/>
            <a:ext cx="525248" cy="6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lokTextu 24"/>
          <p:cNvSpPr txBox="1"/>
          <p:nvPr/>
        </p:nvSpPr>
        <p:spPr>
          <a:xfrm>
            <a:off x="5286380" y="5643578"/>
            <a:ext cx="172354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Silný prezident</a:t>
            </a:r>
            <a:endParaRPr lang="sk-SK" dirty="0"/>
          </a:p>
        </p:txBody>
      </p:sp>
      <p:sp>
        <p:nvSpPr>
          <p:cNvPr id="26" name="BlokTextu 25"/>
          <p:cNvSpPr txBox="1"/>
          <p:nvPr/>
        </p:nvSpPr>
        <p:spPr>
          <a:xfrm>
            <a:off x="5715008" y="6357958"/>
            <a:ext cx="17668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Slabý prezident</a:t>
            </a:r>
            <a:endParaRPr lang="sk-SK" dirty="0"/>
          </a:p>
        </p:txBody>
      </p:sp>
      <p:cxnSp>
        <p:nvCxnSpPr>
          <p:cNvPr id="28" name="Rovná spojovacia šípka 27"/>
          <p:cNvCxnSpPr>
            <a:stCxn id="18" idx="3"/>
          </p:cNvCxnSpPr>
          <p:nvPr/>
        </p:nvCxnSpPr>
        <p:spPr>
          <a:xfrm>
            <a:off x="4689694" y="6471186"/>
            <a:ext cx="953876" cy="10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3857620" y="500042"/>
            <a:ext cx="2428871" cy="4924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Súdna moc</a:t>
            </a:r>
            <a:endParaRPr lang="sk-SK" sz="2600" b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Šípka dolu 2"/>
          <p:cNvSpPr/>
          <p:nvPr/>
        </p:nvSpPr>
        <p:spPr>
          <a:xfrm>
            <a:off x="4500562" y="1000108"/>
            <a:ext cx="857256" cy="928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2500298" y="1928802"/>
            <a:ext cx="5229317" cy="400110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/>
              <a:t>p</a:t>
            </a:r>
            <a:r>
              <a:rPr lang="sk-SK" sz="2000" b="1" dirty="0" smtClean="0"/>
              <a:t>atrí nezávislým a nestranným </a:t>
            </a:r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súdom</a:t>
            </a:r>
            <a:endParaRPr lang="sk-SK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Rovná spojovacia šípka 5"/>
          <p:cNvCxnSpPr/>
          <p:nvPr/>
        </p:nvCxnSpPr>
        <p:spPr>
          <a:xfrm rot="5400000">
            <a:off x="6573058" y="2928140"/>
            <a:ext cx="100013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BlokTextu 6"/>
          <p:cNvSpPr txBox="1"/>
          <p:nvPr/>
        </p:nvSpPr>
        <p:spPr>
          <a:xfrm>
            <a:off x="5643570" y="3429000"/>
            <a:ext cx="312617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Rozhodujú o sporoch medzi</a:t>
            </a:r>
          </a:p>
          <a:p>
            <a:pPr algn="ctr"/>
            <a:r>
              <a:rPr lang="sk-SK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k-SK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bčanmi a trestných veciach</a:t>
            </a:r>
            <a:endParaRPr lang="sk-SK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1214414" y="3143248"/>
            <a:ext cx="293381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i="1" dirty="0" smtClean="0"/>
              <a:t>Osobitné postavenie medzi</a:t>
            </a:r>
          </a:p>
          <a:p>
            <a:pPr algn="ctr"/>
            <a:r>
              <a:rPr lang="sk-SK" i="1" dirty="0"/>
              <a:t>s</a:t>
            </a:r>
            <a:r>
              <a:rPr lang="sk-SK" i="1" dirty="0" smtClean="0"/>
              <a:t>údmi má</a:t>
            </a:r>
            <a:endParaRPr lang="sk-SK" i="1" dirty="0"/>
          </a:p>
        </p:txBody>
      </p:sp>
      <p:cxnSp>
        <p:nvCxnSpPr>
          <p:cNvPr id="10" name="Rovná spojovacia šípka 9"/>
          <p:cNvCxnSpPr>
            <a:stCxn id="8" idx="2"/>
          </p:cNvCxnSpPr>
          <p:nvPr/>
        </p:nvCxnSpPr>
        <p:spPr>
          <a:xfrm rot="16200000" flipH="1">
            <a:off x="2699662" y="3771239"/>
            <a:ext cx="1196763" cy="12334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lokTextu 10"/>
          <p:cNvSpPr txBox="1"/>
          <p:nvPr/>
        </p:nvSpPr>
        <p:spPr>
          <a:xfrm>
            <a:off x="3786182" y="4929198"/>
            <a:ext cx="2794356" cy="492443"/>
          </a:xfrm>
          <a:prstGeom prst="rect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sk-SK" sz="2600" b="1" cap="al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Ústavný súd</a:t>
            </a:r>
            <a:endParaRPr lang="sk-SK" sz="2600" b="1" cap="al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Rovná spojovacia šípka 13"/>
          <p:cNvCxnSpPr/>
          <p:nvPr/>
        </p:nvCxnSpPr>
        <p:spPr>
          <a:xfrm rot="10800000" flipV="1">
            <a:off x="4143372" y="2357430"/>
            <a:ext cx="285752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lokTextu 14"/>
          <p:cNvSpPr txBox="1"/>
          <p:nvPr/>
        </p:nvSpPr>
        <p:spPr>
          <a:xfrm>
            <a:off x="0" y="6211669"/>
            <a:ext cx="2640466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Posudzuje, či sú zákony </a:t>
            </a:r>
          </a:p>
          <a:p>
            <a:pPr algn="ctr"/>
            <a:r>
              <a:rPr lang="sk-SK" dirty="0"/>
              <a:t>v</a:t>
            </a:r>
            <a:r>
              <a:rPr lang="sk-SK" dirty="0" smtClean="0"/>
              <a:t> súlade s ústavou</a:t>
            </a:r>
            <a:endParaRPr lang="sk-SK" dirty="0"/>
          </a:p>
        </p:txBody>
      </p:sp>
      <p:sp>
        <p:nvSpPr>
          <p:cNvPr id="16" name="BlokTextu 15"/>
          <p:cNvSpPr txBox="1"/>
          <p:nvPr/>
        </p:nvSpPr>
        <p:spPr>
          <a:xfrm>
            <a:off x="6639788" y="6211669"/>
            <a:ext cx="2504212" cy="646331"/>
          </a:xfrm>
          <a:prstGeom prst="rect">
            <a:avLst/>
          </a:prstGeom>
          <a:solidFill>
            <a:srgbClr val="FFFF66"/>
          </a:solidFill>
        </p:spPr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Posudzuje, či neboli</a:t>
            </a:r>
          </a:p>
          <a:p>
            <a:pPr algn="ctr"/>
            <a:r>
              <a:rPr lang="sk-SK" dirty="0"/>
              <a:t>p</a:t>
            </a:r>
            <a:r>
              <a:rPr lang="sk-SK" dirty="0" smtClean="0"/>
              <a:t>orušené ľudské práva</a:t>
            </a:r>
            <a:endParaRPr lang="sk-SK" dirty="0"/>
          </a:p>
        </p:txBody>
      </p:sp>
      <p:cxnSp>
        <p:nvCxnSpPr>
          <p:cNvPr id="18" name="Rovná spojovacia šípka 17"/>
          <p:cNvCxnSpPr/>
          <p:nvPr/>
        </p:nvCxnSpPr>
        <p:spPr>
          <a:xfrm rot="10800000" flipV="1">
            <a:off x="2500298" y="5429264"/>
            <a:ext cx="128588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ovacia šípka 19"/>
          <p:cNvCxnSpPr/>
          <p:nvPr/>
        </p:nvCxnSpPr>
        <p:spPr>
          <a:xfrm rot="16200000" flipH="1">
            <a:off x="6465107" y="5536421"/>
            <a:ext cx="857256" cy="6429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207</TotalTime>
  <Words>381</Words>
  <Application>Microsoft Office PowerPoint</Application>
  <PresentationFormat>Prezentácia na obrazovke (4:3)</PresentationFormat>
  <Paragraphs>115</Paragraphs>
  <Slides>6</Slides>
  <Notes>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7" baseType="lpstr">
      <vt:lpstr>Austin</vt:lpstr>
      <vt:lpstr>Zložky štátnej moci</vt:lpstr>
      <vt:lpstr>Štátna moc je deliteľná tromi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Zložky štátnej moci</dc:title>
  <dc:creator>Valued Acer Customer</dc:creator>
  <cp:lastModifiedBy>Raduz</cp:lastModifiedBy>
  <cp:revision>22</cp:revision>
  <dcterms:created xsi:type="dcterms:W3CDTF">2013-02-25T19:27:49Z</dcterms:created>
  <dcterms:modified xsi:type="dcterms:W3CDTF">2021-02-04T09:19:17Z</dcterms:modified>
</cp:coreProperties>
</file>