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705"/>
    <a:srgbClr val="3333CC"/>
    <a:srgbClr val="C09200"/>
    <a:srgbClr val="3B6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55" autoAdjust="0"/>
  </p:normalViewPr>
  <p:slideViewPr>
    <p:cSldViewPr>
      <p:cViewPr varScale="1">
        <p:scale>
          <a:sx n="42" d="100"/>
          <a:sy n="42" d="100"/>
        </p:scale>
        <p:origin x="132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E4869-31E3-4AA0-BC18-18CA80BA1D42}" type="datetimeFigureOut">
              <a:rPr lang="sk-SK" smtClean="0"/>
              <a:pPr/>
              <a:t>06.11.2019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0BAA3-7F24-4D7A-B8E3-2A2DE91372D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06.11.2019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06.11.2019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06.11.2019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06.11.2019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06.11.2019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06.11.2019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06.11.2019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06.11.2019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06.11.2019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06.11.2019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06.11.2019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9C32434-0AC8-4DA4-98CE-D32E59CA6671}" type="datetimeFigureOut">
              <a:rPr lang="sk-SK" smtClean="0"/>
              <a:pPr/>
              <a:t>06.11.2019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172200" cy="1894362"/>
          </a:xfrm>
        </p:spPr>
        <p:txBody>
          <a:bodyPr>
            <a:normAutofit/>
          </a:bodyPr>
          <a:lstStyle/>
          <a:p>
            <a:r>
              <a:rPr lang="sk-SK" sz="8000" dirty="0" smtClean="0"/>
              <a:t>SVETLO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11760" y="3501008"/>
            <a:ext cx="6172200" cy="1371600"/>
          </a:xfrm>
        </p:spPr>
        <p:txBody>
          <a:bodyPr>
            <a:normAutofit fontScale="92500"/>
          </a:bodyPr>
          <a:lstStyle/>
          <a:p>
            <a:r>
              <a:rPr lang="sk-SK" sz="4400" dirty="0" smtClean="0"/>
              <a:t>Zobrazenie spojnou a rozptylnou šošovkou</a:t>
            </a:r>
          </a:p>
          <a:p>
            <a:endParaRPr lang="sk-SK" sz="44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67600" cy="360040"/>
          </a:xfrm>
        </p:spPr>
        <p:txBody>
          <a:bodyPr>
            <a:noAutofit/>
          </a:bodyPr>
          <a:lstStyle/>
          <a:p>
            <a:r>
              <a:rPr lang="sk-SK" sz="2400" b="1" dirty="0" smtClean="0"/>
              <a:t>Opakujeme:</a:t>
            </a:r>
            <a:endParaRPr lang="sk-SK" sz="2400" b="1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1"/>
          </p:nvPr>
        </p:nvSpPr>
        <p:spPr>
          <a:xfrm>
            <a:off x="179512" y="548680"/>
            <a:ext cx="8568952" cy="5997280"/>
          </a:xfrm>
        </p:spPr>
        <p:txBody>
          <a:bodyPr>
            <a:normAutofit/>
          </a:bodyPr>
          <a:lstStyle/>
          <a:p>
            <a:r>
              <a:rPr lang="sk-SK" dirty="0" smtClean="0"/>
              <a:t>Poznáme význačné lúče, ktoré pomáhajú zostrojiť obraz pri prechode svetla šošovkami.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SPOJKA: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ROZPTYLKA:</a:t>
            </a:r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Pomocou nich teraz zostrojíme obrazy, ktoré vznikajú pri zobrazení spojkou a rozptylkou.</a:t>
            </a:r>
            <a:endParaRPr lang="sk-SK" dirty="0"/>
          </a:p>
        </p:txBody>
      </p:sp>
      <p:grpSp>
        <p:nvGrpSpPr>
          <p:cNvPr id="24" name="Skupina 23"/>
          <p:cNvGrpSpPr/>
          <p:nvPr/>
        </p:nvGrpSpPr>
        <p:grpSpPr>
          <a:xfrm>
            <a:off x="2627784" y="1700808"/>
            <a:ext cx="5328592" cy="1368152"/>
            <a:chOff x="1979712" y="1916832"/>
            <a:chExt cx="5328592" cy="1368152"/>
          </a:xfrm>
        </p:grpSpPr>
        <p:grpSp>
          <p:nvGrpSpPr>
            <p:cNvPr id="4" name="Skupina 3"/>
            <p:cNvGrpSpPr/>
            <p:nvPr/>
          </p:nvGrpSpPr>
          <p:grpSpPr>
            <a:xfrm>
              <a:off x="1979712" y="1916832"/>
              <a:ext cx="5328592" cy="1368152"/>
              <a:chOff x="3203848" y="1196752"/>
              <a:chExt cx="5328592" cy="1368152"/>
            </a:xfrm>
          </p:grpSpPr>
          <p:grpSp>
            <p:nvGrpSpPr>
              <p:cNvPr id="5" name="Skupina 20"/>
              <p:cNvGrpSpPr/>
              <p:nvPr/>
            </p:nvGrpSpPr>
            <p:grpSpPr>
              <a:xfrm>
                <a:off x="3203848" y="1196752"/>
                <a:ext cx="5328592" cy="1368152"/>
                <a:chOff x="1403648" y="2420888"/>
                <a:chExt cx="5832648" cy="2304256"/>
              </a:xfrm>
            </p:grpSpPr>
            <p:sp>
              <p:nvSpPr>
                <p:cNvPr id="8" name="BlokTextu 7"/>
                <p:cNvSpPr txBox="1"/>
                <p:nvPr/>
              </p:nvSpPr>
              <p:spPr>
                <a:xfrm>
                  <a:off x="5364088" y="3789040"/>
                  <a:ext cx="611095" cy="622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dirty="0" smtClean="0"/>
                    <a:t>F´</a:t>
                  </a:r>
                  <a:endParaRPr lang="sk-SK" dirty="0"/>
                </a:p>
              </p:txBody>
            </p:sp>
            <p:grpSp>
              <p:nvGrpSpPr>
                <p:cNvPr id="9" name="Skupina 19"/>
                <p:cNvGrpSpPr/>
                <p:nvPr/>
              </p:nvGrpSpPr>
              <p:grpSpPr>
                <a:xfrm>
                  <a:off x="1403648" y="2420888"/>
                  <a:ext cx="5832648" cy="2304256"/>
                  <a:chOff x="1403648" y="2420888"/>
                  <a:chExt cx="5832648" cy="2304256"/>
                </a:xfrm>
              </p:grpSpPr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555776" y="3789040"/>
                    <a:ext cx="2160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dirty="0" smtClean="0"/>
                      <a:t>F</a:t>
                    </a:r>
                    <a:endParaRPr lang="sk-SK" dirty="0"/>
                  </a:p>
                </p:txBody>
              </p:sp>
              <p:grpSp>
                <p:nvGrpSpPr>
                  <p:cNvPr id="11" name="Skupina 18"/>
                  <p:cNvGrpSpPr/>
                  <p:nvPr/>
                </p:nvGrpSpPr>
                <p:grpSpPr>
                  <a:xfrm>
                    <a:off x="1403648" y="2420888"/>
                    <a:ext cx="5832648" cy="2304256"/>
                    <a:chOff x="1403648" y="2420888"/>
                    <a:chExt cx="5832648" cy="2304256"/>
                  </a:xfrm>
                </p:grpSpPr>
                <p:cxnSp>
                  <p:nvCxnSpPr>
                    <p:cNvPr id="12" name="Rovná spojnica 11"/>
                    <p:cNvCxnSpPr/>
                    <p:nvPr/>
                  </p:nvCxnSpPr>
                  <p:spPr>
                    <a:xfrm>
                      <a:off x="1403648" y="3573016"/>
                      <a:ext cx="5832648" cy="0"/>
                    </a:xfrm>
                    <a:prstGeom prst="line">
                      <a:avLst/>
                    </a:prstGeom>
                    <a:ln w="25400" cmpd="sng">
                      <a:solidFill>
                        <a:schemeClr val="tx1"/>
                      </a:solidFill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Rovná spojovacia šípka 7"/>
                    <p:cNvCxnSpPr/>
                    <p:nvPr/>
                  </p:nvCxnSpPr>
                  <p:spPr>
                    <a:xfrm>
                      <a:off x="4139952" y="2420888"/>
                      <a:ext cx="0" cy="2304256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Rovná spojnica 13"/>
                    <p:cNvCxnSpPr/>
                    <p:nvPr/>
                  </p:nvCxnSpPr>
                  <p:spPr>
                    <a:xfrm>
                      <a:off x="2699792" y="3429000"/>
                      <a:ext cx="0" cy="28803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Rovná spojnica 14"/>
                    <p:cNvCxnSpPr/>
                    <p:nvPr/>
                  </p:nvCxnSpPr>
                  <p:spPr>
                    <a:xfrm>
                      <a:off x="5580112" y="3429000"/>
                      <a:ext cx="0" cy="28803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Rovná spojovacia šípka 15"/>
                    <p:cNvCxnSpPr/>
                    <p:nvPr/>
                  </p:nvCxnSpPr>
                  <p:spPr>
                    <a:xfrm>
                      <a:off x="1475656" y="2420888"/>
                      <a:ext cx="5184576" cy="2232248"/>
                    </a:xfrm>
                    <a:prstGeom prst="straightConnector1">
                      <a:avLst/>
                    </a:prstGeom>
                    <a:ln w="254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6" name="BlokTextu 5"/>
              <p:cNvSpPr txBox="1"/>
              <p:nvPr/>
            </p:nvSpPr>
            <p:spPr>
              <a:xfrm>
                <a:off x="3203848" y="1628800"/>
                <a:ext cx="21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1600" b="1" dirty="0" smtClean="0">
                    <a:latin typeface="Lucida Handwriting" pitchFamily="66" charset="0"/>
                  </a:rPr>
                  <a:t>o</a:t>
                </a:r>
                <a:endParaRPr lang="sk-SK" sz="1600" b="1" dirty="0">
                  <a:latin typeface="Lucida Handwriting" pitchFamily="66" charset="0"/>
                </a:endParaRPr>
              </a:p>
            </p:txBody>
          </p:sp>
        </p:grpSp>
        <p:cxnSp>
          <p:nvCxnSpPr>
            <p:cNvPr id="17" name="Rovná spojovacia šípka 16"/>
            <p:cNvCxnSpPr/>
            <p:nvPr/>
          </p:nvCxnSpPr>
          <p:spPr>
            <a:xfrm>
              <a:off x="1979712" y="2276872"/>
              <a:ext cx="2520280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ovná spojovacia šípka 17"/>
            <p:cNvCxnSpPr/>
            <p:nvPr/>
          </p:nvCxnSpPr>
          <p:spPr>
            <a:xfrm>
              <a:off x="4499992" y="2276872"/>
              <a:ext cx="2808312" cy="648072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ovná spojovacia šípka 18"/>
            <p:cNvCxnSpPr/>
            <p:nvPr/>
          </p:nvCxnSpPr>
          <p:spPr>
            <a:xfrm>
              <a:off x="2339752" y="2348880"/>
              <a:ext cx="2160240" cy="64807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ovacia šípka 19"/>
            <p:cNvCxnSpPr/>
            <p:nvPr/>
          </p:nvCxnSpPr>
          <p:spPr>
            <a:xfrm>
              <a:off x="4499992" y="2996952"/>
              <a:ext cx="2664296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Skupina 55"/>
          <p:cNvGrpSpPr/>
          <p:nvPr/>
        </p:nvGrpSpPr>
        <p:grpSpPr>
          <a:xfrm>
            <a:off x="2915816" y="3645024"/>
            <a:ext cx="5472608" cy="1880592"/>
            <a:chOff x="2771800" y="3924672"/>
            <a:chExt cx="5472608" cy="1880592"/>
          </a:xfrm>
        </p:grpSpPr>
        <p:grpSp>
          <p:nvGrpSpPr>
            <p:cNvPr id="25" name="Skupina 24"/>
            <p:cNvGrpSpPr/>
            <p:nvPr/>
          </p:nvGrpSpPr>
          <p:grpSpPr>
            <a:xfrm>
              <a:off x="2771800" y="4005064"/>
              <a:ext cx="5472608" cy="1512168"/>
              <a:chOff x="3275856" y="1052736"/>
              <a:chExt cx="5472608" cy="1512168"/>
            </a:xfrm>
          </p:grpSpPr>
          <p:grpSp>
            <p:nvGrpSpPr>
              <p:cNvPr id="26" name="Skupina 78"/>
              <p:cNvGrpSpPr/>
              <p:nvPr/>
            </p:nvGrpSpPr>
            <p:grpSpPr>
              <a:xfrm>
                <a:off x="3275856" y="1052736"/>
                <a:ext cx="5472608" cy="1512168"/>
                <a:chOff x="3059832" y="1124744"/>
                <a:chExt cx="5472608" cy="1512168"/>
              </a:xfrm>
            </p:grpSpPr>
            <p:grpSp>
              <p:nvGrpSpPr>
                <p:cNvPr id="28" name="Skupina 20"/>
                <p:cNvGrpSpPr/>
                <p:nvPr/>
              </p:nvGrpSpPr>
              <p:grpSpPr>
                <a:xfrm>
                  <a:off x="3059832" y="1196752"/>
                  <a:ext cx="5472608" cy="1440160"/>
                  <a:chOff x="1246009" y="2420889"/>
                  <a:chExt cx="5990287" cy="2425533"/>
                </a:xfrm>
              </p:grpSpPr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364088" y="3789040"/>
                    <a:ext cx="611095" cy="6220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dirty="0" smtClean="0"/>
                      <a:t>F</a:t>
                    </a:r>
                    <a:endParaRPr lang="sk-SK" dirty="0"/>
                  </a:p>
                </p:txBody>
              </p:sp>
              <p:grpSp>
                <p:nvGrpSpPr>
                  <p:cNvPr id="36" name="Skupina 19"/>
                  <p:cNvGrpSpPr/>
                  <p:nvPr/>
                </p:nvGrpSpPr>
                <p:grpSpPr>
                  <a:xfrm>
                    <a:off x="1246009" y="2420889"/>
                    <a:ext cx="5990287" cy="2425533"/>
                    <a:chOff x="1246009" y="2420889"/>
                    <a:chExt cx="5990287" cy="2425533"/>
                  </a:xfrm>
                </p:grpSpPr>
                <p:sp>
                  <p:nvSpPr>
                    <p:cNvPr id="37" name="BlokTextu 36"/>
                    <p:cNvSpPr txBox="1"/>
                    <p:nvPr/>
                  </p:nvSpPr>
                  <p:spPr>
                    <a:xfrm>
                      <a:off x="2555776" y="3789040"/>
                      <a:ext cx="581903" cy="6220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sk-SK" dirty="0" smtClean="0"/>
                        <a:t>F´</a:t>
                      </a:r>
                      <a:endParaRPr lang="sk-SK" dirty="0"/>
                    </a:p>
                  </p:txBody>
                </p:sp>
                <p:grpSp>
                  <p:nvGrpSpPr>
                    <p:cNvPr id="38" name="Skupina 18"/>
                    <p:cNvGrpSpPr/>
                    <p:nvPr/>
                  </p:nvGrpSpPr>
                  <p:grpSpPr>
                    <a:xfrm>
                      <a:off x="1246009" y="2420889"/>
                      <a:ext cx="5990287" cy="2425533"/>
                      <a:chOff x="1246009" y="2420889"/>
                      <a:chExt cx="5990287" cy="2425533"/>
                    </a:xfrm>
                  </p:grpSpPr>
                  <p:cxnSp>
                    <p:nvCxnSpPr>
                      <p:cNvPr id="39" name="Rovná spojnica 4"/>
                      <p:cNvCxnSpPr/>
                      <p:nvPr/>
                    </p:nvCxnSpPr>
                    <p:spPr>
                      <a:xfrm>
                        <a:off x="1403648" y="3573016"/>
                        <a:ext cx="5832648" cy="0"/>
                      </a:xfrm>
                      <a:prstGeom prst="line">
                        <a:avLst/>
                      </a:prstGeom>
                      <a:ln w="25400" cmpd="sng">
                        <a:solidFill>
                          <a:schemeClr val="tx1"/>
                        </a:solidFill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Rovná spojnica 39"/>
                      <p:cNvCxnSpPr/>
                      <p:nvPr/>
                    </p:nvCxnSpPr>
                    <p:spPr>
                      <a:xfrm>
                        <a:off x="2699792" y="3429000"/>
                        <a:ext cx="0" cy="288032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Rovná spojnica 40"/>
                      <p:cNvCxnSpPr/>
                      <p:nvPr/>
                    </p:nvCxnSpPr>
                    <p:spPr>
                      <a:xfrm>
                        <a:off x="5580112" y="3429000"/>
                        <a:ext cx="0" cy="288032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Rovná spojovacia šípka 41"/>
                      <p:cNvCxnSpPr/>
                      <p:nvPr/>
                    </p:nvCxnSpPr>
                    <p:spPr>
                      <a:xfrm flipV="1">
                        <a:off x="1246009" y="2420889"/>
                        <a:ext cx="5359731" cy="2425533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FF000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29" name="Skupina 59"/>
                <p:cNvGrpSpPr/>
                <p:nvPr/>
              </p:nvGrpSpPr>
              <p:grpSpPr>
                <a:xfrm>
                  <a:off x="5508104" y="1124744"/>
                  <a:ext cx="288032" cy="1512168"/>
                  <a:chOff x="5508104" y="1124744"/>
                  <a:chExt cx="288032" cy="1512168"/>
                </a:xfrm>
              </p:grpSpPr>
              <p:cxnSp>
                <p:nvCxnSpPr>
                  <p:cNvPr id="30" name="Rovná spojnica 29"/>
                  <p:cNvCxnSpPr/>
                  <p:nvPr/>
                </p:nvCxnSpPr>
                <p:spPr>
                  <a:xfrm>
                    <a:off x="5652120" y="1268760"/>
                    <a:ext cx="0" cy="122413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Rovná spojnica 30"/>
                  <p:cNvCxnSpPr/>
                  <p:nvPr/>
                </p:nvCxnSpPr>
                <p:spPr>
                  <a:xfrm flipV="1">
                    <a:off x="5652120" y="1124744"/>
                    <a:ext cx="144016" cy="1440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Rovná spojnica 31"/>
                  <p:cNvCxnSpPr/>
                  <p:nvPr/>
                </p:nvCxnSpPr>
                <p:spPr>
                  <a:xfrm>
                    <a:off x="5508104" y="1124744"/>
                    <a:ext cx="135632" cy="1356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Rovná spojnica 32"/>
                  <p:cNvCxnSpPr/>
                  <p:nvPr/>
                </p:nvCxnSpPr>
                <p:spPr>
                  <a:xfrm flipV="1">
                    <a:off x="5508104" y="2492896"/>
                    <a:ext cx="144016" cy="1440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Rovná spojnica 33"/>
                  <p:cNvCxnSpPr/>
                  <p:nvPr/>
                </p:nvCxnSpPr>
                <p:spPr>
                  <a:xfrm>
                    <a:off x="5652120" y="2492896"/>
                    <a:ext cx="144016" cy="1440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7" name="BlokTextu 26"/>
              <p:cNvSpPr txBox="1"/>
              <p:nvPr/>
            </p:nvSpPr>
            <p:spPr>
              <a:xfrm>
                <a:off x="3563888" y="1556792"/>
                <a:ext cx="21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1600" b="1" dirty="0" smtClean="0">
                    <a:latin typeface="Lucida Handwriting" pitchFamily="66" charset="0"/>
                  </a:rPr>
                  <a:t>o</a:t>
                </a:r>
                <a:endParaRPr lang="sk-SK" sz="1600" b="1" dirty="0">
                  <a:latin typeface="Lucida Handwriting" pitchFamily="66" charset="0"/>
                </a:endParaRPr>
              </a:p>
            </p:txBody>
          </p:sp>
        </p:grpSp>
        <p:cxnSp>
          <p:nvCxnSpPr>
            <p:cNvPr id="43" name="Rovná spojovacia šípka 42"/>
            <p:cNvCxnSpPr/>
            <p:nvPr/>
          </p:nvCxnSpPr>
          <p:spPr>
            <a:xfrm>
              <a:off x="2843808" y="4437112"/>
              <a:ext cx="2520280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ovná spojovacia šípka 43"/>
            <p:cNvCxnSpPr/>
            <p:nvPr/>
          </p:nvCxnSpPr>
          <p:spPr>
            <a:xfrm flipV="1">
              <a:off x="5355704" y="3924672"/>
              <a:ext cx="1944216" cy="51244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Rovná spojnica 44"/>
            <p:cNvCxnSpPr/>
            <p:nvPr/>
          </p:nvCxnSpPr>
          <p:spPr>
            <a:xfrm flipH="1">
              <a:off x="3987552" y="4428728"/>
              <a:ext cx="1368152" cy="360040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ovná spojovacia šípka 45"/>
            <p:cNvCxnSpPr/>
            <p:nvPr/>
          </p:nvCxnSpPr>
          <p:spPr>
            <a:xfrm flipV="1">
              <a:off x="2771800" y="5157192"/>
              <a:ext cx="2592288" cy="64807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Rovná spojovacia šípka 46"/>
            <p:cNvCxnSpPr/>
            <p:nvPr/>
          </p:nvCxnSpPr>
          <p:spPr>
            <a:xfrm>
              <a:off x="5364088" y="5157192"/>
              <a:ext cx="2664296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Rovná spojnica 47"/>
            <p:cNvCxnSpPr/>
            <p:nvPr/>
          </p:nvCxnSpPr>
          <p:spPr>
            <a:xfrm flipV="1">
              <a:off x="5364088" y="4745398"/>
              <a:ext cx="1377042" cy="41179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/>
              <a:t>Spojka: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11560" y="836712"/>
            <a:ext cx="7467600" cy="5637240"/>
          </a:xfrm>
        </p:spPr>
        <p:txBody>
          <a:bodyPr>
            <a:normAutofit/>
          </a:bodyPr>
          <a:lstStyle/>
          <a:p>
            <a:r>
              <a:rPr lang="sk-SK" dirty="0" smtClean="0"/>
              <a:t>Charakteristika obrazu, ktorý vznikne závisí od toho, aká je vzdialenosť predmetu od šošovky.</a:t>
            </a:r>
          </a:p>
          <a:p>
            <a:pPr>
              <a:buNone/>
            </a:pPr>
            <a:r>
              <a:rPr lang="sk-SK" dirty="0" smtClean="0"/>
              <a:t> </a:t>
            </a:r>
            <a:r>
              <a:rPr lang="sk-SK" i="1" dirty="0" smtClean="0"/>
              <a:t>Presnejšie, aká je </a:t>
            </a:r>
            <a:r>
              <a:rPr lang="sk-SK" b="1" i="1" dirty="0" smtClean="0"/>
              <a:t>vzdialenosť </a:t>
            </a:r>
            <a:r>
              <a:rPr lang="sk-SK" i="1" dirty="0" smtClean="0"/>
              <a:t>predmetu od šošovky voči </a:t>
            </a:r>
            <a:r>
              <a:rPr lang="sk-SK" b="1" i="1" dirty="0" smtClean="0"/>
              <a:t>ohniskovej vzdialenosti šošovky</a:t>
            </a:r>
            <a:r>
              <a:rPr lang="sk-SK" i="1" dirty="0" smtClean="0"/>
              <a:t> </a:t>
            </a:r>
            <a:r>
              <a:rPr lang="sk-SK" b="1" i="1" dirty="0" smtClean="0"/>
              <a:t>f.</a:t>
            </a:r>
          </a:p>
          <a:p>
            <a:pPr>
              <a:buNone/>
            </a:pPr>
            <a:r>
              <a:rPr lang="sk-SK" i="1" u="sng" dirty="0" smtClean="0"/>
              <a:t>Môže nastať 5 odlišných prípadov: </a:t>
            </a:r>
          </a:p>
          <a:p>
            <a:pPr>
              <a:buNone/>
            </a:pPr>
            <a:r>
              <a:rPr lang="sk-SK" i="1" dirty="0" smtClean="0"/>
              <a:t>1. Predmet je od šošovky vzdialený </a:t>
            </a:r>
            <a:r>
              <a:rPr lang="sk-SK" b="1" i="1" dirty="0" smtClean="0">
                <a:solidFill>
                  <a:srgbClr val="FF0000"/>
                </a:solidFill>
              </a:rPr>
              <a:t>viac ako </a:t>
            </a:r>
            <a:r>
              <a:rPr lang="sk-SK" i="1" dirty="0" smtClean="0"/>
              <a:t>je </a:t>
            </a:r>
            <a:r>
              <a:rPr lang="sk-SK" b="1" i="1" dirty="0" smtClean="0">
                <a:solidFill>
                  <a:srgbClr val="FF0000"/>
                </a:solidFill>
              </a:rPr>
              <a:t>dvojnásobok  f </a:t>
            </a:r>
          </a:p>
          <a:p>
            <a:pPr>
              <a:buNone/>
            </a:pPr>
            <a:r>
              <a:rPr lang="sk-SK" i="1" dirty="0" smtClean="0"/>
              <a:t>2. Predmet je od šošovky vzdialený </a:t>
            </a:r>
            <a:r>
              <a:rPr lang="sk-SK" b="1" i="1" dirty="0" smtClean="0">
                <a:solidFill>
                  <a:schemeClr val="bg2">
                    <a:lumMod val="50000"/>
                  </a:schemeClr>
                </a:solidFill>
              </a:rPr>
              <a:t>presne dvojnásobok  f.</a:t>
            </a:r>
          </a:p>
          <a:p>
            <a:pPr>
              <a:buNone/>
            </a:pPr>
            <a:r>
              <a:rPr lang="sk-SK" i="1" dirty="0" smtClean="0"/>
              <a:t>3. Predmet je od šošovky vzdialený </a:t>
            </a:r>
            <a:r>
              <a:rPr lang="sk-SK" b="1" i="1" dirty="0" smtClean="0">
                <a:solidFill>
                  <a:schemeClr val="accent2">
                    <a:lumMod val="75000"/>
                  </a:schemeClr>
                </a:solidFill>
              </a:rPr>
              <a:t>menej ako </a:t>
            </a:r>
            <a:r>
              <a:rPr lang="sk-SK" i="1" dirty="0" smtClean="0"/>
              <a:t>je </a:t>
            </a:r>
            <a:r>
              <a:rPr lang="sk-SK" b="1" i="1" dirty="0" smtClean="0">
                <a:solidFill>
                  <a:schemeClr val="accent2">
                    <a:lumMod val="75000"/>
                  </a:schemeClr>
                </a:solidFill>
              </a:rPr>
              <a:t>dvojnásobok f </a:t>
            </a:r>
            <a:r>
              <a:rPr lang="sk-SK" i="1" dirty="0" smtClean="0"/>
              <a:t>ale </a:t>
            </a:r>
            <a:r>
              <a:rPr lang="sk-SK" b="1" i="1" dirty="0" smtClean="0">
                <a:solidFill>
                  <a:schemeClr val="accent2">
                    <a:lumMod val="75000"/>
                  </a:schemeClr>
                </a:solidFill>
              </a:rPr>
              <a:t>viac ako f.</a:t>
            </a:r>
          </a:p>
          <a:p>
            <a:pPr>
              <a:buNone/>
            </a:pPr>
            <a:r>
              <a:rPr lang="sk-SK" i="1" dirty="0" smtClean="0"/>
              <a:t>4. Predmet je od šošovky vzdialený </a:t>
            </a:r>
            <a:r>
              <a:rPr lang="sk-SK" b="1" i="1" dirty="0" smtClean="0">
                <a:solidFill>
                  <a:srgbClr val="7030A0"/>
                </a:solidFill>
              </a:rPr>
              <a:t>presne </a:t>
            </a:r>
            <a:r>
              <a:rPr lang="sk-SK" i="1" dirty="0" smtClean="0"/>
              <a:t>o</a:t>
            </a:r>
            <a:r>
              <a:rPr lang="sk-SK" b="1" i="1" dirty="0" smtClean="0"/>
              <a:t> </a:t>
            </a:r>
            <a:r>
              <a:rPr lang="sk-SK" b="1" i="1" dirty="0" smtClean="0">
                <a:solidFill>
                  <a:srgbClr val="7030A0"/>
                </a:solidFill>
              </a:rPr>
              <a:t>f. </a:t>
            </a:r>
          </a:p>
          <a:p>
            <a:pPr>
              <a:buNone/>
            </a:pPr>
            <a:r>
              <a:rPr lang="sk-SK" i="1" dirty="0" smtClean="0"/>
              <a:t>5. Predmet je od šošovky vzdialený </a:t>
            </a:r>
            <a:r>
              <a:rPr lang="sk-SK" b="1" i="1" dirty="0" smtClean="0">
                <a:solidFill>
                  <a:srgbClr val="00B050"/>
                </a:solidFill>
              </a:rPr>
              <a:t>menej </a:t>
            </a:r>
            <a:r>
              <a:rPr lang="sk-SK" i="1" dirty="0" smtClean="0"/>
              <a:t>ako</a:t>
            </a:r>
            <a:r>
              <a:rPr lang="sk-SK" i="1" dirty="0" smtClean="0">
                <a:solidFill>
                  <a:srgbClr val="00B050"/>
                </a:solidFill>
              </a:rPr>
              <a:t> </a:t>
            </a:r>
            <a:r>
              <a:rPr lang="sk-SK" b="1" i="1" dirty="0" smtClean="0">
                <a:solidFill>
                  <a:srgbClr val="00B050"/>
                </a:solidFill>
              </a:rPr>
              <a:t>f.</a:t>
            </a:r>
          </a:p>
          <a:p>
            <a:pPr>
              <a:buNone/>
            </a:pPr>
            <a:endParaRPr lang="sk-SK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67544" y="188640"/>
            <a:ext cx="792088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sk-SK" i="1" dirty="0" smtClean="0"/>
              <a:t>1. Predmet je od šošovky vzdialený </a:t>
            </a:r>
            <a:r>
              <a:rPr lang="sk-SK" b="1" i="1" dirty="0" smtClean="0">
                <a:solidFill>
                  <a:srgbClr val="FF0000"/>
                </a:solidFill>
              </a:rPr>
              <a:t>viac ako </a:t>
            </a:r>
            <a:r>
              <a:rPr lang="sk-SK" i="1" dirty="0" smtClean="0"/>
              <a:t>je </a:t>
            </a:r>
            <a:r>
              <a:rPr lang="sk-SK" b="1" i="1" dirty="0" smtClean="0">
                <a:solidFill>
                  <a:srgbClr val="FF0000"/>
                </a:solidFill>
              </a:rPr>
              <a:t>dvojnásobok  f.</a:t>
            </a:r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539552" y="980728"/>
            <a:ext cx="3746362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4283968" y="980728"/>
            <a:ext cx="2592288" cy="144016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1043608" y="836712"/>
            <a:ext cx="3312368" cy="93610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>
            <a:off x="4355976" y="1772816"/>
            <a:ext cx="3960440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clipart-space.com/wp-content/uploads/2015/04/candle-clip-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80728"/>
            <a:ext cx="144016" cy="576064"/>
          </a:xfrm>
          <a:prstGeom prst="rect">
            <a:avLst/>
          </a:prstGeom>
          <a:noFill/>
        </p:spPr>
      </p:pic>
      <p:pic>
        <p:nvPicPr>
          <p:cNvPr id="29" name="Picture 2" descr="http://clipart-space.com/wp-content/uploads/2015/04/candle-clip-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652120" y="1484784"/>
            <a:ext cx="72008" cy="288032"/>
          </a:xfrm>
          <a:prstGeom prst="rect">
            <a:avLst/>
          </a:prstGeom>
          <a:noFill/>
        </p:spPr>
      </p:pic>
      <p:sp>
        <p:nvSpPr>
          <p:cNvPr id="54" name="BlokTextu 53"/>
          <p:cNvSpPr txBox="1"/>
          <p:nvPr/>
        </p:nvSpPr>
        <p:spPr>
          <a:xfrm>
            <a:off x="467544" y="2348880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i="1" u="sng" dirty="0" smtClean="0"/>
              <a:t>Vlastnosti obrazu: </a:t>
            </a:r>
            <a:r>
              <a:rPr lang="sk-SK" sz="1600" dirty="0" smtClean="0"/>
              <a:t>- skutočný</a:t>
            </a:r>
          </a:p>
          <a:p>
            <a:r>
              <a:rPr lang="sk-SK" sz="1600" dirty="0" smtClean="0"/>
              <a:t>		 - výškovo aj stranovo prevrátený</a:t>
            </a:r>
          </a:p>
          <a:p>
            <a:r>
              <a:rPr lang="sk-SK" sz="1600" dirty="0" smtClean="0"/>
              <a:t>		 - zmenšený</a:t>
            </a:r>
          </a:p>
          <a:p>
            <a:r>
              <a:rPr lang="sk-SK" sz="1600" dirty="0" smtClean="0"/>
              <a:t>		 - vzdialený od šošovky viac ako </a:t>
            </a:r>
            <a:r>
              <a:rPr lang="sk-SK" sz="1600" dirty="0" smtClean="0">
                <a:solidFill>
                  <a:srgbClr val="FB9705"/>
                </a:solidFill>
              </a:rPr>
              <a:t>f </a:t>
            </a:r>
            <a:r>
              <a:rPr lang="sk-SK" sz="1600" dirty="0" smtClean="0"/>
              <a:t>a menej ako</a:t>
            </a:r>
            <a:r>
              <a:rPr lang="sk-SK" sz="1600" dirty="0" smtClean="0">
                <a:solidFill>
                  <a:srgbClr val="FB9705"/>
                </a:solidFill>
              </a:rPr>
              <a:t> 2f</a:t>
            </a:r>
            <a:endParaRPr lang="sk-SK" sz="1600" dirty="0">
              <a:solidFill>
                <a:srgbClr val="FB9705"/>
              </a:solidFill>
            </a:endParaRPr>
          </a:p>
        </p:txBody>
      </p:sp>
      <p:sp>
        <p:nvSpPr>
          <p:cNvPr id="55" name="BlokTextu 54"/>
          <p:cNvSpPr txBox="1"/>
          <p:nvPr/>
        </p:nvSpPr>
        <p:spPr>
          <a:xfrm>
            <a:off x="827584" y="16288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3333CC"/>
                </a:solidFill>
                <a:latin typeface="Lucida Handwriting" pitchFamily="66" charset="0"/>
              </a:rPr>
              <a:t>predmet</a:t>
            </a:r>
            <a:endParaRPr lang="sk-SK" b="1" dirty="0">
              <a:solidFill>
                <a:srgbClr val="3333CC"/>
              </a:solidFill>
              <a:latin typeface="Lucida Handwriting" pitchFamily="66" charset="0"/>
            </a:endParaRPr>
          </a:p>
        </p:txBody>
      </p:sp>
      <p:sp>
        <p:nvSpPr>
          <p:cNvPr id="56" name="BlokTextu 55"/>
          <p:cNvSpPr txBox="1"/>
          <p:nvPr/>
        </p:nvSpPr>
        <p:spPr>
          <a:xfrm>
            <a:off x="5076056" y="90872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3333CC"/>
                </a:solidFill>
                <a:latin typeface="Lucida Handwriting" pitchFamily="66" charset="0"/>
              </a:rPr>
              <a:t>obraz</a:t>
            </a:r>
            <a:endParaRPr lang="sk-SK" b="1" dirty="0">
              <a:solidFill>
                <a:srgbClr val="3333CC"/>
              </a:solidFill>
              <a:latin typeface="Lucida Handwriting" pitchFamily="66" charset="0"/>
            </a:endParaRPr>
          </a:p>
        </p:txBody>
      </p:sp>
      <p:sp>
        <p:nvSpPr>
          <p:cNvPr id="65" name="BlokTextu 64"/>
          <p:cNvSpPr txBox="1"/>
          <p:nvPr/>
        </p:nvSpPr>
        <p:spPr>
          <a:xfrm>
            <a:off x="611560" y="3501008"/>
            <a:ext cx="792088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sk-SK" i="1" dirty="0" smtClean="0"/>
              <a:t>2. Predmet je od šošovky vzdialený </a:t>
            </a:r>
            <a:r>
              <a:rPr lang="sk-SK" b="1" i="1" dirty="0" smtClean="0">
                <a:ln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presne dvojnásobok  f.</a:t>
            </a:r>
          </a:p>
        </p:txBody>
      </p:sp>
      <p:grpSp>
        <p:nvGrpSpPr>
          <p:cNvPr id="66" name="Skupina 65"/>
          <p:cNvGrpSpPr/>
          <p:nvPr/>
        </p:nvGrpSpPr>
        <p:grpSpPr>
          <a:xfrm>
            <a:off x="971600" y="3933056"/>
            <a:ext cx="7056784" cy="1858790"/>
            <a:chOff x="683568" y="1052736"/>
            <a:chExt cx="7920880" cy="2875629"/>
          </a:xfrm>
        </p:grpSpPr>
        <p:sp>
          <p:nvSpPr>
            <p:cNvPr id="67" name="BlokTextu 66"/>
            <p:cNvSpPr txBox="1"/>
            <p:nvPr/>
          </p:nvSpPr>
          <p:spPr>
            <a:xfrm>
              <a:off x="3059832" y="3284983"/>
              <a:ext cx="573860" cy="571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>
                  <a:solidFill>
                    <a:srgbClr val="FB9705"/>
                  </a:solidFill>
                </a:rPr>
                <a:t>2f</a:t>
              </a:r>
              <a:endParaRPr lang="sk-SK" dirty="0">
                <a:solidFill>
                  <a:srgbClr val="FB9705"/>
                </a:solidFill>
              </a:endParaRPr>
            </a:p>
          </p:txBody>
        </p:sp>
        <p:grpSp>
          <p:nvGrpSpPr>
            <p:cNvPr id="68" name="Skupina 51"/>
            <p:cNvGrpSpPr/>
            <p:nvPr/>
          </p:nvGrpSpPr>
          <p:grpSpPr>
            <a:xfrm>
              <a:off x="683568" y="1052736"/>
              <a:ext cx="7920880" cy="2875629"/>
              <a:chOff x="683568" y="1052736"/>
              <a:chExt cx="7920880" cy="2875629"/>
            </a:xfrm>
          </p:grpSpPr>
          <p:sp>
            <p:nvSpPr>
              <p:cNvPr id="69" name="BlokTextu 68"/>
              <p:cNvSpPr txBox="1"/>
              <p:nvPr/>
            </p:nvSpPr>
            <p:spPr>
              <a:xfrm>
                <a:off x="5436096" y="3356992"/>
                <a:ext cx="501117" cy="571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>
                    <a:solidFill>
                      <a:srgbClr val="FB9705"/>
                    </a:solidFill>
                  </a:rPr>
                  <a:t>2f</a:t>
                </a:r>
                <a:endParaRPr lang="sk-SK" dirty="0">
                  <a:solidFill>
                    <a:srgbClr val="FB9705"/>
                  </a:solidFill>
                </a:endParaRPr>
              </a:p>
            </p:txBody>
          </p:sp>
          <p:grpSp>
            <p:nvGrpSpPr>
              <p:cNvPr id="70" name="Skupina 50"/>
              <p:cNvGrpSpPr/>
              <p:nvPr/>
            </p:nvGrpSpPr>
            <p:grpSpPr>
              <a:xfrm>
                <a:off x="683568" y="1052736"/>
                <a:ext cx="7920880" cy="2520280"/>
                <a:chOff x="683568" y="1052736"/>
                <a:chExt cx="7920880" cy="2520280"/>
              </a:xfrm>
            </p:grpSpPr>
            <p:sp>
              <p:nvSpPr>
                <p:cNvPr id="71" name="BlokTextu 70"/>
                <p:cNvSpPr txBox="1"/>
                <p:nvPr/>
              </p:nvSpPr>
              <p:spPr>
                <a:xfrm>
                  <a:off x="4724833" y="2278130"/>
                  <a:ext cx="216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dirty="0" smtClean="0">
                      <a:solidFill>
                        <a:srgbClr val="FB9705"/>
                      </a:solidFill>
                    </a:rPr>
                    <a:t>f</a:t>
                  </a:r>
                  <a:endParaRPr lang="sk-SK" dirty="0">
                    <a:solidFill>
                      <a:srgbClr val="FB9705"/>
                    </a:solidFill>
                  </a:endParaRPr>
                </a:p>
              </p:txBody>
            </p:sp>
            <p:grpSp>
              <p:nvGrpSpPr>
                <p:cNvPr id="72" name="Skupina 49"/>
                <p:cNvGrpSpPr/>
                <p:nvPr/>
              </p:nvGrpSpPr>
              <p:grpSpPr>
                <a:xfrm>
                  <a:off x="683568" y="1052736"/>
                  <a:ext cx="7920880" cy="2520280"/>
                  <a:chOff x="683568" y="1052736"/>
                  <a:chExt cx="7920880" cy="2520280"/>
                </a:xfrm>
              </p:grpSpPr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3835755" y="2278130"/>
                    <a:ext cx="2160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dirty="0" smtClean="0">
                        <a:solidFill>
                          <a:srgbClr val="FB9705"/>
                        </a:solidFill>
                      </a:rPr>
                      <a:t>f</a:t>
                    </a:r>
                    <a:endParaRPr lang="sk-SK" dirty="0">
                      <a:solidFill>
                        <a:srgbClr val="FB9705"/>
                      </a:solidFill>
                    </a:endParaRPr>
                  </a:p>
                </p:txBody>
              </p:sp>
              <p:grpSp>
                <p:nvGrpSpPr>
                  <p:cNvPr id="74" name="Skupina 48"/>
                  <p:cNvGrpSpPr/>
                  <p:nvPr/>
                </p:nvGrpSpPr>
                <p:grpSpPr>
                  <a:xfrm>
                    <a:off x="683568" y="1052736"/>
                    <a:ext cx="7920880" cy="2520280"/>
                    <a:chOff x="755576" y="980728"/>
                    <a:chExt cx="7920880" cy="2520280"/>
                  </a:xfrm>
                </p:grpSpPr>
                <p:grpSp>
                  <p:nvGrpSpPr>
                    <p:cNvPr id="75" name="Skupina 3"/>
                    <p:cNvGrpSpPr/>
                    <p:nvPr/>
                  </p:nvGrpSpPr>
                  <p:grpSpPr>
                    <a:xfrm>
                      <a:off x="755576" y="980728"/>
                      <a:ext cx="7920880" cy="2520280"/>
                      <a:chOff x="3203848" y="1196752"/>
                      <a:chExt cx="5328592" cy="1368152"/>
                    </a:xfrm>
                  </p:grpSpPr>
                  <p:grpSp>
                    <p:nvGrpSpPr>
                      <p:cNvPr id="82" name="Skupina 20"/>
                      <p:cNvGrpSpPr/>
                      <p:nvPr/>
                    </p:nvGrpSpPr>
                    <p:grpSpPr>
                      <a:xfrm>
                        <a:off x="3203848" y="1196752"/>
                        <a:ext cx="5328592" cy="1368152"/>
                        <a:chOff x="1403648" y="2420888"/>
                        <a:chExt cx="5832648" cy="2304256"/>
                      </a:xfrm>
                    </p:grpSpPr>
                    <p:sp>
                      <p:nvSpPr>
                        <p:cNvPr id="84" name="BlokTextu 7"/>
                        <p:cNvSpPr txBox="1"/>
                        <p:nvPr/>
                      </p:nvSpPr>
                      <p:spPr>
                        <a:xfrm>
                          <a:off x="4855623" y="3744950"/>
                          <a:ext cx="334510" cy="34358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sk-SK" dirty="0" smtClean="0"/>
                            <a:t>F´</a:t>
                          </a:r>
                          <a:endParaRPr lang="sk-SK" dirty="0"/>
                        </a:p>
                      </p:txBody>
                    </p:sp>
                    <p:grpSp>
                      <p:nvGrpSpPr>
                        <p:cNvPr id="85" name="Skupina 19"/>
                        <p:cNvGrpSpPr/>
                        <p:nvPr/>
                      </p:nvGrpSpPr>
                      <p:grpSpPr>
                        <a:xfrm>
                          <a:off x="1403648" y="2420888"/>
                          <a:ext cx="5832648" cy="2304256"/>
                          <a:chOff x="1403648" y="2420888"/>
                          <a:chExt cx="5832648" cy="2304256"/>
                        </a:xfrm>
                      </p:grpSpPr>
                      <p:sp>
                        <p:nvSpPr>
                          <p:cNvPr id="86" name="BlokTextu 85"/>
                          <p:cNvSpPr txBox="1"/>
                          <p:nvPr/>
                        </p:nvSpPr>
                        <p:spPr>
                          <a:xfrm>
                            <a:off x="3206466" y="3737605"/>
                            <a:ext cx="21602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sk-SK" dirty="0" smtClean="0"/>
                              <a:t>F</a:t>
                            </a:r>
                            <a:endParaRPr lang="sk-SK" dirty="0"/>
                          </a:p>
                        </p:txBody>
                      </p:sp>
                      <p:grpSp>
                        <p:nvGrpSpPr>
                          <p:cNvPr id="87" name="Skupina 18"/>
                          <p:cNvGrpSpPr/>
                          <p:nvPr/>
                        </p:nvGrpSpPr>
                        <p:grpSpPr>
                          <a:xfrm>
                            <a:off x="1403648" y="2420888"/>
                            <a:ext cx="5832648" cy="2304256"/>
                            <a:chOff x="1403648" y="2420888"/>
                            <a:chExt cx="5832648" cy="2304256"/>
                          </a:xfrm>
                        </p:grpSpPr>
                        <p:cxnSp>
                          <p:nvCxnSpPr>
                            <p:cNvPr id="88" name="Rovná spojnica 87"/>
                            <p:cNvCxnSpPr/>
                            <p:nvPr/>
                          </p:nvCxnSpPr>
                          <p:spPr>
                            <a:xfrm>
                              <a:off x="1403648" y="3573016"/>
                              <a:ext cx="5832648" cy="0"/>
                            </a:xfrm>
                            <a:prstGeom prst="line">
                              <a:avLst/>
                            </a:prstGeom>
                            <a:ln w="25400" cmpd="sng">
                              <a:solidFill>
                                <a:schemeClr val="tx1"/>
                              </a:solidFill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9" name="Rovná spojovacia šípka 7"/>
                            <p:cNvCxnSpPr/>
                            <p:nvPr/>
                          </p:nvCxnSpPr>
                          <p:spPr>
                            <a:xfrm>
                              <a:off x="4160900" y="2420888"/>
                              <a:ext cx="0" cy="2304256"/>
                            </a:xfrm>
                            <a:prstGeom prst="straightConnector1">
                              <a:avLst/>
                            </a:prstGeom>
                            <a:ln w="50800">
                              <a:solidFill>
                                <a:schemeClr val="tx1"/>
                              </a:solidFill>
                              <a:headEnd type="arrow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0" name="Rovná spojnica 89"/>
                            <p:cNvCxnSpPr/>
                            <p:nvPr/>
                          </p:nvCxnSpPr>
                          <p:spPr>
                            <a:xfrm>
                              <a:off x="3365539" y="3408426"/>
                              <a:ext cx="0" cy="288032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1" name="Rovná spojnica 90"/>
                            <p:cNvCxnSpPr/>
                            <p:nvPr/>
                          </p:nvCxnSpPr>
                          <p:spPr>
                            <a:xfrm>
                              <a:off x="4956261" y="3408425"/>
                              <a:ext cx="0" cy="288032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sp>
                    <p:nvSpPr>
                      <p:cNvPr id="83" name="BlokTextu 82"/>
                      <p:cNvSpPr txBox="1"/>
                      <p:nvPr/>
                    </p:nvSpPr>
                    <p:spPr>
                      <a:xfrm>
                        <a:off x="3203848" y="1628800"/>
                        <a:ext cx="21602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sk-SK" sz="1600" b="1" dirty="0" smtClean="0">
                            <a:latin typeface="Lucida Handwriting" pitchFamily="66" charset="0"/>
                          </a:rPr>
                          <a:t>o</a:t>
                        </a:r>
                        <a:endParaRPr lang="sk-SK" sz="1600" b="1" dirty="0">
                          <a:latin typeface="Lucida Handwriting" pitchFamily="66" charset="0"/>
                        </a:endParaRPr>
                      </a:p>
                    </p:txBody>
                  </p:sp>
                </p:grpSp>
                <p:cxnSp>
                  <p:nvCxnSpPr>
                    <p:cNvPr id="76" name="Rovná spojnica 75"/>
                    <p:cNvCxnSpPr/>
                    <p:nvPr/>
                  </p:nvCxnSpPr>
                  <p:spPr>
                    <a:xfrm>
                      <a:off x="2372082" y="2094723"/>
                      <a:ext cx="0" cy="31503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Rovná spojnica 76"/>
                    <p:cNvCxnSpPr/>
                    <p:nvPr/>
                  </p:nvCxnSpPr>
                  <p:spPr>
                    <a:xfrm>
                      <a:off x="6655823" y="2094723"/>
                      <a:ext cx="0" cy="31503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Rovná spojovacia šípka 77"/>
                    <p:cNvCxnSpPr/>
                    <p:nvPr/>
                  </p:nvCxnSpPr>
                  <p:spPr>
                    <a:xfrm>
                      <a:off x="3422811" y="2651720"/>
                      <a:ext cx="1080120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Rovná spojovacia šípka 78"/>
                    <p:cNvCxnSpPr/>
                    <p:nvPr/>
                  </p:nvCxnSpPr>
                  <p:spPr>
                    <a:xfrm>
                      <a:off x="4473540" y="2651720"/>
                      <a:ext cx="1080120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Rovná spojovacia šípka 79"/>
                    <p:cNvCxnSpPr/>
                    <p:nvPr/>
                  </p:nvCxnSpPr>
                  <p:spPr>
                    <a:xfrm>
                      <a:off x="2372082" y="3320117"/>
                      <a:ext cx="2101458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Rovná spojovacia šípka 80"/>
                    <p:cNvCxnSpPr/>
                    <p:nvPr/>
                  </p:nvCxnSpPr>
                  <p:spPr>
                    <a:xfrm>
                      <a:off x="4554365" y="3320117"/>
                      <a:ext cx="2101458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pic>
        <p:nvPicPr>
          <p:cNvPr id="92" name="Picture 2" descr="http://clipart-space.com/wp-content/uploads/2015/04/candle-clip-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221088"/>
            <a:ext cx="144016" cy="576064"/>
          </a:xfrm>
          <a:prstGeom prst="rect">
            <a:avLst/>
          </a:prstGeom>
          <a:noFill/>
        </p:spPr>
      </p:pic>
      <p:sp>
        <p:nvSpPr>
          <p:cNvPr id="94" name="BlokTextu 93"/>
          <p:cNvSpPr txBox="1"/>
          <p:nvPr/>
        </p:nvSpPr>
        <p:spPr>
          <a:xfrm>
            <a:off x="1475656" y="4869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3333CC"/>
                </a:solidFill>
                <a:latin typeface="Lucida Handwriting" pitchFamily="66" charset="0"/>
              </a:rPr>
              <a:t>predmet</a:t>
            </a:r>
            <a:endParaRPr lang="sk-SK" b="1" dirty="0">
              <a:solidFill>
                <a:srgbClr val="3333CC"/>
              </a:solidFill>
              <a:latin typeface="Lucida Handwriting" pitchFamily="66" charset="0"/>
            </a:endParaRPr>
          </a:p>
        </p:txBody>
      </p:sp>
      <p:cxnSp>
        <p:nvCxnSpPr>
          <p:cNvPr id="95" name="Rovná spojovacia šípka 94"/>
          <p:cNvCxnSpPr/>
          <p:nvPr/>
        </p:nvCxnSpPr>
        <p:spPr>
          <a:xfrm>
            <a:off x="539552" y="4221088"/>
            <a:ext cx="3746362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ovná spojovacia šípka 95"/>
          <p:cNvCxnSpPr/>
          <p:nvPr/>
        </p:nvCxnSpPr>
        <p:spPr>
          <a:xfrm>
            <a:off x="4283968" y="4221088"/>
            <a:ext cx="2592288" cy="144016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ovná spojovacia šípka 96"/>
          <p:cNvCxnSpPr/>
          <p:nvPr/>
        </p:nvCxnSpPr>
        <p:spPr>
          <a:xfrm>
            <a:off x="2051720" y="4005064"/>
            <a:ext cx="2232248" cy="129614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ovná spojovacia šípka 98"/>
          <p:cNvCxnSpPr/>
          <p:nvPr/>
        </p:nvCxnSpPr>
        <p:spPr>
          <a:xfrm>
            <a:off x="4283968" y="5301208"/>
            <a:ext cx="3960440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http://clipart-space.com/wp-content/uploads/2015/04/candle-clip-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6156176" y="4725144"/>
            <a:ext cx="144016" cy="576064"/>
          </a:xfrm>
          <a:prstGeom prst="rect">
            <a:avLst/>
          </a:prstGeom>
          <a:noFill/>
        </p:spPr>
      </p:pic>
      <p:sp>
        <p:nvSpPr>
          <p:cNvPr id="105" name="BlokTextu 104"/>
          <p:cNvSpPr txBox="1"/>
          <p:nvPr/>
        </p:nvSpPr>
        <p:spPr>
          <a:xfrm>
            <a:off x="5580112" y="41490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3333CC"/>
                </a:solidFill>
                <a:latin typeface="Lucida Handwriting" pitchFamily="66" charset="0"/>
              </a:rPr>
              <a:t>obraz</a:t>
            </a:r>
            <a:endParaRPr lang="sk-SK" b="1" dirty="0">
              <a:solidFill>
                <a:srgbClr val="3333CC"/>
              </a:solidFill>
              <a:latin typeface="Lucida Handwriting" pitchFamily="66" charset="0"/>
            </a:endParaRPr>
          </a:p>
        </p:txBody>
      </p:sp>
      <p:sp>
        <p:nvSpPr>
          <p:cNvPr id="106" name="BlokTextu 105"/>
          <p:cNvSpPr txBox="1"/>
          <p:nvPr/>
        </p:nvSpPr>
        <p:spPr>
          <a:xfrm>
            <a:off x="778476" y="5742891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i="1" u="sng" dirty="0" smtClean="0"/>
              <a:t>Vlastnosti obrazu: </a:t>
            </a:r>
            <a:r>
              <a:rPr lang="sk-SK" sz="1600" dirty="0" smtClean="0"/>
              <a:t>- skutočný</a:t>
            </a:r>
          </a:p>
          <a:p>
            <a:r>
              <a:rPr lang="sk-SK" sz="1600" dirty="0" smtClean="0"/>
              <a:t>		 - výškovo aj stranovo prevrátený</a:t>
            </a:r>
          </a:p>
          <a:p>
            <a:r>
              <a:rPr lang="sk-SK" sz="1600" dirty="0" smtClean="0"/>
              <a:t>		 - rovnako veľký</a:t>
            </a:r>
          </a:p>
          <a:p>
            <a:r>
              <a:rPr lang="sk-SK" sz="1600" dirty="0" smtClean="0"/>
              <a:t>		 - vzdialený od šošovky je presne </a:t>
            </a:r>
            <a:r>
              <a:rPr lang="sk-SK" sz="1600" dirty="0" smtClean="0">
                <a:solidFill>
                  <a:srgbClr val="FB9705"/>
                </a:solidFill>
              </a:rPr>
              <a:t>2f</a:t>
            </a:r>
            <a:endParaRPr lang="sk-SK" sz="1600" dirty="0">
              <a:solidFill>
                <a:srgbClr val="FB9705"/>
              </a:solidFill>
            </a:endParaRPr>
          </a:p>
        </p:txBody>
      </p:sp>
      <p:grpSp>
        <p:nvGrpSpPr>
          <p:cNvPr id="139" name="Skupina 138"/>
          <p:cNvGrpSpPr/>
          <p:nvPr/>
        </p:nvGrpSpPr>
        <p:grpSpPr>
          <a:xfrm>
            <a:off x="971600" y="692696"/>
            <a:ext cx="7056784" cy="1858790"/>
            <a:chOff x="971600" y="692696"/>
            <a:chExt cx="7056784" cy="1858790"/>
          </a:xfrm>
        </p:grpSpPr>
        <p:grpSp>
          <p:nvGrpSpPr>
            <p:cNvPr id="53" name="Skupina 52"/>
            <p:cNvGrpSpPr/>
            <p:nvPr/>
          </p:nvGrpSpPr>
          <p:grpSpPr>
            <a:xfrm>
              <a:off x="971600" y="692696"/>
              <a:ext cx="7056784" cy="1858790"/>
              <a:chOff x="683568" y="1052736"/>
              <a:chExt cx="7920880" cy="2875629"/>
            </a:xfrm>
          </p:grpSpPr>
          <p:sp>
            <p:nvSpPr>
              <p:cNvPr id="46" name="BlokTextu 45"/>
              <p:cNvSpPr txBox="1"/>
              <p:nvPr/>
            </p:nvSpPr>
            <p:spPr>
              <a:xfrm>
                <a:off x="3059832" y="3284983"/>
                <a:ext cx="573860" cy="571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>
                    <a:solidFill>
                      <a:srgbClr val="FB9705"/>
                    </a:solidFill>
                  </a:rPr>
                  <a:t>2f</a:t>
                </a:r>
                <a:endParaRPr lang="sk-SK" dirty="0">
                  <a:solidFill>
                    <a:srgbClr val="FB9705"/>
                  </a:solidFill>
                </a:endParaRPr>
              </a:p>
            </p:txBody>
          </p:sp>
          <p:grpSp>
            <p:nvGrpSpPr>
              <p:cNvPr id="52" name="Skupina 51"/>
              <p:cNvGrpSpPr/>
              <p:nvPr/>
            </p:nvGrpSpPr>
            <p:grpSpPr>
              <a:xfrm>
                <a:off x="683568" y="1052736"/>
                <a:ext cx="7920880" cy="2875629"/>
                <a:chOff x="683568" y="1052736"/>
                <a:chExt cx="7920880" cy="2875629"/>
              </a:xfrm>
            </p:grpSpPr>
            <p:sp>
              <p:nvSpPr>
                <p:cNvPr id="47" name="BlokTextu 46"/>
                <p:cNvSpPr txBox="1"/>
                <p:nvPr/>
              </p:nvSpPr>
              <p:spPr>
                <a:xfrm>
                  <a:off x="5436096" y="3356992"/>
                  <a:ext cx="581943" cy="571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dirty="0" smtClean="0">
                      <a:solidFill>
                        <a:srgbClr val="FB9705"/>
                      </a:solidFill>
                    </a:rPr>
                    <a:t>2f</a:t>
                  </a:r>
                  <a:endParaRPr lang="sk-SK" dirty="0">
                    <a:solidFill>
                      <a:srgbClr val="FB9705"/>
                    </a:solidFill>
                  </a:endParaRPr>
                </a:p>
              </p:txBody>
            </p:sp>
            <p:grpSp>
              <p:nvGrpSpPr>
                <p:cNvPr id="51" name="Skupina 50"/>
                <p:cNvGrpSpPr/>
                <p:nvPr/>
              </p:nvGrpSpPr>
              <p:grpSpPr>
                <a:xfrm>
                  <a:off x="683568" y="1052736"/>
                  <a:ext cx="7920880" cy="2520280"/>
                  <a:chOff x="683568" y="1052736"/>
                  <a:chExt cx="7920880" cy="2520280"/>
                </a:xfrm>
              </p:grpSpPr>
              <p:sp>
                <p:nvSpPr>
                  <p:cNvPr id="42" name="BlokTextu 41"/>
                  <p:cNvSpPr txBox="1"/>
                  <p:nvPr/>
                </p:nvSpPr>
                <p:spPr>
                  <a:xfrm>
                    <a:off x="4860032" y="2780928"/>
                    <a:ext cx="2160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dirty="0" smtClean="0">
                        <a:solidFill>
                          <a:srgbClr val="FB9705"/>
                        </a:solidFill>
                      </a:rPr>
                      <a:t>f</a:t>
                    </a:r>
                    <a:endParaRPr lang="sk-SK" dirty="0">
                      <a:solidFill>
                        <a:srgbClr val="FB9705"/>
                      </a:solidFill>
                    </a:endParaRPr>
                  </a:p>
                </p:txBody>
              </p:sp>
              <p:grpSp>
                <p:nvGrpSpPr>
                  <p:cNvPr id="50" name="Skupina 49"/>
                  <p:cNvGrpSpPr/>
                  <p:nvPr/>
                </p:nvGrpSpPr>
                <p:grpSpPr>
                  <a:xfrm>
                    <a:off x="683568" y="1052736"/>
                    <a:ext cx="7920880" cy="2520280"/>
                    <a:chOff x="683568" y="1052736"/>
                    <a:chExt cx="7920880" cy="2520280"/>
                  </a:xfrm>
                </p:grpSpPr>
                <p:sp>
                  <p:nvSpPr>
                    <p:cNvPr id="41" name="BlokTextu 40"/>
                    <p:cNvSpPr txBox="1"/>
                    <p:nvPr/>
                  </p:nvSpPr>
                  <p:spPr>
                    <a:xfrm>
                      <a:off x="3851920" y="2780928"/>
                      <a:ext cx="2160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sk-SK" dirty="0" smtClean="0">
                          <a:solidFill>
                            <a:srgbClr val="FB9705"/>
                          </a:solidFill>
                        </a:rPr>
                        <a:t>f</a:t>
                      </a:r>
                      <a:endParaRPr lang="sk-SK" dirty="0">
                        <a:solidFill>
                          <a:srgbClr val="FB9705"/>
                        </a:solidFill>
                      </a:endParaRPr>
                    </a:p>
                  </p:txBody>
                </p:sp>
                <p:grpSp>
                  <p:nvGrpSpPr>
                    <p:cNvPr id="49" name="Skupina 48"/>
                    <p:cNvGrpSpPr/>
                    <p:nvPr/>
                  </p:nvGrpSpPr>
                  <p:grpSpPr>
                    <a:xfrm>
                      <a:off x="683568" y="1052736"/>
                      <a:ext cx="7920880" cy="2520280"/>
                      <a:chOff x="755576" y="980728"/>
                      <a:chExt cx="7920880" cy="2520280"/>
                    </a:xfrm>
                  </p:grpSpPr>
                  <p:grpSp>
                    <p:nvGrpSpPr>
                      <p:cNvPr id="6" name="Skupina 3"/>
                      <p:cNvGrpSpPr/>
                      <p:nvPr/>
                    </p:nvGrpSpPr>
                    <p:grpSpPr>
                      <a:xfrm>
                        <a:off x="755576" y="980728"/>
                        <a:ext cx="7920880" cy="2520280"/>
                        <a:chOff x="3203848" y="1196752"/>
                        <a:chExt cx="5328592" cy="1368152"/>
                      </a:xfrm>
                    </p:grpSpPr>
                    <p:grpSp>
                      <p:nvGrpSpPr>
                        <p:cNvPr id="11" name="Skupina 20"/>
                        <p:cNvGrpSpPr/>
                        <p:nvPr/>
                      </p:nvGrpSpPr>
                      <p:grpSpPr>
                        <a:xfrm>
                          <a:off x="3203848" y="1196752"/>
                          <a:ext cx="5328592" cy="1368152"/>
                          <a:chOff x="1403648" y="2420888"/>
                          <a:chExt cx="5832648" cy="2304256"/>
                        </a:xfrm>
                      </p:grpSpPr>
                      <p:sp>
                        <p:nvSpPr>
                          <p:cNvPr id="13" name="BlokTextu 7"/>
                          <p:cNvSpPr txBox="1"/>
                          <p:nvPr/>
                        </p:nvSpPr>
                        <p:spPr>
                          <a:xfrm>
                            <a:off x="4797189" y="3803441"/>
                            <a:ext cx="334510" cy="34358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sk-SK" dirty="0" smtClean="0"/>
                              <a:t>F´</a:t>
                            </a:r>
                            <a:endParaRPr lang="sk-SK" dirty="0"/>
                          </a:p>
                        </p:txBody>
                      </p:sp>
                      <p:grpSp>
                        <p:nvGrpSpPr>
                          <p:cNvPr id="14" name="Skupina 19"/>
                          <p:cNvGrpSpPr/>
                          <p:nvPr/>
                        </p:nvGrpSpPr>
                        <p:grpSpPr>
                          <a:xfrm>
                            <a:off x="1403648" y="2420888"/>
                            <a:ext cx="5832648" cy="2304256"/>
                            <a:chOff x="1403648" y="2420888"/>
                            <a:chExt cx="5832648" cy="2304256"/>
                          </a:xfrm>
                        </p:grpSpPr>
                        <p:sp>
                          <p:nvSpPr>
                            <p:cNvPr id="15" name="BlokTextu 14"/>
                            <p:cNvSpPr txBox="1"/>
                            <p:nvPr/>
                          </p:nvSpPr>
                          <p:spPr>
                            <a:xfrm>
                              <a:off x="3206466" y="3737605"/>
                              <a:ext cx="216024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sk-SK" dirty="0" smtClean="0"/>
                                <a:t>F</a:t>
                              </a:r>
                              <a:endParaRPr lang="sk-SK" dirty="0"/>
                            </a:p>
                          </p:txBody>
                        </p:sp>
                        <p:grpSp>
                          <p:nvGrpSpPr>
                            <p:cNvPr id="16" name="Skupina 18"/>
                            <p:cNvGrpSpPr/>
                            <p:nvPr/>
                          </p:nvGrpSpPr>
                          <p:grpSpPr>
                            <a:xfrm>
                              <a:off x="1403648" y="2420888"/>
                              <a:ext cx="5832648" cy="2304256"/>
                              <a:chOff x="1403648" y="2420888"/>
                              <a:chExt cx="5832648" cy="2304256"/>
                            </a:xfrm>
                          </p:grpSpPr>
                          <p:cxnSp>
                            <p:nvCxnSpPr>
                              <p:cNvPr id="17" name="Rovná spojnica 16"/>
                              <p:cNvCxnSpPr/>
                              <p:nvPr/>
                            </p:nvCxnSpPr>
                            <p:spPr>
                              <a:xfrm>
                                <a:off x="1403648" y="3573016"/>
                                <a:ext cx="5832648" cy="0"/>
                              </a:xfrm>
                              <a:prstGeom prst="line">
                                <a:avLst/>
                              </a:prstGeom>
                              <a:ln w="25400" cmpd="sng">
                                <a:solidFill>
                                  <a:schemeClr val="tx1"/>
                                </a:solidFill>
                                <a:prstDash val="dashDot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8" name="Rovná spojovacia šípka 7"/>
                              <p:cNvCxnSpPr/>
                              <p:nvPr/>
                            </p:nvCxnSpPr>
                            <p:spPr>
                              <a:xfrm>
                                <a:off x="4160900" y="2420888"/>
                                <a:ext cx="0" cy="2304256"/>
                              </a:xfrm>
                              <a:prstGeom prst="straightConnector1">
                                <a:avLst/>
                              </a:prstGeom>
                              <a:ln w="50800">
                                <a:solidFill>
                                  <a:schemeClr val="tx1"/>
                                </a:solidFill>
                                <a:headEnd type="arrow"/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9" name="Rovná spojnica 18"/>
                              <p:cNvCxnSpPr/>
                              <p:nvPr/>
                            </p:nvCxnSpPr>
                            <p:spPr>
                              <a:xfrm>
                                <a:off x="3365539" y="3408426"/>
                                <a:ext cx="0" cy="288032"/>
                              </a:xfrm>
                              <a:prstGeom prst="line">
                                <a:avLst/>
                              </a:prstGeom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" name="Rovná spojnica 19"/>
                              <p:cNvCxnSpPr/>
                              <p:nvPr/>
                            </p:nvCxnSpPr>
                            <p:spPr>
                              <a:xfrm>
                                <a:off x="4956261" y="3408425"/>
                                <a:ext cx="0" cy="288032"/>
                              </a:xfrm>
                              <a:prstGeom prst="line">
                                <a:avLst/>
                              </a:prstGeom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</p:grpSp>
                    <p:sp>
                      <p:nvSpPr>
                        <p:cNvPr id="12" name="BlokTextu 11"/>
                        <p:cNvSpPr txBox="1"/>
                        <p:nvPr/>
                      </p:nvSpPr>
                      <p:spPr>
                        <a:xfrm>
                          <a:off x="3203848" y="1628800"/>
                          <a:ext cx="216024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sk-SK" sz="1600" b="1" dirty="0" smtClean="0">
                              <a:latin typeface="Lucida Handwriting" pitchFamily="66" charset="0"/>
                            </a:rPr>
                            <a:t>o</a:t>
                          </a:r>
                          <a:endParaRPr lang="sk-SK" sz="1600" b="1" dirty="0">
                            <a:latin typeface="Lucida Handwriting" pitchFamily="66" charset="0"/>
                          </a:endParaRPr>
                        </a:p>
                      </p:txBody>
                    </p:sp>
                  </p:grpSp>
                  <p:cxnSp>
                    <p:nvCxnSpPr>
                      <p:cNvPr id="31" name="Rovná spojnica 30"/>
                      <p:cNvCxnSpPr/>
                      <p:nvPr/>
                    </p:nvCxnSpPr>
                    <p:spPr>
                      <a:xfrm>
                        <a:off x="2372082" y="2094723"/>
                        <a:ext cx="0" cy="31503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Rovná spojnica 31"/>
                      <p:cNvCxnSpPr/>
                      <p:nvPr/>
                    </p:nvCxnSpPr>
                    <p:spPr>
                      <a:xfrm>
                        <a:off x="6655823" y="2094723"/>
                        <a:ext cx="0" cy="31503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Rovná spojovacia šípka 33"/>
                      <p:cNvCxnSpPr/>
                      <p:nvPr/>
                    </p:nvCxnSpPr>
                    <p:spPr>
                      <a:xfrm>
                        <a:off x="3422811" y="2874519"/>
                        <a:ext cx="1080120" cy="0"/>
                      </a:xfrm>
                      <a:prstGeom prst="straightConnector1">
                        <a:avLst/>
                      </a:prstGeom>
                      <a:ln w="6350">
                        <a:solidFill>
                          <a:schemeClr val="tx1"/>
                        </a:solidFill>
                        <a:headEnd type="arrow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Rovná spojovacia šípka 34"/>
                      <p:cNvCxnSpPr/>
                      <p:nvPr/>
                    </p:nvCxnSpPr>
                    <p:spPr>
                      <a:xfrm>
                        <a:off x="4473540" y="2874519"/>
                        <a:ext cx="1080120" cy="0"/>
                      </a:xfrm>
                      <a:prstGeom prst="straightConnector1">
                        <a:avLst/>
                      </a:prstGeom>
                      <a:ln w="6350">
                        <a:solidFill>
                          <a:schemeClr val="tx1"/>
                        </a:solidFill>
                        <a:headEnd type="arrow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  <p:cxnSp>
          <p:nvCxnSpPr>
            <p:cNvPr id="131" name="Rovná spojovacia šípka 130"/>
            <p:cNvCxnSpPr/>
            <p:nvPr/>
          </p:nvCxnSpPr>
          <p:spPr>
            <a:xfrm>
              <a:off x="2411760" y="2132856"/>
              <a:ext cx="1872208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Rovná spojovacia šípka 133"/>
            <p:cNvCxnSpPr/>
            <p:nvPr/>
          </p:nvCxnSpPr>
          <p:spPr>
            <a:xfrm>
              <a:off x="4283968" y="2132856"/>
              <a:ext cx="1908212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4" grpId="0"/>
      <p:bldP spid="55" grpId="0"/>
      <p:bldP spid="56" grpId="0"/>
      <p:bldP spid="65" grpId="0" animBg="1"/>
      <p:bldP spid="94" grpId="0"/>
      <p:bldP spid="105" grpId="0"/>
      <p:bldP spid="1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79512" y="188640"/>
            <a:ext cx="85689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i="1" dirty="0" smtClean="0"/>
              <a:t>3. Predmet je od šošovky vzdialený </a:t>
            </a:r>
            <a:r>
              <a:rPr lang="sk-SK" b="1" i="1" dirty="0" smtClean="0">
                <a:solidFill>
                  <a:schemeClr val="accent2">
                    <a:lumMod val="75000"/>
                  </a:schemeClr>
                </a:solidFill>
              </a:rPr>
              <a:t>menej ako </a:t>
            </a:r>
            <a:r>
              <a:rPr lang="sk-SK" i="1" dirty="0" smtClean="0"/>
              <a:t>je </a:t>
            </a:r>
            <a:r>
              <a:rPr lang="sk-SK" b="1" i="1" dirty="0" smtClean="0">
                <a:solidFill>
                  <a:schemeClr val="accent2">
                    <a:lumMod val="75000"/>
                  </a:schemeClr>
                </a:solidFill>
              </a:rPr>
              <a:t>dvojnásobok f </a:t>
            </a:r>
            <a:r>
              <a:rPr lang="sk-SK" i="1" dirty="0" smtClean="0"/>
              <a:t>ale </a:t>
            </a:r>
            <a:r>
              <a:rPr lang="sk-SK" b="1" i="1" dirty="0" smtClean="0">
                <a:solidFill>
                  <a:schemeClr val="accent2">
                    <a:lumMod val="75000"/>
                  </a:schemeClr>
                </a:solidFill>
              </a:rPr>
              <a:t>viac ako f.</a:t>
            </a:r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539552" y="980728"/>
            <a:ext cx="3746362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4283968" y="980728"/>
            <a:ext cx="2592288" cy="144016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2267744" y="692696"/>
            <a:ext cx="2016224" cy="151216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>
            <a:off x="4355976" y="2204864"/>
            <a:ext cx="3960440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clipart-space.com/wp-content/uploads/2015/04/candle-clip-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980728"/>
            <a:ext cx="144016" cy="576064"/>
          </a:xfrm>
          <a:prstGeom prst="rect">
            <a:avLst/>
          </a:prstGeom>
          <a:noFill/>
        </p:spPr>
      </p:pic>
      <p:pic>
        <p:nvPicPr>
          <p:cNvPr id="29" name="Picture 2" descr="http://clipart-space.com/wp-content/uploads/2015/04/candle-clip-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6444208" y="1484784"/>
            <a:ext cx="180020" cy="720080"/>
          </a:xfrm>
          <a:prstGeom prst="rect">
            <a:avLst/>
          </a:prstGeom>
          <a:noFill/>
        </p:spPr>
      </p:pic>
      <p:grpSp>
        <p:nvGrpSpPr>
          <p:cNvPr id="2" name="Skupina 52"/>
          <p:cNvGrpSpPr/>
          <p:nvPr/>
        </p:nvGrpSpPr>
        <p:grpSpPr>
          <a:xfrm>
            <a:off x="971600" y="692696"/>
            <a:ext cx="7056784" cy="1812243"/>
            <a:chOff x="683568" y="1052736"/>
            <a:chExt cx="7920880" cy="2803620"/>
          </a:xfrm>
        </p:grpSpPr>
        <p:sp>
          <p:nvSpPr>
            <p:cNvPr id="46" name="BlokTextu 45"/>
            <p:cNvSpPr txBox="1"/>
            <p:nvPr/>
          </p:nvSpPr>
          <p:spPr>
            <a:xfrm>
              <a:off x="3059832" y="3284983"/>
              <a:ext cx="504058" cy="571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>
                  <a:solidFill>
                    <a:srgbClr val="FB9705"/>
                  </a:solidFill>
                </a:rPr>
                <a:t>2f</a:t>
              </a:r>
              <a:endParaRPr lang="sk-SK" dirty="0">
                <a:solidFill>
                  <a:srgbClr val="FB9705"/>
                </a:solidFill>
              </a:endParaRPr>
            </a:p>
          </p:txBody>
        </p:sp>
        <p:grpSp>
          <p:nvGrpSpPr>
            <p:cNvPr id="3" name="Skupina 51"/>
            <p:cNvGrpSpPr/>
            <p:nvPr/>
          </p:nvGrpSpPr>
          <p:grpSpPr>
            <a:xfrm>
              <a:off x="683568" y="1052736"/>
              <a:ext cx="7920880" cy="2520280"/>
              <a:chOff x="683568" y="1052736"/>
              <a:chExt cx="7920880" cy="2520280"/>
            </a:xfrm>
          </p:grpSpPr>
          <p:sp>
            <p:nvSpPr>
              <p:cNvPr id="47" name="BlokTextu 46"/>
              <p:cNvSpPr txBox="1"/>
              <p:nvPr/>
            </p:nvSpPr>
            <p:spPr>
              <a:xfrm>
                <a:off x="5209785" y="1386933"/>
                <a:ext cx="536569" cy="571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>
                    <a:solidFill>
                      <a:srgbClr val="FB9705"/>
                    </a:solidFill>
                  </a:rPr>
                  <a:t>2f</a:t>
                </a:r>
                <a:endParaRPr lang="sk-SK" dirty="0">
                  <a:solidFill>
                    <a:srgbClr val="FB9705"/>
                  </a:solidFill>
                </a:endParaRPr>
              </a:p>
            </p:txBody>
          </p:sp>
          <p:grpSp>
            <p:nvGrpSpPr>
              <p:cNvPr id="5" name="Skupina 50"/>
              <p:cNvGrpSpPr/>
              <p:nvPr/>
            </p:nvGrpSpPr>
            <p:grpSpPr>
              <a:xfrm>
                <a:off x="683568" y="1052736"/>
                <a:ext cx="7920880" cy="2520280"/>
                <a:chOff x="683568" y="1052736"/>
                <a:chExt cx="7920880" cy="2520280"/>
              </a:xfrm>
            </p:grpSpPr>
            <p:sp>
              <p:nvSpPr>
                <p:cNvPr id="42" name="BlokTextu 41"/>
                <p:cNvSpPr txBox="1"/>
                <p:nvPr/>
              </p:nvSpPr>
              <p:spPr>
                <a:xfrm>
                  <a:off x="4886484" y="2389530"/>
                  <a:ext cx="216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dirty="0" smtClean="0">
                      <a:solidFill>
                        <a:srgbClr val="FB9705"/>
                      </a:solidFill>
                    </a:rPr>
                    <a:t>f</a:t>
                  </a:r>
                  <a:endParaRPr lang="sk-SK" dirty="0">
                    <a:solidFill>
                      <a:srgbClr val="FB9705"/>
                    </a:solidFill>
                  </a:endParaRPr>
                </a:p>
              </p:txBody>
            </p:sp>
            <p:grpSp>
              <p:nvGrpSpPr>
                <p:cNvPr id="6" name="Skupina 49"/>
                <p:cNvGrpSpPr/>
                <p:nvPr/>
              </p:nvGrpSpPr>
              <p:grpSpPr>
                <a:xfrm>
                  <a:off x="683568" y="1052736"/>
                  <a:ext cx="7920880" cy="2520280"/>
                  <a:chOff x="683568" y="1052736"/>
                  <a:chExt cx="7920880" cy="2520280"/>
                </a:xfrm>
              </p:grpSpPr>
              <p:sp>
                <p:nvSpPr>
                  <p:cNvPr id="41" name="BlokTextu 40"/>
                  <p:cNvSpPr txBox="1"/>
                  <p:nvPr/>
                </p:nvSpPr>
                <p:spPr>
                  <a:xfrm>
                    <a:off x="3916580" y="2389530"/>
                    <a:ext cx="2160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dirty="0" smtClean="0">
                        <a:solidFill>
                          <a:srgbClr val="FB9705"/>
                        </a:solidFill>
                      </a:rPr>
                      <a:t>f</a:t>
                    </a:r>
                    <a:endParaRPr lang="sk-SK" dirty="0">
                      <a:solidFill>
                        <a:srgbClr val="FB9705"/>
                      </a:solidFill>
                    </a:endParaRPr>
                  </a:p>
                </p:txBody>
              </p:sp>
              <p:grpSp>
                <p:nvGrpSpPr>
                  <p:cNvPr id="11" name="Skupina 48"/>
                  <p:cNvGrpSpPr/>
                  <p:nvPr/>
                </p:nvGrpSpPr>
                <p:grpSpPr>
                  <a:xfrm>
                    <a:off x="683568" y="1052736"/>
                    <a:ext cx="7920880" cy="2520280"/>
                    <a:chOff x="755576" y="980728"/>
                    <a:chExt cx="7920880" cy="2520280"/>
                  </a:xfrm>
                </p:grpSpPr>
                <p:grpSp>
                  <p:nvGrpSpPr>
                    <p:cNvPr id="14" name="Skupina 3"/>
                    <p:cNvGrpSpPr/>
                    <p:nvPr/>
                  </p:nvGrpSpPr>
                  <p:grpSpPr>
                    <a:xfrm>
                      <a:off x="755576" y="980728"/>
                      <a:ext cx="7920880" cy="2520280"/>
                      <a:chOff x="3203848" y="1196752"/>
                      <a:chExt cx="5328592" cy="1368152"/>
                    </a:xfrm>
                  </p:grpSpPr>
                  <p:grpSp>
                    <p:nvGrpSpPr>
                      <p:cNvPr id="16" name="Skupina 20"/>
                      <p:cNvGrpSpPr/>
                      <p:nvPr/>
                    </p:nvGrpSpPr>
                    <p:grpSpPr>
                      <a:xfrm>
                        <a:off x="3203848" y="1196752"/>
                        <a:ext cx="5328592" cy="1368152"/>
                        <a:chOff x="1403648" y="2420888"/>
                        <a:chExt cx="5832648" cy="2304256"/>
                      </a:xfrm>
                    </p:grpSpPr>
                    <p:sp>
                      <p:nvSpPr>
                        <p:cNvPr id="13" name="BlokTextu 7"/>
                        <p:cNvSpPr txBox="1"/>
                        <p:nvPr/>
                      </p:nvSpPr>
                      <p:spPr>
                        <a:xfrm>
                          <a:off x="4855623" y="3744950"/>
                          <a:ext cx="334510" cy="34358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sk-SK" dirty="0" smtClean="0"/>
                            <a:t>F´</a:t>
                          </a:r>
                          <a:endParaRPr lang="sk-SK" dirty="0"/>
                        </a:p>
                      </p:txBody>
                    </p:sp>
                    <p:grpSp>
                      <p:nvGrpSpPr>
                        <p:cNvPr id="21" name="Skupina 19"/>
                        <p:cNvGrpSpPr/>
                        <p:nvPr/>
                      </p:nvGrpSpPr>
                      <p:grpSpPr>
                        <a:xfrm>
                          <a:off x="1403648" y="2420888"/>
                          <a:ext cx="5832648" cy="2304256"/>
                          <a:chOff x="1403648" y="2420888"/>
                          <a:chExt cx="5832648" cy="2304256"/>
                        </a:xfrm>
                      </p:grpSpPr>
                      <p:sp>
                        <p:nvSpPr>
                          <p:cNvPr id="15" name="BlokTextu 14"/>
                          <p:cNvSpPr txBox="1"/>
                          <p:nvPr/>
                        </p:nvSpPr>
                        <p:spPr>
                          <a:xfrm>
                            <a:off x="3206466" y="3737605"/>
                            <a:ext cx="21602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sk-SK" dirty="0" smtClean="0"/>
                              <a:t>F</a:t>
                            </a:r>
                            <a:endParaRPr lang="sk-SK" dirty="0"/>
                          </a:p>
                        </p:txBody>
                      </p:sp>
                      <p:grpSp>
                        <p:nvGrpSpPr>
                          <p:cNvPr id="22" name="Skupina 18"/>
                          <p:cNvGrpSpPr/>
                          <p:nvPr/>
                        </p:nvGrpSpPr>
                        <p:grpSpPr>
                          <a:xfrm>
                            <a:off x="1403648" y="2420888"/>
                            <a:ext cx="5832648" cy="2304256"/>
                            <a:chOff x="1403648" y="2420888"/>
                            <a:chExt cx="5832648" cy="2304256"/>
                          </a:xfrm>
                        </p:grpSpPr>
                        <p:cxnSp>
                          <p:nvCxnSpPr>
                            <p:cNvPr id="17" name="Rovná spojnica 16"/>
                            <p:cNvCxnSpPr/>
                            <p:nvPr/>
                          </p:nvCxnSpPr>
                          <p:spPr>
                            <a:xfrm>
                              <a:off x="1403648" y="3573016"/>
                              <a:ext cx="5832648" cy="0"/>
                            </a:xfrm>
                            <a:prstGeom prst="line">
                              <a:avLst/>
                            </a:prstGeom>
                            <a:ln w="25400" cmpd="sng">
                              <a:solidFill>
                                <a:schemeClr val="tx1"/>
                              </a:solidFill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" name="Rovná spojovacia šípka 7"/>
                            <p:cNvCxnSpPr/>
                            <p:nvPr/>
                          </p:nvCxnSpPr>
                          <p:spPr>
                            <a:xfrm>
                              <a:off x="4160900" y="2420888"/>
                              <a:ext cx="0" cy="2304256"/>
                            </a:xfrm>
                            <a:prstGeom prst="straightConnector1">
                              <a:avLst/>
                            </a:prstGeom>
                            <a:ln w="50800">
                              <a:solidFill>
                                <a:schemeClr val="tx1"/>
                              </a:solidFill>
                              <a:headEnd type="arrow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9" name="Rovná spojnica 18"/>
                            <p:cNvCxnSpPr/>
                            <p:nvPr/>
                          </p:nvCxnSpPr>
                          <p:spPr>
                            <a:xfrm>
                              <a:off x="3365539" y="3408426"/>
                              <a:ext cx="0" cy="288032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0" name="Rovná spojnica 19"/>
                            <p:cNvCxnSpPr/>
                            <p:nvPr/>
                          </p:nvCxnSpPr>
                          <p:spPr>
                            <a:xfrm>
                              <a:off x="4956261" y="3408425"/>
                              <a:ext cx="0" cy="336300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sp>
                    <p:nvSpPr>
                      <p:cNvPr id="12" name="BlokTextu 11"/>
                      <p:cNvSpPr txBox="1"/>
                      <p:nvPr/>
                    </p:nvSpPr>
                    <p:spPr>
                      <a:xfrm>
                        <a:off x="3203848" y="1628800"/>
                        <a:ext cx="21602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sk-SK" sz="1600" b="1" dirty="0" smtClean="0">
                            <a:latin typeface="Lucida Handwriting" pitchFamily="66" charset="0"/>
                          </a:rPr>
                          <a:t>o</a:t>
                        </a:r>
                        <a:endParaRPr lang="sk-SK" sz="1600" b="1" dirty="0">
                          <a:latin typeface="Lucida Handwriting" pitchFamily="66" charset="0"/>
                        </a:endParaRPr>
                      </a:p>
                    </p:txBody>
                  </p:sp>
                </p:grpSp>
                <p:cxnSp>
                  <p:nvCxnSpPr>
                    <p:cNvPr id="31" name="Rovná spojnica 30"/>
                    <p:cNvCxnSpPr/>
                    <p:nvPr/>
                  </p:nvCxnSpPr>
                  <p:spPr>
                    <a:xfrm>
                      <a:off x="2372082" y="2094723"/>
                      <a:ext cx="0" cy="31503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Rovná spojnica 31"/>
                    <p:cNvCxnSpPr/>
                    <p:nvPr/>
                  </p:nvCxnSpPr>
                  <p:spPr>
                    <a:xfrm>
                      <a:off x="6655823" y="2094723"/>
                      <a:ext cx="0" cy="31503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Rovná spojovacia šípka 33"/>
                    <p:cNvCxnSpPr/>
                    <p:nvPr/>
                  </p:nvCxnSpPr>
                  <p:spPr>
                    <a:xfrm>
                      <a:off x="3422811" y="2763120"/>
                      <a:ext cx="1080120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Rovná spojovacia šípka 34"/>
                    <p:cNvCxnSpPr/>
                    <p:nvPr/>
                  </p:nvCxnSpPr>
                  <p:spPr>
                    <a:xfrm>
                      <a:off x="4473540" y="2763120"/>
                      <a:ext cx="1080120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Rovná spojovacia šípka 42"/>
                    <p:cNvCxnSpPr/>
                    <p:nvPr/>
                  </p:nvCxnSpPr>
                  <p:spPr>
                    <a:xfrm>
                      <a:off x="2372082" y="3208719"/>
                      <a:ext cx="2101458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Rovná spojovacia šípka 47"/>
                    <p:cNvCxnSpPr/>
                    <p:nvPr/>
                  </p:nvCxnSpPr>
                  <p:spPr>
                    <a:xfrm>
                      <a:off x="4473540" y="1760525"/>
                      <a:ext cx="2182283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54" name="BlokTextu 53"/>
          <p:cNvSpPr txBox="1"/>
          <p:nvPr/>
        </p:nvSpPr>
        <p:spPr>
          <a:xfrm>
            <a:off x="467544" y="2348880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i="1" u="sng" dirty="0" smtClean="0"/>
              <a:t>Vlastnosti obrazu: </a:t>
            </a:r>
            <a:r>
              <a:rPr lang="sk-SK" sz="1600" dirty="0" smtClean="0"/>
              <a:t>- skutočný</a:t>
            </a:r>
          </a:p>
          <a:p>
            <a:r>
              <a:rPr lang="sk-SK" sz="1600" dirty="0" smtClean="0"/>
              <a:t>	             - výškovo aj stranovo prevrátený</a:t>
            </a:r>
          </a:p>
          <a:p>
            <a:r>
              <a:rPr lang="sk-SK" sz="1600" dirty="0" smtClean="0"/>
              <a:t>	             - zväčšený</a:t>
            </a:r>
          </a:p>
          <a:p>
            <a:r>
              <a:rPr lang="sk-SK" sz="1600" dirty="0" smtClean="0"/>
              <a:t>	             - vzdialený od šošovky viac ako</a:t>
            </a:r>
            <a:r>
              <a:rPr lang="sk-SK" sz="1600" dirty="0" smtClean="0">
                <a:solidFill>
                  <a:srgbClr val="FB9705"/>
                </a:solidFill>
              </a:rPr>
              <a:t> 2f</a:t>
            </a:r>
            <a:endParaRPr lang="sk-SK" sz="1600" dirty="0">
              <a:solidFill>
                <a:srgbClr val="FB9705"/>
              </a:solidFill>
            </a:endParaRPr>
          </a:p>
        </p:txBody>
      </p:sp>
      <p:sp>
        <p:nvSpPr>
          <p:cNvPr id="55" name="BlokTextu 54"/>
          <p:cNvSpPr txBox="1"/>
          <p:nvPr/>
        </p:nvSpPr>
        <p:spPr>
          <a:xfrm>
            <a:off x="1979712" y="17008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3333CC"/>
                </a:solidFill>
                <a:latin typeface="Lucida Handwriting" pitchFamily="66" charset="0"/>
              </a:rPr>
              <a:t>predmet</a:t>
            </a:r>
            <a:endParaRPr lang="sk-SK" b="1" dirty="0">
              <a:solidFill>
                <a:srgbClr val="3333CC"/>
              </a:solidFill>
              <a:latin typeface="Lucida Handwriting" pitchFamily="66" charset="0"/>
            </a:endParaRPr>
          </a:p>
        </p:txBody>
      </p:sp>
      <p:sp>
        <p:nvSpPr>
          <p:cNvPr id="56" name="BlokTextu 55"/>
          <p:cNvSpPr txBox="1"/>
          <p:nvPr/>
        </p:nvSpPr>
        <p:spPr>
          <a:xfrm>
            <a:off x="5724128" y="8367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3333CC"/>
                </a:solidFill>
                <a:latin typeface="Lucida Handwriting" pitchFamily="66" charset="0"/>
              </a:rPr>
              <a:t>obraz</a:t>
            </a:r>
            <a:endParaRPr lang="sk-SK" b="1" dirty="0">
              <a:solidFill>
                <a:srgbClr val="3333CC"/>
              </a:solidFill>
              <a:latin typeface="Lucida Handwriting" pitchFamily="66" charset="0"/>
            </a:endParaRPr>
          </a:p>
        </p:txBody>
      </p:sp>
      <p:sp>
        <p:nvSpPr>
          <p:cNvPr id="65" name="BlokTextu 64"/>
          <p:cNvSpPr txBox="1"/>
          <p:nvPr/>
        </p:nvSpPr>
        <p:spPr>
          <a:xfrm>
            <a:off x="467544" y="3501008"/>
            <a:ext cx="792088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sk-SK" i="1" dirty="0" smtClean="0"/>
              <a:t>4. Predmet je od šošovky vzdialený </a:t>
            </a:r>
            <a:r>
              <a:rPr lang="sk-SK" b="1" i="1" dirty="0" smtClean="0">
                <a:solidFill>
                  <a:srgbClr val="7030A0"/>
                </a:solidFill>
              </a:rPr>
              <a:t>presne </a:t>
            </a:r>
            <a:r>
              <a:rPr lang="sk-SK" i="1" dirty="0" smtClean="0"/>
              <a:t>o</a:t>
            </a:r>
            <a:r>
              <a:rPr lang="sk-SK" b="1" i="1" dirty="0" smtClean="0"/>
              <a:t> </a:t>
            </a:r>
            <a:r>
              <a:rPr lang="sk-SK" b="1" i="1" dirty="0" smtClean="0">
                <a:solidFill>
                  <a:srgbClr val="7030A0"/>
                </a:solidFill>
              </a:rPr>
              <a:t>f. </a:t>
            </a:r>
          </a:p>
        </p:txBody>
      </p:sp>
      <p:grpSp>
        <p:nvGrpSpPr>
          <p:cNvPr id="23" name="Skupina 65"/>
          <p:cNvGrpSpPr/>
          <p:nvPr/>
        </p:nvGrpSpPr>
        <p:grpSpPr>
          <a:xfrm>
            <a:off x="971600" y="3933056"/>
            <a:ext cx="7056784" cy="1858790"/>
            <a:chOff x="683568" y="1052736"/>
            <a:chExt cx="7920880" cy="2875629"/>
          </a:xfrm>
        </p:grpSpPr>
        <p:sp>
          <p:nvSpPr>
            <p:cNvPr id="67" name="BlokTextu 66"/>
            <p:cNvSpPr txBox="1"/>
            <p:nvPr/>
          </p:nvSpPr>
          <p:spPr>
            <a:xfrm>
              <a:off x="3059832" y="3284983"/>
              <a:ext cx="504058" cy="571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>
                  <a:solidFill>
                    <a:srgbClr val="FB9705"/>
                  </a:solidFill>
                </a:rPr>
                <a:t>2f</a:t>
              </a:r>
              <a:endParaRPr lang="sk-SK" dirty="0">
                <a:solidFill>
                  <a:srgbClr val="FB9705"/>
                </a:solidFill>
              </a:endParaRPr>
            </a:p>
          </p:txBody>
        </p:sp>
        <p:grpSp>
          <p:nvGrpSpPr>
            <p:cNvPr id="24" name="Skupina 51"/>
            <p:cNvGrpSpPr/>
            <p:nvPr/>
          </p:nvGrpSpPr>
          <p:grpSpPr>
            <a:xfrm>
              <a:off x="683568" y="1052736"/>
              <a:ext cx="7920880" cy="2875629"/>
              <a:chOff x="683568" y="1052736"/>
              <a:chExt cx="7920880" cy="2875629"/>
            </a:xfrm>
          </p:grpSpPr>
          <p:sp>
            <p:nvSpPr>
              <p:cNvPr id="69" name="BlokTextu 68"/>
              <p:cNvSpPr txBox="1"/>
              <p:nvPr/>
            </p:nvSpPr>
            <p:spPr>
              <a:xfrm>
                <a:off x="5436096" y="3356992"/>
                <a:ext cx="581943" cy="571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>
                    <a:solidFill>
                      <a:srgbClr val="FB9705"/>
                    </a:solidFill>
                  </a:rPr>
                  <a:t>2f</a:t>
                </a:r>
                <a:endParaRPr lang="sk-SK" dirty="0">
                  <a:solidFill>
                    <a:srgbClr val="FB9705"/>
                  </a:solidFill>
                </a:endParaRPr>
              </a:p>
            </p:txBody>
          </p:sp>
          <p:grpSp>
            <p:nvGrpSpPr>
              <p:cNvPr id="25" name="Skupina 50"/>
              <p:cNvGrpSpPr/>
              <p:nvPr/>
            </p:nvGrpSpPr>
            <p:grpSpPr>
              <a:xfrm>
                <a:off x="683568" y="1052736"/>
                <a:ext cx="7920880" cy="2520280"/>
                <a:chOff x="683568" y="1052736"/>
                <a:chExt cx="7920880" cy="2520280"/>
              </a:xfrm>
            </p:grpSpPr>
            <p:sp>
              <p:nvSpPr>
                <p:cNvPr id="71" name="BlokTextu 70"/>
                <p:cNvSpPr txBox="1"/>
                <p:nvPr/>
              </p:nvSpPr>
              <p:spPr>
                <a:xfrm>
                  <a:off x="4860032" y="2780928"/>
                  <a:ext cx="216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dirty="0" smtClean="0">
                      <a:solidFill>
                        <a:srgbClr val="FB9705"/>
                      </a:solidFill>
                    </a:rPr>
                    <a:t>f</a:t>
                  </a:r>
                  <a:endParaRPr lang="sk-SK" dirty="0">
                    <a:solidFill>
                      <a:srgbClr val="FB9705"/>
                    </a:solidFill>
                  </a:endParaRPr>
                </a:p>
              </p:txBody>
            </p:sp>
            <p:grpSp>
              <p:nvGrpSpPr>
                <p:cNvPr id="26" name="Skupina 49"/>
                <p:cNvGrpSpPr/>
                <p:nvPr/>
              </p:nvGrpSpPr>
              <p:grpSpPr>
                <a:xfrm>
                  <a:off x="683568" y="1052736"/>
                  <a:ext cx="7920880" cy="2520280"/>
                  <a:chOff x="683568" y="1052736"/>
                  <a:chExt cx="7920880" cy="2520280"/>
                </a:xfrm>
              </p:grpSpPr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3851920" y="2780928"/>
                    <a:ext cx="2160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dirty="0" smtClean="0">
                        <a:solidFill>
                          <a:srgbClr val="FB9705"/>
                        </a:solidFill>
                      </a:rPr>
                      <a:t>f</a:t>
                    </a:r>
                    <a:endParaRPr lang="sk-SK" dirty="0">
                      <a:solidFill>
                        <a:srgbClr val="FB9705"/>
                      </a:solidFill>
                    </a:endParaRPr>
                  </a:p>
                </p:txBody>
              </p:sp>
              <p:grpSp>
                <p:nvGrpSpPr>
                  <p:cNvPr id="27" name="Skupina 48"/>
                  <p:cNvGrpSpPr/>
                  <p:nvPr/>
                </p:nvGrpSpPr>
                <p:grpSpPr>
                  <a:xfrm>
                    <a:off x="683568" y="1052736"/>
                    <a:ext cx="7920880" cy="2520280"/>
                    <a:chOff x="755576" y="980728"/>
                    <a:chExt cx="7920880" cy="2520280"/>
                  </a:xfrm>
                </p:grpSpPr>
                <p:grpSp>
                  <p:nvGrpSpPr>
                    <p:cNvPr id="28" name="Skupina 3"/>
                    <p:cNvGrpSpPr/>
                    <p:nvPr/>
                  </p:nvGrpSpPr>
                  <p:grpSpPr>
                    <a:xfrm>
                      <a:off x="755576" y="980728"/>
                      <a:ext cx="7920880" cy="2520280"/>
                      <a:chOff x="3203848" y="1196752"/>
                      <a:chExt cx="5328592" cy="1368152"/>
                    </a:xfrm>
                  </p:grpSpPr>
                  <p:grpSp>
                    <p:nvGrpSpPr>
                      <p:cNvPr id="30" name="Skupina 20"/>
                      <p:cNvGrpSpPr/>
                      <p:nvPr/>
                    </p:nvGrpSpPr>
                    <p:grpSpPr>
                      <a:xfrm>
                        <a:off x="3203848" y="1196752"/>
                        <a:ext cx="5328592" cy="1368152"/>
                        <a:chOff x="1403648" y="2420888"/>
                        <a:chExt cx="5832648" cy="2304256"/>
                      </a:xfrm>
                    </p:grpSpPr>
                    <p:sp>
                      <p:nvSpPr>
                        <p:cNvPr id="84" name="BlokTextu 7"/>
                        <p:cNvSpPr txBox="1"/>
                        <p:nvPr/>
                      </p:nvSpPr>
                      <p:spPr>
                        <a:xfrm>
                          <a:off x="4797189" y="3803441"/>
                          <a:ext cx="334510" cy="34358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sk-SK" dirty="0" smtClean="0"/>
                            <a:t>F´</a:t>
                          </a:r>
                          <a:endParaRPr lang="sk-SK" dirty="0"/>
                        </a:p>
                      </p:txBody>
                    </p:sp>
                    <p:grpSp>
                      <p:nvGrpSpPr>
                        <p:cNvPr id="33" name="Skupina 19"/>
                        <p:cNvGrpSpPr/>
                        <p:nvPr/>
                      </p:nvGrpSpPr>
                      <p:grpSpPr>
                        <a:xfrm>
                          <a:off x="1403648" y="2420888"/>
                          <a:ext cx="5832648" cy="2304256"/>
                          <a:chOff x="1403648" y="2420888"/>
                          <a:chExt cx="5832648" cy="2304256"/>
                        </a:xfrm>
                      </p:grpSpPr>
                      <p:sp>
                        <p:nvSpPr>
                          <p:cNvPr id="86" name="BlokTextu 85"/>
                          <p:cNvSpPr txBox="1"/>
                          <p:nvPr/>
                        </p:nvSpPr>
                        <p:spPr>
                          <a:xfrm>
                            <a:off x="3206466" y="3737605"/>
                            <a:ext cx="21602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sk-SK" dirty="0" smtClean="0"/>
                              <a:t>F</a:t>
                            </a:r>
                            <a:endParaRPr lang="sk-SK" dirty="0"/>
                          </a:p>
                        </p:txBody>
                      </p:sp>
                      <p:grpSp>
                        <p:nvGrpSpPr>
                          <p:cNvPr id="36" name="Skupina 18"/>
                          <p:cNvGrpSpPr/>
                          <p:nvPr/>
                        </p:nvGrpSpPr>
                        <p:grpSpPr>
                          <a:xfrm>
                            <a:off x="1403648" y="2420888"/>
                            <a:ext cx="5832648" cy="2304256"/>
                            <a:chOff x="1403648" y="2420888"/>
                            <a:chExt cx="5832648" cy="2304256"/>
                          </a:xfrm>
                        </p:grpSpPr>
                        <p:cxnSp>
                          <p:nvCxnSpPr>
                            <p:cNvPr id="88" name="Rovná spojnica 87"/>
                            <p:cNvCxnSpPr/>
                            <p:nvPr/>
                          </p:nvCxnSpPr>
                          <p:spPr>
                            <a:xfrm>
                              <a:off x="1403648" y="3573016"/>
                              <a:ext cx="5832648" cy="0"/>
                            </a:xfrm>
                            <a:prstGeom prst="line">
                              <a:avLst/>
                            </a:prstGeom>
                            <a:ln w="25400" cmpd="sng">
                              <a:solidFill>
                                <a:schemeClr val="tx1"/>
                              </a:solidFill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9" name="Rovná spojovacia šípka 7"/>
                            <p:cNvCxnSpPr/>
                            <p:nvPr/>
                          </p:nvCxnSpPr>
                          <p:spPr>
                            <a:xfrm>
                              <a:off x="4160900" y="2420888"/>
                              <a:ext cx="0" cy="2304256"/>
                            </a:xfrm>
                            <a:prstGeom prst="straightConnector1">
                              <a:avLst/>
                            </a:prstGeom>
                            <a:ln w="50800">
                              <a:solidFill>
                                <a:schemeClr val="tx1"/>
                              </a:solidFill>
                              <a:headEnd type="arrow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0" name="Rovná spojnica 89"/>
                            <p:cNvCxnSpPr/>
                            <p:nvPr/>
                          </p:nvCxnSpPr>
                          <p:spPr>
                            <a:xfrm>
                              <a:off x="3365539" y="3408426"/>
                              <a:ext cx="0" cy="288032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1" name="Rovná spojnica 90"/>
                            <p:cNvCxnSpPr/>
                            <p:nvPr/>
                          </p:nvCxnSpPr>
                          <p:spPr>
                            <a:xfrm>
                              <a:off x="4956261" y="3408425"/>
                              <a:ext cx="0" cy="288032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sp>
                    <p:nvSpPr>
                      <p:cNvPr id="83" name="BlokTextu 82"/>
                      <p:cNvSpPr txBox="1"/>
                      <p:nvPr/>
                    </p:nvSpPr>
                    <p:spPr>
                      <a:xfrm>
                        <a:off x="3203848" y="1628800"/>
                        <a:ext cx="21602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sk-SK" sz="1600" b="1" dirty="0" smtClean="0">
                            <a:latin typeface="Lucida Handwriting" pitchFamily="66" charset="0"/>
                          </a:rPr>
                          <a:t>o</a:t>
                        </a:r>
                        <a:endParaRPr lang="sk-SK" sz="1600" b="1" dirty="0">
                          <a:latin typeface="Lucida Handwriting" pitchFamily="66" charset="0"/>
                        </a:endParaRPr>
                      </a:p>
                    </p:txBody>
                  </p:sp>
                </p:grpSp>
                <p:cxnSp>
                  <p:nvCxnSpPr>
                    <p:cNvPr id="76" name="Rovná spojnica 75"/>
                    <p:cNvCxnSpPr/>
                    <p:nvPr/>
                  </p:nvCxnSpPr>
                  <p:spPr>
                    <a:xfrm>
                      <a:off x="2372082" y="2094723"/>
                      <a:ext cx="0" cy="31503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Rovná spojnica 76"/>
                    <p:cNvCxnSpPr/>
                    <p:nvPr/>
                  </p:nvCxnSpPr>
                  <p:spPr>
                    <a:xfrm>
                      <a:off x="6655823" y="2094723"/>
                      <a:ext cx="0" cy="31503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Rovná spojovacia šípka 77"/>
                    <p:cNvCxnSpPr/>
                    <p:nvPr/>
                  </p:nvCxnSpPr>
                  <p:spPr>
                    <a:xfrm>
                      <a:off x="3422811" y="2763120"/>
                      <a:ext cx="1080120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Rovná spojovacia šípka 78"/>
                    <p:cNvCxnSpPr/>
                    <p:nvPr/>
                  </p:nvCxnSpPr>
                  <p:spPr>
                    <a:xfrm>
                      <a:off x="4473540" y="2763120"/>
                      <a:ext cx="1080120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Rovná spojovacia šípka 79"/>
                    <p:cNvCxnSpPr/>
                    <p:nvPr/>
                  </p:nvCxnSpPr>
                  <p:spPr>
                    <a:xfrm>
                      <a:off x="2372082" y="3320117"/>
                      <a:ext cx="2101458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Rovná spojovacia šípka 80"/>
                    <p:cNvCxnSpPr/>
                    <p:nvPr/>
                  </p:nvCxnSpPr>
                  <p:spPr>
                    <a:xfrm>
                      <a:off x="4554365" y="3320117"/>
                      <a:ext cx="2101458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pic>
        <p:nvPicPr>
          <p:cNvPr id="92" name="Picture 2" descr="http://clipart-space.com/wp-content/uploads/2015/04/candle-clip-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4221088"/>
            <a:ext cx="144016" cy="576064"/>
          </a:xfrm>
          <a:prstGeom prst="rect">
            <a:avLst/>
          </a:prstGeom>
          <a:noFill/>
        </p:spPr>
      </p:pic>
      <p:sp>
        <p:nvSpPr>
          <p:cNvPr id="94" name="BlokTextu 93"/>
          <p:cNvSpPr txBox="1"/>
          <p:nvPr/>
        </p:nvSpPr>
        <p:spPr>
          <a:xfrm>
            <a:off x="1691680" y="42930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3333CC"/>
                </a:solidFill>
                <a:latin typeface="Lucida Handwriting" pitchFamily="66" charset="0"/>
              </a:rPr>
              <a:t>predmet</a:t>
            </a:r>
            <a:endParaRPr lang="sk-SK" b="1" dirty="0">
              <a:solidFill>
                <a:srgbClr val="3333CC"/>
              </a:solidFill>
              <a:latin typeface="Lucida Handwriting" pitchFamily="66" charset="0"/>
            </a:endParaRPr>
          </a:p>
        </p:txBody>
      </p:sp>
      <p:cxnSp>
        <p:nvCxnSpPr>
          <p:cNvPr id="95" name="Rovná spojovacia šípka 94"/>
          <p:cNvCxnSpPr/>
          <p:nvPr/>
        </p:nvCxnSpPr>
        <p:spPr>
          <a:xfrm>
            <a:off x="539552" y="4221088"/>
            <a:ext cx="3746362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ovná spojovacia šípka 95"/>
          <p:cNvCxnSpPr/>
          <p:nvPr/>
        </p:nvCxnSpPr>
        <p:spPr>
          <a:xfrm>
            <a:off x="4283968" y="4221088"/>
            <a:ext cx="2592288" cy="144016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BlokTextu 104"/>
          <p:cNvSpPr txBox="1"/>
          <p:nvPr/>
        </p:nvSpPr>
        <p:spPr>
          <a:xfrm>
            <a:off x="5580112" y="41490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3333CC"/>
                </a:solidFill>
                <a:latin typeface="Lucida Handwriting" pitchFamily="66" charset="0"/>
              </a:rPr>
              <a:t>Obraz ???</a:t>
            </a:r>
            <a:endParaRPr lang="sk-SK" b="1" dirty="0">
              <a:solidFill>
                <a:srgbClr val="3333CC"/>
              </a:solidFill>
              <a:latin typeface="Lucida Handwriting" pitchFamily="66" charset="0"/>
            </a:endParaRPr>
          </a:p>
        </p:txBody>
      </p:sp>
      <p:sp>
        <p:nvSpPr>
          <p:cNvPr id="106" name="BlokTextu 105"/>
          <p:cNvSpPr txBox="1"/>
          <p:nvPr/>
        </p:nvSpPr>
        <p:spPr>
          <a:xfrm>
            <a:off x="539552" y="6021288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i="1" u="sng" dirty="0" smtClean="0"/>
              <a:t>Vlastnosti obrazu: </a:t>
            </a:r>
            <a:r>
              <a:rPr lang="sk-SK" sz="1600" dirty="0" smtClean="0"/>
              <a:t>- hovoríme, že obraz vzniká v nekonečne, čiže vlastne žiadny obraz nevznikne </a:t>
            </a:r>
            <a:r>
              <a:rPr lang="sk-SK" sz="1600" i="1" dirty="0" smtClean="0"/>
              <a:t>( zlomené lúče sú rovnobežné, nikdy sa nepretnú)</a:t>
            </a:r>
            <a:endParaRPr lang="sk-SK" sz="1600" i="1" dirty="0">
              <a:solidFill>
                <a:srgbClr val="FB9705"/>
              </a:solidFill>
            </a:endParaRPr>
          </a:p>
        </p:txBody>
      </p:sp>
      <p:cxnSp>
        <p:nvCxnSpPr>
          <p:cNvPr id="98" name="Rovná spojovacia šípka 97"/>
          <p:cNvCxnSpPr/>
          <p:nvPr/>
        </p:nvCxnSpPr>
        <p:spPr>
          <a:xfrm>
            <a:off x="2843808" y="3933056"/>
            <a:ext cx="3600400" cy="20162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4" grpId="0"/>
      <p:bldP spid="55" grpId="0"/>
      <p:bldP spid="56" grpId="0"/>
      <p:bldP spid="65" grpId="0" animBg="1"/>
      <p:bldP spid="94" grpId="0"/>
      <p:bldP spid="105" grpId="0"/>
      <p:bldP spid="1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764704"/>
            <a:ext cx="3714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BlokTextu 3"/>
          <p:cNvSpPr txBox="1"/>
          <p:nvPr/>
        </p:nvSpPr>
        <p:spPr>
          <a:xfrm>
            <a:off x="1691680" y="116632"/>
            <a:ext cx="59766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i="1" dirty="0" smtClean="0"/>
              <a:t>5. Predmet je od šošovky vzdialený </a:t>
            </a:r>
            <a:r>
              <a:rPr lang="sk-SK" b="1" i="1" dirty="0" smtClean="0">
                <a:solidFill>
                  <a:srgbClr val="00B050"/>
                </a:solidFill>
              </a:rPr>
              <a:t>menej </a:t>
            </a:r>
            <a:r>
              <a:rPr lang="sk-SK" i="1" dirty="0" smtClean="0"/>
              <a:t>ako</a:t>
            </a:r>
            <a:r>
              <a:rPr lang="sk-SK" i="1" dirty="0" smtClean="0">
                <a:solidFill>
                  <a:srgbClr val="00B050"/>
                </a:solidFill>
              </a:rPr>
              <a:t> </a:t>
            </a:r>
            <a:r>
              <a:rPr lang="sk-SK" b="1" i="1" dirty="0" smtClean="0">
                <a:solidFill>
                  <a:srgbClr val="00B050"/>
                </a:solidFill>
              </a:rPr>
              <a:t>f.</a:t>
            </a:r>
            <a:endParaRPr lang="sk-SK" b="1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683568" y="1484784"/>
            <a:ext cx="3746362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4427984" y="1484784"/>
            <a:ext cx="2592288" cy="144016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clipart-space.com/wp-content/uploads/2015/04/candle-clip-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484784"/>
            <a:ext cx="144016" cy="576064"/>
          </a:xfrm>
          <a:prstGeom prst="rect">
            <a:avLst/>
          </a:prstGeom>
          <a:noFill/>
        </p:spPr>
      </p:pic>
      <p:grpSp>
        <p:nvGrpSpPr>
          <p:cNvPr id="2" name="Skupina 52"/>
          <p:cNvGrpSpPr/>
          <p:nvPr/>
        </p:nvGrpSpPr>
        <p:grpSpPr>
          <a:xfrm>
            <a:off x="1115616" y="1196752"/>
            <a:ext cx="7056784" cy="1812245"/>
            <a:chOff x="683568" y="1052736"/>
            <a:chExt cx="7920880" cy="2803621"/>
          </a:xfrm>
        </p:grpSpPr>
        <p:sp>
          <p:nvSpPr>
            <p:cNvPr id="46" name="BlokTextu 45"/>
            <p:cNvSpPr txBox="1"/>
            <p:nvPr/>
          </p:nvSpPr>
          <p:spPr>
            <a:xfrm>
              <a:off x="3059832" y="3284984"/>
              <a:ext cx="533447" cy="571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>
                  <a:solidFill>
                    <a:srgbClr val="FB9705"/>
                  </a:solidFill>
                </a:rPr>
                <a:t>2f</a:t>
              </a:r>
              <a:endParaRPr lang="sk-SK" dirty="0">
                <a:solidFill>
                  <a:srgbClr val="FB9705"/>
                </a:solidFill>
              </a:endParaRPr>
            </a:p>
          </p:txBody>
        </p:sp>
        <p:grpSp>
          <p:nvGrpSpPr>
            <p:cNvPr id="3" name="Skupina 51"/>
            <p:cNvGrpSpPr/>
            <p:nvPr/>
          </p:nvGrpSpPr>
          <p:grpSpPr>
            <a:xfrm>
              <a:off x="683568" y="1052736"/>
              <a:ext cx="7920880" cy="2520280"/>
              <a:chOff x="683568" y="1052736"/>
              <a:chExt cx="7920880" cy="2520280"/>
            </a:xfrm>
          </p:grpSpPr>
          <p:sp>
            <p:nvSpPr>
              <p:cNvPr id="47" name="BlokTextu 46"/>
              <p:cNvSpPr txBox="1"/>
              <p:nvPr/>
            </p:nvSpPr>
            <p:spPr>
              <a:xfrm>
                <a:off x="5209785" y="1386933"/>
                <a:ext cx="615924" cy="571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>
                    <a:solidFill>
                      <a:srgbClr val="FB9705"/>
                    </a:solidFill>
                  </a:rPr>
                  <a:t>2f</a:t>
                </a:r>
                <a:endParaRPr lang="sk-SK" dirty="0">
                  <a:solidFill>
                    <a:srgbClr val="FB9705"/>
                  </a:solidFill>
                </a:endParaRPr>
              </a:p>
            </p:txBody>
          </p:sp>
          <p:grpSp>
            <p:nvGrpSpPr>
              <p:cNvPr id="5" name="Skupina 50"/>
              <p:cNvGrpSpPr/>
              <p:nvPr/>
            </p:nvGrpSpPr>
            <p:grpSpPr>
              <a:xfrm>
                <a:off x="683568" y="1052736"/>
                <a:ext cx="7920880" cy="2520280"/>
                <a:chOff x="683568" y="1052736"/>
                <a:chExt cx="7920880" cy="2520280"/>
              </a:xfrm>
            </p:grpSpPr>
            <p:sp>
              <p:nvSpPr>
                <p:cNvPr id="42" name="BlokTextu 41"/>
                <p:cNvSpPr txBox="1"/>
                <p:nvPr/>
              </p:nvSpPr>
              <p:spPr>
                <a:xfrm>
                  <a:off x="4967309" y="2389530"/>
                  <a:ext cx="216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dirty="0" smtClean="0">
                      <a:solidFill>
                        <a:srgbClr val="FB9705"/>
                      </a:solidFill>
                    </a:rPr>
                    <a:t>f</a:t>
                  </a:r>
                  <a:endParaRPr lang="sk-SK" dirty="0">
                    <a:solidFill>
                      <a:srgbClr val="FB9705"/>
                    </a:solidFill>
                  </a:endParaRPr>
                </a:p>
              </p:txBody>
            </p:sp>
            <p:grpSp>
              <p:nvGrpSpPr>
                <p:cNvPr id="6" name="Skupina 49"/>
                <p:cNvGrpSpPr/>
                <p:nvPr/>
              </p:nvGrpSpPr>
              <p:grpSpPr>
                <a:xfrm>
                  <a:off x="683568" y="1052736"/>
                  <a:ext cx="7920880" cy="2520280"/>
                  <a:chOff x="683568" y="1052736"/>
                  <a:chExt cx="7920880" cy="2520280"/>
                </a:xfrm>
              </p:grpSpPr>
              <p:sp>
                <p:nvSpPr>
                  <p:cNvPr id="41" name="BlokTextu 40"/>
                  <p:cNvSpPr txBox="1"/>
                  <p:nvPr/>
                </p:nvSpPr>
                <p:spPr>
                  <a:xfrm>
                    <a:off x="3835755" y="2389530"/>
                    <a:ext cx="2160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dirty="0" smtClean="0">
                        <a:solidFill>
                          <a:srgbClr val="FB9705"/>
                        </a:solidFill>
                      </a:rPr>
                      <a:t>f</a:t>
                    </a:r>
                    <a:endParaRPr lang="sk-SK" dirty="0">
                      <a:solidFill>
                        <a:srgbClr val="FB9705"/>
                      </a:solidFill>
                    </a:endParaRPr>
                  </a:p>
                </p:txBody>
              </p:sp>
              <p:grpSp>
                <p:nvGrpSpPr>
                  <p:cNvPr id="11" name="Skupina 48"/>
                  <p:cNvGrpSpPr/>
                  <p:nvPr/>
                </p:nvGrpSpPr>
                <p:grpSpPr>
                  <a:xfrm>
                    <a:off x="683568" y="1052736"/>
                    <a:ext cx="7920880" cy="2520280"/>
                    <a:chOff x="755576" y="980728"/>
                    <a:chExt cx="7920880" cy="2520280"/>
                  </a:xfrm>
                </p:grpSpPr>
                <p:grpSp>
                  <p:nvGrpSpPr>
                    <p:cNvPr id="14" name="Skupina 3"/>
                    <p:cNvGrpSpPr/>
                    <p:nvPr/>
                  </p:nvGrpSpPr>
                  <p:grpSpPr>
                    <a:xfrm>
                      <a:off x="755576" y="980728"/>
                      <a:ext cx="7920880" cy="2520280"/>
                      <a:chOff x="3203848" y="1196752"/>
                      <a:chExt cx="5328592" cy="1368152"/>
                    </a:xfrm>
                  </p:grpSpPr>
                  <p:grpSp>
                    <p:nvGrpSpPr>
                      <p:cNvPr id="16" name="Skupina 20"/>
                      <p:cNvGrpSpPr/>
                      <p:nvPr/>
                    </p:nvGrpSpPr>
                    <p:grpSpPr>
                      <a:xfrm>
                        <a:off x="3203848" y="1196752"/>
                        <a:ext cx="5328592" cy="1368152"/>
                        <a:chOff x="1403648" y="2420888"/>
                        <a:chExt cx="5832648" cy="2304256"/>
                      </a:xfrm>
                    </p:grpSpPr>
                    <p:sp>
                      <p:nvSpPr>
                        <p:cNvPr id="13" name="BlokTextu 7"/>
                        <p:cNvSpPr txBox="1"/>
                        <p:nvPr/>
                      </p:nvSpPr>
                      <p:spPr>
                        <a:xfrm>
                          <a:off x="4855623" y="3744951"/>
                          <a:ext cx="334510" cy="34358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sk-SK" dirty="0" smtClean="0"/>
                            <a:t>F´</a:t>
                          </a:r>
                          <a:endParaRPr lang="sk-SK" dirty="0"/>
                        </a:p>
                      </p:txBody>
                    </p:sp>
                    <p:grpSp>
                      <p:nvGrpSpPr>
                        <p:cNvPr id="21" name="Skupina 19"/>
                        <p:cNvGrpSpPr/>
                        <p:nvPr/>
                      </p:nvGrpSpPr>
                      <p:grpSpPr>
                        <a:xfrm>
                          <a:off x="1403648" y="2420888"/>
                          <a:ext cx="5832648" cy="2304256"/>
                          <a:chOff x="1403648" y="2420888"/>
                          <a:chExt cx="5832648" cy="2304256"/>
                        </a:xfrm>
                      </p:grpSpPr>
                      <p:sp>
                        <p:nvSpPr>
                          <p:cNvPr id="15" name="BlokTextu 14"/>
                          <p:cNvSpPr txBox="1"/>
                          <p:nvPr/>
                        </p:nvSpPr>
                        <p:spPr>
                          <a:xfrm>
                            <a:off x="3206466" y="3737605"/>
                            <a:ext cx="21602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sk-SK" dirty="0" smtClean="0"/>
                              <a:t>F</a:t>
                            </a:r>
                            <a:endParaRPr lang="sk-SK" dirty="0"/>
                          </a:p>
                        </p:txBody>
                      </p:sp>
                      <p:grpSp>
                        <p:nvGrpSpPr>
                          <p:cNvPr id="22" name="Skupina 18"/>
                          <p:cNvGrpSpPr/>
                          <p:nvPr/>
                        </p:nvGrpSpPr>
                        <p:grpSpPr>
                          <a:xfrm>
                            <a:off x="1403648" y="2420888"/>
                            <a:ext cx="5832648" cy="2304256"/>
                            <a:chOff x="1403648" y="2420888"/>
                            <a:chExt cx="5832648" cy="2304256"/>
                          </a:xfrm>
                        </p:grpSpPr>
                        <p:cxnSp>
                          <p:nvCxnSpPr>
                            <p:cNvPr id="17" name="Rovná spojnica 16"/>
                            <p:cNvCxnSpPr/>
                            <p:nvPr/>
                          </p:nvCxnSpPr>
                          <p:spPr>
                            <a:xfrm>
                              <a:off x="1403648" y="3573016"/>
                              <a:ext cx="5832648" cy="0"/>
                            </a:xfrm>
                            <a:prstGeom prst="line">
                              <a:avLst/>
                            </a:prstGeom>
                            <a:ln w="25400" cmpd="sng">
                              <a:solidFill>
                                <a:schemeClr val="tx1"/>
                              </a:solidFill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" name="Rovná spojovacia šípka 7"/>
                            <p:cNvCxnSpPr/>
                            <p:nvPr/>
                          </p:nvCxnSpPr>
                          <p:spPr>
                            <a:xfrm>
                              <a:off x="4160900" y="2420888"/>
                              <a:ext cx="0" cy="2304256"/>
                            </a:xfrm>
                            <a:prstGeom prst="straightConnector1">
                              <a:avLst/>
                            </a:prstGeom>
                            <a:ln w="50800">
                              <a:solidFill>
                                <a:schemeClr val="tx1"/>
                              </a:solidFill>
                              <a:headEnd type="arrow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9" name="Rovná spojnica 18"/>
                            <p:cNvCxnSpPr/>
                            <p:nvPr/>
                          </p:nvCxnSpPr>
                          <p:spPr>
                            <a:xfrm>
                              <a:off x="3365539" y="3408426"/>
                              <a:ext cx="0" cy="288032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0" name="Rovná spojnica 19"/>
                            <p:cNvCxnSpPr/>
                            <p:nvPr/>
                          </p:nvCxnSpPr>
                          <p:spPr>
                            <a:xfrm>
                              <a:off x="4956261" y="3408425"/>
                              <a:ext cx="0" cy="288032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sp>
                    <p:nvSpPr>
                      <p:cNvPr id="12" name="BlokTextu 11"/>
                      <p:cNvSpPr txBox="1"/>
                      <p:nvPr/>
                    </p:nvSpPr>
                    <p:spPr>
                      <a:xfrm>
                        <a:off x="3203848" y="1628800"/>
                        <a:ext cx="21602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sk-SK" sz="1600" b="1" dirty="0" smtClean="0">
                            <a:latin typeface="Lucida Handwriting" pitchFamily="66" charset="0"/>
                          </a:rPr>
                          <a:t>o</a:t>
                        </a:r>
                        <a:endParaRPr lang="sk-SK" sz="1600" b="1" dirty="0">
                          <a:latin typeface="Lucida Handwriting" pitchFamily="66" charset="0"/>
                        </a:endParaRPr>
                      </a:p>
                    </p:txBody>
                  </p:sp>
                </p:grpSp>
                <p:cxnSp>
                  <p:nvCxnSpPr>
                    <p:cNvPr id="31" name="Rovná spojnica 30"/>
                    <p:cNvCxnSpPr/>
                    <p:nvPr/>
                  </p:nvCxnSpPr>
                  <p:spPr>
                    <a:xfrm>
                      <a:off x="2372082" y="2094723"/>
                      <a:ext cx="0" cy="31503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Rovná spojnica 31"/>
                    <p:cNvCxnSpPr/>
                    <p:nvPr/>
                  </p:nvCxnSpPr>
                  <p:spPr>
                    <a:xfrm>
                      <a:off x="6655823" y="2094723"/>
                      <a:ext cx="0" cy="31503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Rovná spojovacia šípka 33"/>
                    <p:cNvCxnSpPr/>
                    <p:nvPr/>
                  </p:nvCxnSpPr>
                  <p:spPr>
                    <a:xfrm>
                      <a:off x="3422811" y="2763121"/>
                      <a:ext cx="1080120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Rovná spojovacia šípka 34"/>
                    <p:cNvCxnSpPr/>
                    <p:nvPr/>
                  </p:nvCxnSpPr>
                  <p:spPr>
                    <a:xfrm>
                      <a:off x="4473540" y="2763121"/>
                      <a:ext cx="1080120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Rovná spojovacia šípka 42"/>
                    <p:cNvCxnSpPr/>
                    <p:nvPr/>
                  </p:nvCxnSpPr>
                  <p:spPr>
                    <a:xfrm>
                      <a:off x="2372082" y="3208719"/>
                      <a:ext cx="2101458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Rovná spojovacia šípka 47"/>
                    <p:cNvCxnSpPr/>
                    <p:nvPr/>
                  </p:nvCxnSpPr>
                  <p:spPr>
                    <a:xfrm>
                      <a:off x="4473540" y="1871924"/>
                      <a:ext cx="2182283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54" name="BlokTextu 53"/>
          <p:cNvSpPr txBox="1"/>
          <p:nvPr/>
        </p:nvSpPr>
        <p:spPr>
          <a:xfrm>
            <a:off x="251520" y="3284984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i="1" u="sng" dirty="0" smtClean="0"/>
              <a:t>Vlastnosti obrazu: </a:t>
            </a:r>
            <a:r>
              <a:rPr lang="sk-SK" sz="1600" dirty="0" smtClean="0"/>
              <a:t>- zdanlivý, neskutočný</a:t>
            </a:r>
          </a:p>
          <a:p>
            <a:r>
              <a:rPr lang="sk-SK" sz="1600" dirty="0" smtClean="0"/>
              <a:t>	             - priamy</a:t>
            </a:r>
          </a:p>
          <a:p>
            <a:r>
              <a:rPr lang="sk-SK" sz="1600" dirty="0" smtClean="0"/>
              <a:t>	             - zväčšený</a:t>
            </a:r>
          </a:p>
          <a:p>
            <a:r>
              <a:rPr lang="sk-SK" sz="1600" dirty="0" smtClean="0"/>
              <a:t>	             - môžeme ho vidieť len tak, že sa cez šošovku pozrieme ako cez lupu</a:t>
            </a:r>
          </a:p>
          <a:p>
            <a:r>
              <a:rPr lang="sk-SK" sz="1600" dirty="0" smtClean="0"/>
              <a:t>	</a:t>
            </a:r>
            <a:endParaRPr lang="sk-SK" sz="1600" dirty="0">
              <a:solidFill>
                <a:srgbClr val="FB9705"/>
              </a:solidFill>
            </a:endParaRPr>
          </a:p>
        </p:txBody>
      </p:sp>
      <p:sp>
        <p:nvSpPr>
          <p:cNvPr id="55" name="BlokTextu 54"/>
          <p:cNvSpPr txBox="1"/>
          <p:nvPr/>
        </p:nvSpPr>
        <p:spPr>
          <a:xfrm>
            <a:off x="3635896" y="7647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3333CC"/>
                </a:solidFill>
                <a:latin typeface="Lucida Handwriting" pitchFamily="66" charset="0"/>
              </a:rPr>
              <a:t>predmet</a:t>
            </a:r>
            <a:endParaRPr lang="sk-SK" b="1" dirty="0">
              <a:solidFill>
                <a:srgbClr val="3333CC"/>
              </a:solidFill>
              <a:latin typeface="Lucida Handwriting" pitchFamily="66" charset="0"/>
            </a:endParaRPr>
          </a:p>
        </p:txBody>
      </p:sp>
      <p:sp>
        <p:nvSpPr>
          <p:cNvPr id="56" name="BlokTextu 55"/>
          <p:cNvSpPr txBox="1"/>
          <p:nvPr/>
        </p:nvSpPr>
        <p:spPr>
          <a:xfrm>
            <a:off x="1187624" y="90872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3333CC"/>
                </a:solidFill>
                <a:latin typeface="Lucida Handwriting" pitchFamily="66" charset="0"/>
              </a:rPr>
              <a:t>obraz</a:t>
            </a:r>
            <a:endParaRPr lang="sk-SK" b="1" dirty="0">
              <a:solidFill>
                <a:srgbClr val="3333CC"/>
              </a:solidFill>
              <a:latin typeface="Lucida Handwriting" pitchFamily="66" charset="0"/>
            </a:endParaRPr>
          </a:p>
        </p:txBody>
      </p:sp>
      <p:cxnSp>
        <p:nvCxnSpPr>
          <p:cNvPr id="98" name="Rovná spojovacia šípka 97"/>
          <p:cNvCxnSpPr/>
          <p:nvPr/>
        </p:nvCxnSpPr>
        <p:spPr>
          <a:xfrm>
            <a:off x="2843808" y="620688"/>
            <a:ext cx="3384376" cy="28803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ovná spojnica 86"/>
          <p:cNvCxnSpPr/>
          <p:nvPr/>
        </p:nvCxnSpPr>
        <p:spPr>
          <a:xfrm flipH="1" flipV="1">
            <a:off x="2627784" y="548680"/>
            <a:ext cx="1800200" cy="936104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48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3140968"/>
            <a:ext cx="9429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4" grpId="0"/>
      <p:bldP spid="55" grpId="0"/>
      <p:bldP spid="5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212976"/>
            <a:ext cx="111132" cy="40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/>
              <a:t>Rozptylka: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11560" y="836712"/>
            <a:ext cx="7467600" cy="5637240"/>
          </a:xfrm>
        </p:spPr>
        <p:txBody>
          <a:bodyPr>
            <a:normAutofit/>
          </a:bodyPr>
          <a:lstStyle/>
          <a:p>
            <a:r>
              <a:rPr lang="sk-SK" dirty="0" smtClean="0"/>
              <a:t>V prípade rozptylky môže pri zobrazovaní predmetu nastať len jeden prípad.</a:t>
            </a:r>
            <a:endParaRPr lang="sk-SK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sk-SK" i="1" dirty="0">
              <a:solidFill>
                <a:srgbClr val="00B050"/>
              </a:solidFill>
            </a:endParaRPr>
          </a:p>
        </p:txBody>
      </p:sp>
      <p:sp>
        <p:nvSpPr>
          <p:cNvPr id="4" name="Usmiata tvár 3"/>
          <p:cNvSpPr/>
          <p:nvPr/>
        </p:nvSpPr>
        <p:spPr>
          <a:xfrm>
            <a:off x="4427984" y="1412776"/>
            <a:ext cx="720080" cy="64807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48" name="Skupina 47"/>
          <p:cNvGrpSpPr/>
          <p:nvPr/>
        </p:nvGrpSpPr>
        <p:grpSpPr>
          <a:xfrm>
            <a:off x="1043608" y="2271377"/>
            <a:ext cx="7488833" cy="2605546"/>
            <a:chOff x="1043608" y="2271377"/>
            <a:chExt cx="7488833" cy="2605546"/>
          </a:xfrm>
        </p:grpSpPr>
        <p:grpSp>
          <p:nvGrpSpPr>
            <p:cNvPr id="16" name="Skupina 59"/>
            <p:cNvGrpSpPr/>
            <p:nvPr/>
          </p:nvGrpSpPr>
          <p:grpSpPr>
            <a:xfrm>
              <a:off x="4354081" y="2271377"/>
              <a:ext cx="397939" cy="2605546"/>
              <a:chOff x="5508104" y="1124744"/>
              <a:chExt cx="288032" cy="1512168"/>
            </a:xfrm>
          </p:grpSpPr>
          <p:cxnSp>
            <p:nvCxnSpPr>
              <p:cNvPr id="17" name="Rovná spojnica 16"/>
              <p:cNvCxnSpPr/>
              <p:nvPr/>
            </p:nvCxnSpPr>
            <p:spPr>
              <a:xfrm>
                <a:off x="5652120" y="1268760"/>
                <a:ext cx="0" cy="12241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ovná spojnica 17"/>
              <p:cNvCxnSpPr/>
              <p:nvPr/>
            </p:nvCxnSpPr>
            <p:spPr>
              <a:xfrm flipV="1">
                <a:off x="5652120" y="1124744"/>
                <a:ext cx="144016" cy="144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ovná spojnica 18"/>
              <p:cNvCxnSpPr/>
              <p:nvPr/>
            </p:nvCxnSpPr>
            <p:spPr>
              <a:xfrm>
                <a:off x="5508104" y="1124744"/>
                <a:ext cx="135632" cy="13563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ovná spojnica 19"/>
              <p:cNvCxnSpPr/>
              <p:nvPr/>
            </p:nvCxnSpPr>
            <p:spPr>
              <a:xfrm flipV="1">
                <a:off x="5508104" y="2492896"/>
                <a:ext cx="144016" cy="144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Rovná spojnica 20"/>
              <p:cNvCxnSpPr/>
              <p:nvPr/>
            </p:nvCxnSpPr>
            <p:spPr>
              <a:xfrm>
                <a:off x="5652120" y="2492896"/>
                <a:ext cx="144016" cy="144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Skupina 44"/>
            <p:cNvGrpSpPr/>
            <p:nvPr/>
          </p:nvGrpSpPr>
          <p:grpSpPr>
            <a:xfrm>
              <a:off x="1043608" y="3426808"/>
              <a:ext cx="7488833" cy="1004728"/>
              <a:chOff x="1043608" y="3426808"/>
              <a:chExt cx="7488833" cy="1004728"/>
            </a:xfrm>
          </p:grpSpPr>
          <p:grpSp>
            <p:nvGrpSpPr>
              <p:cNvPr id="15" name="Skupina 20"/>
              <p:cNvGrpSpPr/>
              <p:nvPr/>
            </p:nvGrpSpPr>
            <p:grpSpPr>
              <a:xfrm>
                <a:off x="1170570" y="3426808"/>
                <a:ext cx="7361871" cy="1004728"/>
                <a:chOff x="1403648" y="3429000"/>
                <a:chExt cx="5832648" cy="982079"/>
              </a:xfrm>
            </p:grpSpPr>
            <p:sp>
              <p:nvSpPr>
                <p:cNvPr id="22" name="BlokTextu 21"/>
                <p:cNvSpPr txBox="1"/>
                <p:nvPr/>
              </p:nvSpPr>
              <p:spPr>
                <a:xfrm>
                  <a:off x="5364088" y="3789045"/>
                  <a:ext cx="611095" cy="6220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dirty="0" smtClean="0"/>
                    <a:t>F</a:t>
                  </a:r>
                  <a:endParaRPr lang="sk-SK" dirty="0"/>
                </a:p>
              </p:txBody>
            </p:sp>
            <p:grpSp>
              <p:nvGrpSpPr>
                <p:cNvPr id="23" name="Skupina 22"/>
                <p:cNvGrpSpPr/>
                <p:nvPr/>
              </p:nvGrpSpPr>
              <p:grpSpPr>
                <a:xfrm>
                  <a:off x="1403648" y="3429000"/>
                  <a:ext cx="5832648" cy="982073"/>
                  <a:chOff x="1403648" y="3429000"/>
                  <a:chExt cx="5832648" cy="982073"/>
                </a:xfrm>
              </p:grpSpPr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2555776" y="3789040"/>
                    <a:ext cx="581903" cy="6220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dirty="0" smtClean="0"/>
                      <a:t>F´</a:t>
                    </a:r>
                    <a:endParaRPr lang="sk-SK" dirty="0"/>
                  </a:p>
                </p:txBody>
              </p:sp>
              <p:grpSp>
                <p:nvGrpSpPr>
                  <p:cNvPr id="25" name="Skupina 18"/>
                  <p:cNvGrpSpPr/>
                  <p:nvPr/>
                </p:nvGrpSpPr>
                <p:grpSpPr>
                  <a:xfrm>
                    <a:off x="1403648" y="3429000"/>
                    <a:ext cx="5832648" cy="288032"/>
                    <a:chOff x="1403648" y="3429000"/>
                    <a:chExt cx="5832648" cy="288032"/>
                  </a:xfrm>
                </p:grpSpPr>
                <p:cxnSp>
                  <p:nvCxnSpPr>
                    <p:cNvPr id="26" name="Rovná spojnica 4"/>
                    <p:cNvCxnSpPr/>
                    <p:nvPr/>
                  </p:nvCxnSpPr>
                  <p:spPr>
                    <a:xfrm>
                      <a:off x="1403648" y="3573016"/>
                      <a:ext cx="5832648" cy="0"/>
                    </a:xfrm>
                    <a:prstGeom prst="line">
                      <a:avLst/>
                    </a:prstGeom>
                    <a:ln w="25400" cmpd="sng">
                      <a:solidFill>
                        <a:schemeClr val="tx1"/>
                      </a:solidFill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Rovná spojnica 26"/>
                    <p:cNvCxnSpPr/>
                    <p:nvPr/>
                  </p:nvCxnSpPr>
                  <p:spPr>
                    <a:xfrm>
                      <a:off x="2699792" y="3429000"/>
                      <a:ext cx="0" cy="28803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Rovná spojnica 27"/>
                    <p:cNvCxnSpPr/>
                    <p:nvPr/>
                  </p:nvCxnSpPr>
                  <p:spPr>
                    <a:xfrm>
                      <a:off x="5580112" y="3429000"/>
                      <a:ext cx="0" cy="28803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4" name="BlokTextu 13"/>
              <p:cNvSpPr txBox="1"/>
              <p:nvPr/>
            </p:nvSpPr>
            <p:spPr>
              <a:xfrm>
                <a:off x="1043608" y="3717032"/>
                <a:ext cx="298454" cy="583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1600" b="1" dirty="0" smtClean="0">
                    <a:latin typeface="Lucida Handwriting" pitchFamily="66" charset="0"/>
                  </a:rPr>
                  <a:t>o</a:t>
                </a:r>
                <a:endParaRPr lang="sk-SK" sz="1600" b="1" dirty="0">
                  <a:latin typeface="Lucida Handwriting" pitchFamily="66" charset="0"/>
                </a:endParaRPr>
              </a:p>
            </p:txBody>
          </p:sp>
        </p:grpSp>
      </p:grpSp>
      <p:cxnSp>
        <p:nvCxnSpPr>
          <p:cNvPr id="7" name="Rovná spojovacia šípka 6"/>
          <p:cNvCxnSpPr/>
          <p:nvPr/>
        </p:nvCxnSpPr>
        <p:spPr>
          <a:xfrm>
            <a:off x="1054687" y="2564906"/>
            <a:ext cx="3481966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 flipV="1">
            <a:off x="4499992" y="1268760"/>
            <a:ext cx="2088232" cy="131501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flipH="1">
            <a:off x="2699792" y="2564904"/>
            <a:ext cx="1848735" cy="1056835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http://clipart-space.com/wp-content/uploads/2015/04/candle-clip-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564904"/>
            <a:ext cx="270030" cy="1080120"/>
          </a:xfrm>
          <a:prstGeom prst="rect">
            <a:avLst/>
          </a:prstGeom>
          <a:noFill/>
        </p:spPr>
      </p:pic>
      <p:sp>
        <p:nvSpPr>
          <p:cNvPr id="41" name="BlokTextu 40"/>
          <p:cNvSpPr txBox="1"/>
          <p:nvPr/>
        </p:nvSpPr>
        <p:spPr>
          <a:xfrm>
            <a:off x="395536" y="4797152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i="1" u="sng" dirty="0" smtClean="0"/>
              <a:t>Vlastnosti obrazu: </a:t>
            </a:r>
            <a:r>
              <a:rPr lang="sk-SK" sz="1600" dirty="0" smtClean="0"/>
              <a:t>- zdanlivý, neskutočný</a:t>
            </a:r>
          </a:p>
          <a:p>
            <a:r>
              <a:rPr lang="sk-SK" sz="1600" dirty="0" smtClean="0"/>
              <a:t>	             - priamy</a:t>
            </a:r>
          </a:p>
          <a:p>
            <a:r>
              <a:rPr lang="sk-SK" sz="1600" dirty="0" smtClean="0"/>
              <a:t>	             - zmenšený</a:t>
            </a:r>
          </a:p>
          <a:p>
            <a:r>
              <a:rPr lang="sk-SK" sz="1600" dirty="0" smtClean="0"/>
              <a:t>	             - môžeme ho vidieť len tak, že sa cez šošovku pozrieme ako cez lupu</a:t>
            </a:r>
          </a:p>
          <a:p>
            <a:r>
              <a:rPr lang="sk-SK" sz="1600" dirty="0" smtClean="0"/>
              <a:t>	</a:t>
            </a:r>
            <a:endParaRPr lang="sk-SK" sz="1600" dirty="0">
              <a:solidFill>
                <a:srgbClr val="FB9705"/>
              </a:solidFill>
            </a:endParaRPr>
          </a:p>
        </p:txBody>
      </p:sp>
      <p:pic>
        <p:nvPicPr>
          <p:cNvPr id="42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014103">
            <a:off x="7092280" y="2276872"/>
            <a:ext cx="9429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BlokTextu 42"/>
          <p:cNvSpPr txBox="1"/>
          <p:nvPr/>
        </p:nvSpPr>
        <p:spPr>
          <a:xfrm>
            <a:off x="1331640" y="19168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3333CC"/>
                </a:solidFill>
                <a:latin typeface="Lucida Handwriting" pitchFamily="66" charset="0"/>
              </a:rPr>
              <a:t>predmet</a:t>
            </a:r>
            <a:endParaRPr lang="sk-SK" b="1" dirty="0">
              <a:solidFill>
                <a:srgbClr val="3333CC"/>
              </a:solidFill>
              <a:latin typeface="Lucida Handwriting" pitchFamily="66" charset="0"/>
            </a:endParaRPr>
          </a:p>
        </p:txBody>
      </p:sp>
      <p:cxnSp>
        <p:nvCxnSpPr>
          <p:cNvPr id="46" name="Rovná spojovacia šípka 45"/>
          <p:cNvCxnSpPr/>
          <p:nvPr/>
        </p:nvCxnSpPr>
        <p:spPr>
          <a:xfrm>
            <a:off x="1115616" y="2420888"/>
            <a:ext cx="5328592" cy="1800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BlokTextu 48"/>
          <p:cNvSpPr txBox="1"/>
          <p:nvPr/>
        </p:nvSpPr>
        <p:spPr>
          <a:xfrm>
            <a:off x="2915816" y="37170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3333CC"/>
                </a:solidFill>
                <a:latin typeface="Lucida Handwriting" pitchFamily="66" charset="0"/>
              </a:rPr>
              <a:t>obraz</a:t>
            </a:r>
            <a:endParaRPr lang="sk-SK" b="1" dirty="0">
              <a:solidFill>
                <a:srgbClr val="3333CC"/>
              </a:solidFill>
              <a:latin typeface="Lucida Handwriting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41" grpId="0"/>
      <p:bldP spid="43" grpId="0"/>
      <p:bldP spid="49" grpId="0"/>
      <p:bldP spid="4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3068960"/>
            <a:ext cx="7467600" cy="1143000"/>
          </a:xfrm>
        </p:spPr>
        <p:txBody>
          <a:bodyPr/>
          <a:lstStyle/>
          <a:p>
            <a:pPr algn="ctr"/>
            <a:r>
              <a:rPr lang="sk-SK" b="1" dirty="0" smtClean="0"/>
              <a:t>Ďakujem za pozornosť!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1012</TotalTime>
  <Words>342</Words>
  <Application>Microsoft Office PowerPoint</Application>
  <PresentationFormat>Prezentácia na obrazovke (4:3)</PresentationFormat>
  <Paragraphs>110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4" baseType="lpstr">
      <vt:lpstr>Calibri</vt:lpstr>
      <vt:lpstr>Century Schoolbook</vt:lpstr>
      <vt:lpstr>Lucida Handwriting</vt:lpstr>
      <vt:lpstr>Wingdings</vt:lpstr>
      <vt:lpstr>Wingdings 2</vt:lpstr>
      <vt:lpstr>Arkáda</vt:lpstr>
      <vt:lpstr>SVETLO</vt:lpstr>
      <vt:lpstr>Opakujeme:</vt:lpstr>
      <vt:lpstr>Spojka:</vt:lpstr>
      <vt:lpstr>Prezentácia programu PowerPoint</vt:lpstr>
      <vt:lpstr>Prezentácia programu PowerPoint</vt:lpstr>
      <vt:lpstr>Prezentácia programu PowerPoint</vt:lpstr>
      <vt:lpstr>Rozptylka:</vt:lpstr>
      <vt:lpstr>Ďakujem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SVETLO</dc:title>
  <dc:creator>pedagog</dc:creator>
  <cp:lastModifiedBy>pc</cp:lastModifiedBy>
  <cp:revision>179</cp:revision>
  <dcterms:created xsi:type="dcterms:W3CDTF">2015-09-10T10:45:24Z</dcterms:created>
  <dcterms:modified xsi:type="dcterms:W3CDTF">2019-11-06T07:03:41Z</dcterms:modified>
</cp:coreProperties>
</file>