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64" autoAdjust="0"/>
    <p:restoredTop sz="94660"/>
  </p:normalViewPr>
  <p:slideViewPr>
    <p:cSldViewPr snapToGrid="0">
      <p:cViewPr varScale="1">
        <p:scale>
          <a:sx n="74" d="100"/>
          <a:sy n="74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6E38-3327-4DBD-BE74-05D82221F375}" type="datetimeFigureOut">
              <a:rPr lang="sk-SK" smtClean="0"/>
              <a:t>18.3.2018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0C8C-3A27-483B-AF27-D28C7EBFBB46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51126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6E38-3327-4DBD-BE74-05D82221F375}" type="datetimeFigureOut">
              <a:rPr lang="sk-SK" smtClean="0"/>
              <a:t>18.3.2018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0C8C-3A27-483B-AF27-D28C7EBFBB46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82491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6E38-3327-4DBD-BE74-05D82221F375}" type="datetimeFigureOut">
              <a:rPr lang="sk-SK" smtClean="0"/>
              <a:t>18.3.2018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0C8C-3A27-483B-AF27-D28C7EBFBB46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04678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6E38-3327-4DBD-BE74-05D82221F375}" type="datetimeFigureOut">
              <a:rPr lang="sk-SK" smtClean="0"/>
              <a:t>18.3.2018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0C8C-3A27-483B-AF27-D28C7EBFBB46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6845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6E38-3327-4DBD-BE74-05D82221F375}" type="datetimeFigureOut">
              <a:rPr lang="sk-SK" smtClean="0"/>
              <a:t>18.3.2018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0C8C-3A27-483B-AF27-D28C7EBFBB46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0944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6E38-3327-4DBD-BE74-05D82221F375}" type="datetimeFigureOut">
              <a:rPr lang="sk-SK" smtClean="0"/>
              <a:t>18.3.2018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0C8C-3A27-483B-AF27-D28C7EBFBB46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3511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6E38-3327-4DBD-BE74-05D82221F375}" type="datetimeFigureOut">
              <a:rPr lang="sk-SK" smtClean="0"/>
              <a:t>18.3.2018</a:t>
            </a:fld>
            <a:endParaRPr lang="sk-SK" dirty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0C8C-3A27-483B-AF27-D28C7EBFBB46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5457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6E38-3327-4DBD-BE74-05D82221F375}" type="datetimeFigureOut">
              <a:rPr lang="sk-SK" smtClean="0"/>
              <a:t>18.3.2018</a:t>
            </a:fld>
            <a:endParaRPr lang="sk-SK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0C8C-3A27-483B-AF27-D28C7EBFBB46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11257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6E38-3327-4DBD-BE74-05D82221F375}" type="datetimeFigureOut">
              <a:rPr lang="sk-SK" smtClean="0"/>
              <a:t>18.3.2018</a:t>
            </a:fld>
            <a:endParaRPr lang="sk-SK" dirty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0C8C-3A27-483B-AF27-D28C7EBFBB46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89309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6E38-3327-4DBD-BE74-05D82221F375}" type="datetimeFigureOut">
              <a:rPr lang="sk-SK" smtClean="0"/>
              <a:t>18.3.2018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0C8C-3A27-483B-AF27-D28C7EBFBB46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33091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6E38-3327-4DBD-BE74-05D82221F375}" type="datetimeFigureOut">
              <a:rPr lang="sk-SK" smtClean="0"/>
              <a:t>18.3.2018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0C8C-3A27-483B-AF27-D28C7EBFBB46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45291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76E38-3327-4DBD-BE74-05D82221F375}" type="datetimeFigureOut">
              <a:rPr lang="sk-SK" smtClean="0"/>
              <a:t>18.3.2018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F0C8C-3A27-483B-AF27-D28C7EBFBB46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8670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2029521"/>
            <a:ext cx="9144000" cy="1480441"/>
          </a:xfrm>
        </p:spPr>
        <p:txBody>
          <a:bodyPr>
            <a:normAutofit/>
          </a:bodyPr>
          <a:lstStyle/>
          <a:p>
            <a:r>
              <a:rPr lang="sk-SK" sz="8000" b="1" dirty="0" smtClean="0">
                <a:latin typeface="+mn-lt"/>
              </a:rPr>
              <a:t>NEROVNICE</a:t>
            </a:r>
            <a:endParaRPr lang="sk-SK" sz="8000" b="1" dirty="0">
              <a:latin typeface="+mn-lt"/>
            </a:endParaRPr>
          </a:p>
        </p:txBody>
      </p:sp>
      <p:pic>
        <p:nvPicPr>
          <p:cNvPr id="5" name="Obrázok 4"/>
          <p:cNvPicPr/>
          <p:nvPr/>
        </p:nvPicPr>
        <p:blipFill rotWithShape="1">
          <a:blip r:embed="rId2"/>
          <a:srcRect l="4960" t="17056" r="81981" b="59598"/>
          <a:stretch/>
        </p:blipFill>
        <p:spPr bwMode="auto">
          <a:xfrm>
            <a:off x="11656060" y="0"/>
            <a:ext cx="535940" cy="5397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Obdĺžnik 5"/>
          <p:cNvSpPr/>
          <p:nvPr/>
        </p:nvSpPr>
        <p:spPr>
          <a:xfrm>
            <a:off x="8585020" y="5257800"/>
            <a:ext cx="243258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k-SK" sz="2000" b="1" dirty="0"/>
              <a:t>Mgr. Anna </a:t>
            </a:r>
            <a:r>
              <a:rPr lang="sk-SK" sz="2000" b="1" dirty="0" smtClean="0"/>
              <a:t>Černinská</a:t>
            </a:r>
          </a:p>
          <a:p>
            <a:pPr algn="ctr"/>
            <a:r>
              <a:rPr lang="sk-SK" sz="2000" b="1" dirty="0" smtClean="0"/>
              <a:t>SOŠ elektrotechnická</a:t>
            </a:r>
          </a:p>
          <a:p>
            <a:pPr algn="ctr"/>
            <a:r>
              <a:rPr lang="sk-SK" sz="2000" b="1" dirty="0" smtClean="0"/>
              <a:t> Liptovský Hrádok</a:t>
            </a:r>
            <a:endParaRPr lang="sk-SK" sz="2000" b="1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925357"/>
          </a:xfrm>
        </p:spPr>
        <p:txBody>
          <a:bodyPr>
            <a:normAutofit/>
          </a:bodyPr>
          <a:lstStyle/>
          <a:p>
            <a:r>
              <a:rPr lang="sk-SK" sz="3200" b="1" dirty="0"/>
              <a:t>v</a:t>
            </a:r>
            <a:r>
              <a:rPr lang="sk-SK" sz="3200" b="1" dirty="0" smtClean="0"/>
              <a:t> tvare súčinu a podielu (v porovnaní s nulou)</a:t>
            </a:r>
            <a:endParaRPr lang="sk-SK" sz="3200" b="1" dirty="0"/>
          </a:p>
        </p:txBody>
      </p:sp>
    </p:spTree>
    <p:extLst>
      <p:ext uri="{BB962C8B-B14F-4D97-AF65-F5344CB8AC3E}">
        <p14:creationId xmlns:p14="http://schemas.microsoft.com/office/powerpoint/2010/main" val="173165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Výbuch 2 61"/>
          <p:cNvSpPr/>
          <p:nvPr/>
        </p:nvSpPr>
        <p:spPr>
          <a:xfrm>
            <a:off x="11285165" y="3217556"/>
            <a:ext cx="370895" cy="715210"/>
          </a:xfrm>
          <a:prstGeom prst="irregularSeal2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9" name="Výbuch 2 48"/>
          <p:cNvSpPr/>
          <p:nvPr/>
        </p:nvSpPr>
        <p:spPr>
          <a:xfrm>
            <a:off x="7432132" y="3248426"/>
            <a:ext cx="915087" cy="744069"/>
          </a:xfrm>
          <a:prstGeom prst="irregularSeal2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8" name="Výbuch 2 47"/>
          <p:cNvSpPr/>
          <p:nvPr/>
        </p:nvSpPr>
        <p:spPr>
          <a:xfrm>
            <a:off x="4210047" y="3318040"/>
            <a:ext cx="344318" cy="674552"/>
          </a:xfrm>
          <a:prstGeom prst="irregularSeal2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 idx="4294967295"/>
          </p:nvPr>
        </p:nvSpPr>
        <p:spPr>
          <a:xfrm>
            <a:off x="5920541" y="2845898"/>
            <a:ext cx="1855459" cy="662782"/>
          </a:xfrm>
        </p:spPr>
        <p:txBody>
          <a:bodyPr>
            <a:normAutofit/>
          </a:bodyPr>
          <a:lstStyle/>
          <a:p>
            <a:r>
              <a:rPr lang="en-US" sz="3200" b="1" dirty="0"/>
              <a:t>5</a:t>
            </a:r>
            <a:r>
              <a:rPr lang="en-US" sz="3200" b="1" dirty="0" smtClean="0"/>
              <a:t>x + 3 ≤ 0</a:t>
            </a:r>
            <a:endParaRPr lang="sk-SK" sz="3200" b="1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2935710" y="2700005"/>
            <a:ext cx="1683823" cy="886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00B0F0"/>
                </a:solidFill>
              </a:rPr>
              <a:t>x</a:t>
            </a:r>
            <a:r>
              <a:rPr lang="sk-SK" sz="3200" b="1" dirty="0" smtClean="0">
                <a:solidFill>
                  <a:srgbClr val="00B0F0"/>
                </a:solidFill>
              </a:rPr>
              <a:t> – </a:t>
            </a:r>
            <a:r>
              <a:rPr lang="en-US" sz="3200" b="1" dirty="0" smtClean="0">
                <a:solidFill>
                  <a:srgbClr val="00B0F0"/>
                </a:solidFill>
              </a:rPr>
              <a:t>7 &gt; 0</a:t>
            </a:r>
            <a:endParaRPr lang="sk-SK" sz="3200" b="1" dirty="0">
              <a:solidFill>
                <a:srgbClr val="00B0F0"/>
              </a:solidFill>
            </a:endParaRP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9774773" y="2681308"/>
            <a:ext cx="2393086" cy="9596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FF0000"/>
                </a:solidFill>
              </a:rPr>
              <a:t>4 – 2x ≤ 0</a:t>
            </a:r>
            <a:endParaRPr lang="sk-SK" sz="3200" b="1" dirty="0">
              <a:solidFill>
                <a:srgbClr val="FF0000"/>
              </a:solidFill>
            </a:endParaRPr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3526632" y="3194914"/>
            <a:ext cx="1507674" cy="886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00B0F0"/>
                </a:solidFill>
              </a:rPr>
              <a:t>x</a:t>
            </a:r>
            <a:r>
              <a:rPr lang="sk-SK" sz="3200" b="1" dirty="0" smtClean="0">
                <a:solidFill>
                  <a:srgbClr val="00B0F0"/>
                </a:solidFill>
              </a:rPr>
              <a:t> </a:t>
            </a:r>
            <a:r>
              <a:rPr lang="en-US" sz="3200" b="1" dirty="0" smtClean="0">
                <a:solidFill>
                  <a:srgbClr val="00B0F0"/>
                </a:solidFill>
              </a:rPr>
              <a:t>&gt;</a:t>
            </a:r>
            <a:r>
              <a:rPr lang="sk-SK" sz="3200" b="1" dirty="0" smtClean="0">
                <a:solidFill>
                  <a:srgbClr val="00B0F0"/>
                </a:solidFill>
              </a:rPr>
              <a:t> </a:t>
            </a:r>
            <a:r>
              <a:rPr lang="en-US" sz="3200" b="1" dirty="0" smtClean="0">
                <a:solidFill>
                  <a:srgbClr val="00B0F0"/>
                </a:solidFill>
              </a:rPr>
              <a:t> 7</a:t>
            </a:r>
            <a:endParaRPr lang="sk-SK" sz="3200" b="1" dirty="0">
              <a:solidFill>
                <a:srgbClr val="00B0F0"/>
              </a:solidFill>
            </a:endParaRPr>
          </a:p>
        </p:txBody>
      </p:sp>
      <p:sp>
        <p:nvSpPr>
          <p:cNvPr id="7" name="Nadpis 1"/>
          <p:cNvSpPr txBox="1">
            <a:spLocks/>
          </p:cNvSpPr>
          <p:nvPr/>
        </p:nvSpPr>
        <p:spPr>
          <a:xfrm>
            <a:off x="6707773" y="3318040"/>
            <a:ext cx="1970891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x ≤</a:t>
            </a:r>
            <a:r>
              <a:rPr lang="sk-SK" sz="3200" b="1" dirty="0" smtClean="0"/>
              <a:t>  </a:t>
            </a:r>
            <a:r>
              <a:rPr lang="en-US" sz="3200" b="1" dirty="0" smtClean="0"/>
              <a:t> - 0,6</a:t>
            </a:r>
            <a:endParaRPr lang="sk-SK" sz="3200" b="1" dirty="0"/>
          </a:p>
        </p:txBody>
      </p:sp>
      <p:sp>
        <p:nvSpPr>
          <p:cNvPr id="8" name="Nadpis 1"/>
          <p:cNvSpPr txBox="1">
            <a:spLocks/>
          </p:cNvSpPr>
          <p:nvPr/>
        </p:nvSpPr>
        <p:spPr>
          <a:xfrm>
            <a:off x="10535000" y="3156408"/>
            <a:ext cx="1648100" cy="9596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FF0000"/>
                </a:solidFill>
              </a:rPr>
              <a:t>x </a:t>
            </a:r>
            <a:r>
              <a:rPr lang="en-US" sz="3200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</a:t>
            </a:r>
            <a:r>
              <a:rPr lang="sk-SK" sz="3200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sz="3200" b="1" dirty="0" smtClean="0">
                <a:solidFill>
                  <a:srgbClr val="FF0000"/>
                </a:solidFill>
              </a:rPr>
              <a:t> 2</a:t>
            </a:r>
            <a:endParaRPr lang="sk-SK" sz="3200" b="1" dirty="0">
              <a:solidFill>
                <a:srgbClr val="FF0000"/>
              </a:solidFill>
            </a:endParaRPr>
          </a:p>
        </p:txBody>
      </p:sp>
      <p:grpSp>
        <p:nvGrpSpPr>
          <p:cNvPr id="22" name="Skupina 21"/>
          <p:cNvGrpSpPr/>
          <p:nvPr/>
        </p:nvGrpSpPr>
        <p:grpSpPr>
          <a:xfrm>
            <a:off x="3069772" y="4009655"/>
            <a:ext cx="2351314" cy="777826"/>
            <a:chOff x="440872" y="2596242"/>
            <a:chExt cx="2351314" cy="777826"/>
          </a:xfrm>
        </p:grpSpPr>
        <p:grpSp>
          <p:nvGrpSpPr>
            <p:cNvPr id="21" name="Skupina 20"/>
            <p:cNvGrpSpPr/>
            <p:nvPr/>
          </p:nvGrpSpPr>
          <p:grpSpPr>
            <a:xfrm>
              <a:off x="440872" y="2596242"/>
              <a:ext cx="2351314" cy="326566"/>
              <a:chOff x="440872" y="2596242"/>
              <a:chExt cx="2351314" cy="326566"/>
            </a:xfrm>
          </p:grpSpPr>
          <p:cxnSp>
            <p:nvCxnSpPr>
              <p:cNvPr id="10" name="Rovná spojnica 9"/>
              <p:cNvCxnSpPr/>
              <p:nvPr/>
            </p:nvCxnSpPr>
            <p:spPr>
              <a:xfrm>
                <a:off x="440872" y="2922808"/>
                <a:ext cx="235131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Ovál 11"/>
              <p:cNvSpPr/>
              <p:nvPr/>
            </p:nvSpPr>
            <p:spPr>
              <a:xfrm>
                <a:off x="928005" y="2596242"/>
                <a:ext cx="144000" cy="144000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 dirty="0"/>
              </a:p>
            </p:txBody>
          </p:sp>
          <p:cxnSp>
            <p:nvCxnSpPr>
              <p:cNvPr id="14" name="Rovná spojovacia šípka 13"/>
              <p:cNvCxnSpPr>
                <a:stCxn id="12" idx="6"/>
              </p:cNvCxnSpPr>
              <p:nvPr/>
            </p:nvCxnSpPr>
            <p:spPr>
              <a:xfrm>
                <a:off x="1072005" y="2668242"/>
                <a:ext cx="1720181" cy="148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Rovná spojnica 15"/>
              <p:cNvCxnSpPr>
                <a:stCxn id="12" idx="4"/>
                <a:endCxn id="17" idx="0"/>
              </p:cNvCxnSpPr>
              <p:nvPr/>
            </p:nvCxnSpPr>
            <p:spPr>
              <a:xfrm>
                <a:off x="1000005" y="2740242"/>
                <a:ext cx="0" cy="17216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BlokTextu 16"/>
            <p:cNvSpPr txBox="1"/>
            <p:nvPr/>
          </p:nvSpPr>
          <p:spPr>
            <a:xfrm>
              <a:off x="849095" y="2912403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B0F0"/>
                  </a:solidFill>
                </a:rPr>
                <a:t>7</a:t>
              </a:r>
              <a:endParaRPr lang="sk-SK" sz="2400" b="1" dirty="0">
                <a:solidFill>
                  <a:srgbClr val="00B0F0"/>
                </a:solidFill>
              </a:endParaRPr>
            </a:p>
          </p:txBody>
        </p:sp>
      </p:grpSp>
      <p:sp>
        <p:nvSpPr>
          <p:cNvPr id="19" name="Nadpis 1"/>
          <p:cNvSpPr txBox="1">
            <a:spLocks/>
          </p:cNvSpPr>
          <p:nvPr/>
        </p:nvSpPr>
        <p:spPr>
          <a:xfrm>
            <a:off x="3137804" y="4675079"/>
            <a:ext cx="2577196" cy="886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00B0F0"/>
                </a:solidFill>
              </a:rPr>
              <a:t>P</a:t>
            </a:r>
            <a:r>
              <a:rPr lang="sk-SK" sz="3200" b="1" dirty="0">
                <a:solidFill>
                  <a:srgbClr val="00B0F0"/>
                </a:solidFill>
              </a:rPr>
              <a:t>(</a:t>
            </a:r>
            <a:r>
              <a:rPr lang="en-US" sz="3200" b="1" dirty="0" smtClean="0">
                <a:solidFill>
                  <a:srgbClr val="00B0F0"/>
                </a:solidFill>
              </a:rPr>
              <a:t>x</a:t>
            </a:r>
            <a:r>
              <a:rPr lang="sk-SK" sz="3200" b="1" dirty="0" smtClean="0">
                <a:solidFill>
                  <a:srgbClr val="00B0F0"/>
                </a:solidFill>
              </a:rPr>
              <a:t>) = (</a:t>
            </a:r>
            <a:r>
              <a:rPr lang="en-US" sz="3200" b="1" dirty="0" smtClean="0">
                <a:solidFill>
                  <a:srgbClr val="00B0F0"/>
                </a:solidFill>
              </a:rPr>
              <a:t>7</a:t>
            </a:r>
            <a:r>
              <a:rPr lang="sk-SK" sz="3200" b="1" dirty="0" smtClean="0">
                <a:solidFill>
                  <a:srgbClr val="00B0F0"/>
                </a:solidFill>
              </a:rPr>
              <a:t>; </a:t>
            </a:r>
            <a:r>
              <a:rPr lang="sk-SK" sz="3200" b="1" dirty="0" smtClean="0">
                <a:solidFill>
                  <a:srgbClr val="00B0F0"/>
                </a:solidFill>
                <a:sym typeface="Symbol" panose="05050102010706020507" pitchFamily="18" charset="2"/>
              </a:rPr>
              <a:t>)</a:t>
            </a:r>
            <a:endParaRPr lang="sk-SK" sz="3200" b="1" dirty="0">
              <a:solidFill>
                <a:srgbClr val="00B0F0"/>
              </a:solidFill>
            </a:endParaRPr>
          </a:p>
        </p:txBody>
      </p:sp>
      <p:grpSp>
        <p:nvGrpSpPr>
          <p:cNvPr id="34" name="Skupina 33"/>
          <p:cNvGrpSpPr/>
          <p:nvPr/>
        </p:nvGrpSpPr>
        <p:grpSpPr>
          <a:xfrm>
            <a:off x="6231106" y="4048830"/>
            <a:ext cx="2428771" cy="688435"/>
            <a:chOff x="4185136" y="2713474"/>
            <a:chExt cx="2428771" cy="688435"/>
          </a:xfrm>
        </p:grpSpPr>
        <p:cxnSp>
          <p:nvCxnSpPr>
            <p:cNvPr id="26" name="Rovná spojnica 25"/>
            <p:cNvCxnSpPr/>
            <p:nvPr/>
          </p:nvCxnSpPr>
          <p:spPr>
            <a:xfrm>
              <a:off x="4262593" y="3004870"/>
              <a:ext cx="23513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ál 26"/>
            <p:cNvSpPr/>
            <p:nvPr/>
          </p:nvSpPr>
          <p:spPr>
            <a:xfrm>
              <a:off x="5586030" y="2713474"/>
              <a:ext cx="144000" cy="1440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dirty="0"/>
            </a:p>
          </p:txBody>
        </p:sp>
        <p:cxnSp>
          <p:nvCxnSpPr>
            <p:cNvPr id="28" name="Rovná spojovacia šípka 27"/>
            <p:cNvCxnSpPr/>
            <p:nvPr/>
          </p:nvCxnSpPr>
          <p:spPr>
            <a:xfrm flipH="1" flipV="1">
              <a:off x="4185136" y="2778368"/>
              <a:ext cx="1379972" cy="8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Rovná spojnica 28"/>
            <p:cNvCxnSpPr/>
            <p:nvPr/>
          </p:nvCxnSpPr>
          <p:spPr>
            <a:xfrm flipH="1">
              <a:off x="5648269" y="2860431"/>
              <a:ext cx="0" cy="1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BlokTextu 24"/>
            <p:cNvSpPr txBox="1"/>
            <p:nvPr/>
          </p:nvSpPr>
          <p:spPr>
            <a:xfrm>
              <a:off x="5312277" y="2940244"/>
              <a:ext cx="670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2400" b="1" dirty="0" smtClean="0"/>
                <a:t>-0,6</a:t>
              </a:r>
              <a:endParaRPr lang="sk-SK" sz="2400" b="1" dirty="0"/>
            </a:p>
          </p:txBody>
        </p:sp>
      </p:grpSp>
      <p:sp>
        <p:nvSpPr>
          <p:cNvPr id="33" name="Nadpis 1"/>
          <p:cNvSpPr txBox="1">
            <a:spLocks/>
          </p:cNvSpPr>
          <p:nvPr/>
        </p:nvSpPr>
        <p:spPr>
          <a:xfrm>
            <a:off x="5920541" y="4675079"/>
            <a:ext cx="3277338" cy="886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P</a:t>
            </a:r>
            <a:r>
              <a:rPr lang="sk-SK" sz="3200" b="1" dirty="0"/>
              <a:t>(</a:t>
            </a:r>
            <a:r>
              <a:rPr lang="en-US" sz="3200" b="1" dirty="0" smtClean="0"/>
              <a:t>x</a:t>
            </a:r>
            <a:r>
              <a:rPr lang="sk-SK" sz="3200" b="1" dirty="0" smtClean="0"/>
              <a:t>) = (- </a:t>
            </a:r>
            <a:r>
              <a:rPr lang="sk-SK" sz="3200" b="1" dirty="0" smtClean="0">
                <a:sym typeface="Symbol" panose="05050102010706020507" pitchFamily="18" charset="2"/>
              </a:rPr>
              <a:t>; -0,6</a:t>
            </a:r>
            <a:endParaRPr lang="sk-SK" sz="3200" b="1" dirty="0"/>
          </a:p>
        </p:txBody>
      </p:sp>
      <p:grpSp>
        <p:nvGrpSpPr>
          <p:cNvPr id="35" name="Skupina 34"/>
          <p:cNvGrpSpPr/>
          <p:nvPr/>
        </p:nvGrpSpPr>
        <p:grpSpPr>
          <a:xfrm>
            <a:off x="9774773" y="4007068"/>
            <a:ext cx="2409024" cy="708058"/>
            <a:chOff x="440872" y="2596243"/>
            <a:chExt cx="2409024" cy="708058"/>
          </a:xfrm>
        </p:grpSpPr>
        <p:grpSp>
          <p:nvGrpSpPr>
            <p:cNvPr id="36" name="Skupina 35"/>
            <p:cNvGrpSpPr/>
            <p:nvPr/>
          </p:nvGrpSpPr>
          <p:grpSpPr>
            <a:xfrm>
              <a:off x="440872" y="2596243"/>
              <a:ext cx="2409024" cy="367832"/>
              <a:chOff x="440872" y="2596243"/>
              <a:chExt cx="2409024" cy="367832"/>
            </a:xfrm>
          </p:grpSpPr>
          <p:cxnSp>
            <p:nvCxnSpPr>
              <p:cNvPr id="38" name="Rovná spojnica 37"/>
              <p:cNvCxnSpPr/>
              <p:nvPr/>
            </p:nvCxnSpPr>
            <p:spPr>
              <a:xfrm>
                <a:off x="440872" y="2922808"/>
                <a:ext cx="235131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ál 38"/>
              <p:cNvSpPr/>
              <p:nvPr/>
            </p:nvSpPr>
            <p:spPr>
              <a:xfrm>
                <a:off x="1129715" y="2596243"/>
                <a:ext cx="144000" cy="144000"/>
              </a:xfrm>
              <a:prstGeom prst="ellipse">
                <a:avLst/>
              </a:prstGeom>
              <a:solidFill>
                <a:srgbClr val="FF0000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 dirty="0"/>
              </a:p>
            </p:txBody>
          </p:sp>
          <p:cxnSp>
            <p:nvCxnSpPr>
              <p:cNvPr id="40" name="Rovná spojovacia šípka 39"/>
              <p:cNvCxnSpPr/>
              <p:nvPr/>
            </p:nvCxnSpPr>
            <p:spPr>
              <a:xfrm>
                <a:off x="1129715" y="2668243"/>
                <a:ext cx="1720181" cy="1479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Rovná spojnica 40"/>
              <p:cNvCxnSpPr/>
              <p:nvPr/>
            </p:nvCxnSpPr>
            <p:spPr>
              <a:xfrm>
                <a:off x="1197590" y="2748075"/>
                <a:ext cx="0" cy="216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BlokTextu 36"/>
            <p:cNvSpPr txBox="1"/>
            <p:nvPr/>
          </p:nvSpPr>
          <p:spPr>
            <a:xfrm>
              <a:off x="1027511" y="2842636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2400" b="1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sp>
        <p:nvSpPr>
          <p:cNvPr id="42" name="Nadpis 1"/>
          <p:cNvSpPr txBox="1">
            <a:spLocks/>
          </p:cNvSpPr>
          <p:nvPr/>
        </p:nvSpPr>
        <p:spPr>
          <a:xfrm>
            <a:off x="9457316" y="4666711"/>
            <a:ext cx="2577196" cy="886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FF0000"/>
                </a:solidFill>
              </a:rPr>
              <a:t>P</a:t>
            </a:r>
            <a:r>
              <a:rPr lang="sk-SK" sz="3200" b="1" dirty="0">
                <a:solidFill>
                  <a:srgbClr val="FF0000"/>
                </a:solidFill>
              </a:rPr>
              <a:t>(</a:t>
            </a:r>
            <a:r>
              <a:rPr lang="en-US" sz="3200" b="1" dirty="0" smtClean="0">
                <a:solidFill>
                  <a:srgbClr val="FF0000"/>
                </a:solidFill>
              </a:rPr>
              <a:t>x</a:t>
            </a:r>
            <a:r>
              <a:rPr lang="sk-SK" sz="3200" b="1" dirty="0" smtClean="0">
                <a:solidFill>
                  <a:srgbClr val="FF0000"/>
                </a:solidFill>
              </a:rPr>
              <a:t>) = </a:t>
            </a:r>
            <a:r>
              <a:rPr lang="sk-SK" sz="3200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</a:t>
            </a:r>
            <a:r>
              <a:rPr lang="sk-SK" sz="3200" b="1" dirty="0" smtClean="0">
                <a:solidFill>
                  <a:srgbClr val="FF0000"/>
                </a:solidFill>
              </a:rPr>
              <a:t>2; </a:t>
            </a:r>
            <a:r>
              <a:rPr lang="sk-SK" sz="3200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)</a:t>
            </a:r>
            <a:endParaRPr lang="sk-SK" sz="3200" b="1" dirty="0">
              <a:solidFill>
                <a:srgbClr val="FF0000"/>
              </a:solidFill>
            </a:endParaRPr>
          </a:p>
        </p:txBody>
      </p:sp>
      <p:sp>
        <p:nvSpPr>
          <p:cNvPr id="45" name="Výbuch 2 44"/>
          <p:cNvSpPr/>
          <p:nvPr/>
        </p:nvSpPr>
        <p:spPr>
          <a:xfrm>
            <a:off x="1590165" y="3368121"/>
            <a:ext cx="387427" cy="454652"/>
          </a:xfrm>
          <a:prstGeom prst="irregularSeal2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6" name="Výbuch 2 45"/>
          <p:cNvSpPr/>
          <p:nvPr/>
        </p:nvSpPr>
        <p:spPr>
          <a:xfrm>
            <a:off x="181524" y="429698"/>
            <a:ext cx="5776496" cy="2508202"/>
          </a:xfrm>
          <a:prstGeom prst="irregularSeal2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NULOVÝ BOD</a:t>
            </a:r>
          </a:p>
          <a:p>
            <a:pPr algn="ctr"/>
            <a:r>
              <a:rPr lang="sk-SK" sz="2800" b="1" dirty="0" smtClean="0">
                <a:solidFill>
                  <a:schemeClr val="tx1"/>
                </a:solidFill>
              </a:rPr>
              <a:t>rozdelí číselnú os na intervaly</a:t>
            </a:r>
          </a:p>
        </p:txBody>
      </p:sp>
      <p:grpSp>
        <p:nvGrpSpPr>
          <p:cNvPr id="3" name="Skupina 2"/>
          <p:cNvGrpSpPr/>
          <p:nvPr/>
        </p:nvGrpSpPr>
        <p:grpSpPr>
          <a:xfrm>
            <a:off x="10868796" y="4279349"/>
            <a:ext cx="314510" cy="443989"/>
            <a:chOff x="9379831" y="4052739"/>
            <a:chExt cx="314510" cy="443989"/>
          </a:xfrm>
        </p:grpSpPr>
        <p:sp>
          <p:nvSpPr>
            <p:cNvPr id="43" name="Ovál 42"/>
            <p:cNvSpPr/>
            <p:nvPr/>
          </p:nvSpPr>
          <p:spPr>
            <a:xfrm>
              <a:off x="9494520" y="4052739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dirty="0"/>
            </a:p>
          </p:txBody>
        </p:sp>
        <p:sp>
          <p:nvSpPr>
            <p:cNvPr id="44" name="BlokTextu 43"/>
            <p:cNvSpPr txBox="1"/>
            <p:nvPr/>
          </p:nvSpPr>
          <p:spPr>
            <a:xfrm>
              <a:off x="9379831" y="4096618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2000" b="1" dirty="0" smtClean="0"/>
                <a:t>3</a:t>
              </a:r>
              <a:endParaRPr lang="sk-SK" sz="2000" b="1" dirty="0"/>
            </a:p>
          </p:txBody>
        </p:sp>
      </p:grpSp>
      <p:sp>
        <p:nvSpPr>
          <p:cNvPr id="51" name="Ovál 50"/>
          <p:cNvSpPr/>
          <p:nvPr/>
        </p:nvSpPr>
        <p:spPr>
          <a:xfrm>
            <a:off x="11214575" y="2728221"/>
            <a:ext cx="216000" cy="21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-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47" name="Nadpis 1"/>
          <p:cNvSpPr txBox="1">
            <a:spLocks/>
          </p:cNvSpPr>
          <p:nvPr/>
        </p:nvSpPr>
        <p:spPr>
          <a:xfrm>
            <a:off x="236499" y="2703815"/>
            <a:ext cx="1960557" cy="886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sz="3200" b="1" dirty="0" smtClean="0">
                <a:solidFill>
                  <a:srgbClr val="FF00FF"/>
                </a:solidFill>
              </a:rPr>
              <a:t>2</a:t>
            </a:r>
            <a:r>
              <a:rPr lang="en-US" sz="3200" b="1" dirty="0" smtClean="0">
                <a:solidFill>
                  <a:srgbClr val="FF00FF"/>
                </a:solidFill>
              </a:rPr>
              <a:t>x</a:t>
            </a:r>
            <a:r>
              <a:rPr lang="sk-SK" sz="3200" b="1" dirty="0" smtClean="0">
                <a:solidFill>
                  <a:srgbClr val="FF00FF"/>
                </a:solidFill>
              </a:rPr>
              <a:t> – 6</a:t>
            </a:r>
            <a:r>
              <a:rPr lang="en-US" sz="3200" b="1" dirty="0" smtClean="0">
                <a:solidFill>
                  <a:srgbClr val="FF00FF"/>
                </a:solidFill>
              </a:rPr>
              <a:t> </a:t>
            </a:r>
            <a:r>
              <a:rPr lang="en-US" sz="3200" b="1" dirty="0" smtClean="0">
                <a:solidFill>
                  <a:srgbClr val="FF00FF"/>
                </a:solidFill>
                <a:sym typeface="Symbol" panose="05050102010706020507" pitchFamily="18" charset="2"/>
              </a:rPr>
              <a:t></a:t>
            </a:r>
            <a:r>
              <a:rPr lang="en-US" sz="3200" b="1" dirty="0" smtClean="0">
                <a:solidFill>
                  <a:srgbClr val="FF00FF"/>
                </a:solidFill>
              </a:rPr>
              <a:t> 0</a:t>
            </a:r>
            <a:endParaRPr lang="sk-SK" sz="3200" b="1" dirty="0">
              <a:solidFill>
                <a:srgbClr val="FF00FF"/>
              </a:solidFill>
            </a:endParaRPr>
          </a:p>
        </p:txBody>
      </p:sp>
      <p:sp>
        <p:nvSpPr>
          <p:cNvPr id="52" name="Nadpis 1"/>
          <p:cNvSpPr txBox="1">
            <a:spLocks/>
          </p:cNvSpPr>
          <p:nvPr/>
        </p:nvSpPr>
        <p:spPr>
          <a:xfrm>
            <a:off x="1000064" y="3170126"/>
            <a:ext cx="1394456" cy="886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FF00FF"/>
                </a:solidFill>
              </a:rPr>
              <a:t>x</a:t>
            </a:r>
            <a:r>
              <a:rPr lang="sk-SK" sz="3200" b="1" dirty="0" smtClean="0">
                <a:solidFill>
                  <a:srgbClr val="FF00FF"/>
                </a:solidFill>
              </a:rPr>
              <a:t> </a:t>
            </a:r>
            <a:r>
              <a:rPr lang="en-US" sz="3200" b="1" dirty="0" smtClean="0">
                <a:solidFill>
                  <a:srgbClr val="FF00FF"/>
                </a:solidFill>
                <a:sym typeface="Symbol" panose="05050102010706020507" pitchFamily="18" charset="2"/>
              </a:rPr>
              <a:t></a:t>
            </a:r>
            <a:r>
              <a:rPr lang="en-US" sz="3200" b="1" dirty="0" smtClean="0">
                <a:solidFill>
                  <a:srgbClr val="FF00FF"/>
                </a:solidFill>
              </a:rPr>
              <a:t> </a:t>
            </a:r>
            <a:r>
              <a:rPr lang="sk-SK" sz="3200" b="1" dirty="0" smtClean="0">
                <a:solidFill>
                  <a:srgbClr val="FF00FF"/>
                </a:solidFill>
              </a:rPr>
              <a:t>3</a:t>
            </a:r>
            <a:endParaRPr lang="sk-SK" sz="3200" b="1" dirty="0">
              <a:solidFill>
                <a:srgbClr val="FF00FF"/>
              </a:solidFill>
            </a:endParaRPr>
          </a:p>
        </p:txBody>
      </p:sp>
      <p:sp>
        <p:nvSpPr>
          <p:cNvPr id="53" name="Nadpis 1"/>
          <p:cNvSpPr txBox="1">
            <a:spLocks/>
          </p:cNvSpPr>
          <p:nvPr/>
        </p:nvSpPr>
        <p:spPr>
          <a:xfrm>
            <a:off x="135523" y="4678889"/>
            <a:ext cx="2742843" cy="886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FF00FF"/>
                </a:solidFill>
              </a:rPr>
              <a:t>P</a:t>
            </a:r>
            <a:r>
              <a:rPr lang="sk-SK" sz="3200" b="1" dirty="0">
                <a:solidFill>
                  <a:srgbClr val="FF00FF"/>
                </a:solidFill>
              </a:rPr>
              <a:t>(</a:t>
            </a:r>
            <a:r>
              <a:rPr lang="en-US" sz="3200" b="1" dirty="0" smtClean="0">
                <a:solidFill>
                  <a:srgbClr val="FF00FF"/>
                </a:solidFill>
              </a:rPr>
              <a:t>x</a:t>
            </a:r>
            <a:r>
              <a:rPr lang="sk-SK" sz="3200" b="1" dirty="0" smtClean="0">
                <a:solidFill>
                  <a:srgbClr val="FF00FF"/>
                </a:solidFill>
              </a:rPr>
              <a:t>) = R - </a:t>
            </a:r>
            <a:r>
              <a:rPr lang="sk-SK" sz="3200" b="1" dirty="0" smtClean="0">
                <a:solidFill>
                  <a:srgbClr val="FF00FF"/>
                </a:solidFill>
                <a:sym typeface="Symbol" panose="05050102010706020507" pitchFamily="18" charset="2"/>
              </a:rPr>
              <a:t>3</a:t>
            </a:r>
            <a:endParaRPr lang="sk-SK" sz="3200" b="1" dirty="0">
              <a:solidFill>
                <a:srgbClr val="FF00FF"/>
              </a:solidFill>
            </a:endParaRPr>
          </a:p>
        </p:txBody>
      </p:sp>
      <p:grpSp>
        <p:nvGrpSpPr>
          <p:cNvPr id="23" name="Skupina 22"/>
          <p:cNvGrpSpPr/>
          <p:nvPr/>
        </p:nvGrpSpPr>
        <p:grpSpPr>
          <a:xfrm>
            <a:off x="381000" y="4013466"/>
            <a:ext cx="2357846" cy="742851"/>
            <a:chOff x="381000" y="3775705"/>
            <a:chExt cx="2357846" cy="742851"/>
          </a:xfrm>
        </p:grpSpPr>
        <p:cxnSp>
          <p:nvCxnSpPr>
            <p:cNvPr id="57" name="Rovná spojnica 56"/>
            <p:cNvCxnSpPr/>
            <p:nvPr/>
          </p:nvCxnSpPr>
          <p:spPr>
            <a:xfrm>
              <a:off x="387532" y="4102270"/>
              <a:ext cx="23513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ál 57"/>
            <p:cNvSpPr/>
            <p:nvPr/>
          </p:nvSpPr>
          <p:spPr>
            <a:xfrm>
              <a:off x="1446165" y="3775705"/>
              <a:ext cx="144000" cy="144000"/>
            </a:xfrm>
            <a:prstGeom prst="ellipse">
              <a:avLst/>
            </a:prstGeom>
            <a:noFill/>
            <a:ln w="254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dirty="0"/>
            </a:p>
          </p:txBody>
        </p:sp>
        <p:cxnSp>
          <p:nvCxnSpPr>
            <p:cNvPr id="59" name="Rovná spojovacia šípka 58"/>
            <p:cNvCxnSpPr>
              <a:stCxn id="58" idx="6"/>
            </p:cNvCxnSpPr>
            <p:nvPr/>
          </p:nvCxnSpPr>
          <p:spPr>
            <a:xfrm>
              <a:off x="1590165" y="3847705"/>
              <a:ext cx="1103503" cy="1479"/>
            </a:xfrm>
            <a:prstGeom prst="straightConnector1">
              <a:avLst/>
            </a:prstGeom>
            <a:ln w="25400">
              <a:solidFill>
                <a:srgbClr val="FF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Rovná spojnica 59"/>
            <p:cNvCxnSpPr>
              <a:stCxn id="58" idx="4"/>
            </p:cNvCxnSpPr>
            <p:nvPr/>
          </p:nvCxnSpPr>
          <p:spPr>
            <a:xfrm>
              <a:off x="1518165" y="3919705"/>
              <a:ext cx="0" cy="2189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BlokTextu 55"/>
            <p:cNvSpPr txBox="1"/>
            <p:nvPr/>
          </p:nvSpPr>
          <p:spPr>
            <a:xfrm>
              <a:off x="1357134" y="405689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2400" b="1" dirty="0" smtClean="0">
                  <a:solidFill>
                    <a:srgbClr val="FF00FF"/>
                  </a:solidFill>
                </a:rPr>
                <a:t>3</a:t>
              </a:r>
              <a:endParaRPr lang="sk-SK" sz="2400" b="1" dirty="0">
                <a:solidFill>
                  <a:srgbClr val="FF00FF"/>
                </a:solidFill>
              </a:endParaRPr>
            </a:p>
          </p:txBody>
        </p:sp>
        <p:cxnSp>
          <p:nvCxnSpPr>
            <p:cNvPr id="61" name="Rovná spojovacia šípka 60"/>
            <p:cNvCxnSpPr/>
            <p:nvPr/>
          </p:nvCxnSpPr>
          <p:spPr>
            <a:xfrm flipV="1">
              <a:off x="381000" y="3844716"/>
              <a:ext cx="1078517" cy="0"/>
            </a:xfrm>
            <a:prstGeom prst="straightConnector1">
              <a:avLst/>
            </a:prstGeom>
            <a:ln w="25400">
              <a:solidFill>
                <a:srgbClr val="FF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4" name="Obrázok 53"/>
          <p:cNvPicPr/>
          <p:nvPr/>
        </p:nvPicPr>
        <p:blipFill rotWithShape="1">
          <a:blip r:embed="rId2"/>
          <a:srcRect l="4960" t="17056" r="81981" b="59598"/>
          <a:stretch/>
        </p:blipFill>
        <p:spPr bwMode="auto">
          <a:xfrm>
            <a:off x="11656060" y="0"/>
            <a:ext cx="535940" cy="5397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5" name="Výbuch 2 54"/>
          <p:cNvSpPr/>
          <p:nvPr/>
        </p:nvSpPr>
        <p:spPr>
          <a:xfrm>
            <a:off x="5205206" y="276407"/>
            <a:ext cx="7020232" cy="2633161"/>
          </a:xfrm>
          <a:prstGeom prst="irregularSeal2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u="sng" dirty="0" smtClean="0">
                <a:solidFill>
                  <a:schemeClr val="tx1"/>
                </a:solidFill>
              </a:rPr>
              <a:t>OVERENIE:</a:t>
            </a:r>
          </a:p>
          <a:p>
            <a:pPr algn="ctr"/>
            <a:r>
              <a:rPr lang="sk-SK" sz="2000" b="1" dirty="0" smtClean="0">
                <a:solidFill>
                  <a:schemeClr val="tx1"/>
                </a:solidFill>
                <a:latin typeface="+mj-lt"/>
              </a:rPr>
              <a:t>v každom intervale zvolíme ľubovoľný bod a určíme znamienka  daného výrazu</a:t>
            </a:r>
            <a:endParaRPr lang="sk-SK" sz="2000" b="1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4" name="Skupina 23"/>
          <p:cNvGrpSpPr/>
          <p:nvPr/>
        </p:nvGrpSpPr>
        <p:grpSpPr>
          <a:xfrm>
            <a:off x="8137021" y="5410588"/>
            <a:ext cx="3935711" cy="1199539"/>
            <a:chOff x="3069772" y="5279923"/>
            <a:chExt cx="3935711" cy="1199539"/>
          </a:xfrm>
        </p:grpSpPr>
        <p:sp>
          <p:nvSpPr>
            <p:cNvPr id="63" name="Nadpis 1"/>
            <p:cNvSpPr txBox="1">
              <a:spLocks/>
            </p:cNvSpPr>
            <p:nvPr/>
          </p:nvSpPr>
          <p:spPr>
            <a:xfrm>
              <a:off x="3209718" y="6020317"/>
              <a:ext cx="876711" cy="42291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1" dirty="0" smtClean="0"/>
                <a:t>4 – 2x</a:t>
              </a:r>
              <a:endParaRPr lang="sk-SK" sz="2000" b="1" dirty="0"/>
            </a:p>
          </p:txBody>
        </p:sp>
        <p:sp>
          <p:nvSpPr>
            <p:cNvPr id="64" name="Nadpis 1"/>
            <p:cNvSpPr txBox="1">
              <a:spLocks/>
            </p:cNvSpPr>
            <p:nvPr/>
          </p:nvSpPr>
          <p:spPr>
            <a:xfrm>
              <a:off x="4304418" y="5324205"/>
              <a:ext cx="2577196" cy="54752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sk-SK" sz="2400" b="1" dirty="0" smtClean="0"/>
                <a:t> (-</a:t>
              </a:r>
              <a:r>
                <a:rPr lang="sk-SK" sz="2400" b="1" dirty="0" smtClean="0">
                  <a:sym typeface="Symbol" panose="05050102010706020507" pitchFamily="18" charset="2"/>
                </a:rPr>
                <a:t> </a:t>
              </a:r>
              <a:r>
                <a:rPr lang="sk-SK" sz="2400" b="1" dirty="0">
                  <a:sym typeface="Symbol" panose="05050102010706020507" pitchFamily="18" charset="2"/>
                </a:rPr>
                <a:t></a:t>
              </a:r>
              <a:r>
                <a:rPr lang="sk-SK" sz="2400" b="1" dirty="0" smtClean="0"/>
                <a:t> ;2</a:t>
              </a:r>
              <a:r>
                <a:rPr lang="sk-SK" sz="2400" b="1" dirty="0" smtClean="0">
                  <a:sym typeface="Symbol" panose="05050102010706020507" pitchFamily="18" charset="2"/>
                </a:rPr>
                <a:t></a:t>
              </a:r>
              <a:r>
                <a:rPr lang="sk-SK" sz="2400" b="1" dirty="0" smtClean="0"/>
                <a:t>         </a:t>
              </a:r>
              <a:r>
                <a:rPr lang="sk-SK" sz="2400" b="1" dirty="0" smtClean="0">
                  <a:sym typeface="Symbol" panose="05050102010706020507" pitchFamily="18" charset="2"/>
                </a:rPr>
                <a:t></a:t>
              </a:r>
              <a:r>
                <a:rPr lang="sk-SK" sz="2400" b="1" dirty="0" smtClean="0"/>
                <a:t>2; </a:t>
              </a:r>
              <a:r>
                <a:rPr lang="sk-SK" sz="2400" b="1" dirty="0" smtClean="0">
                  <a:sym typeface="Symbol" panose="05050102010706020507" pitchFamily="18" charset="2"/>
                </a:rPr>
                <a:t>)</a:t>
              </a:r>
              <a:endParaRPr lang="sk-SK" sz="2400" b="1" dirty="0"/>
            </a:p>
          </p:txBody>
        </p:sp>
        <p:sp>
          <p:nvSpPr>
            <p:cNvPr id="11" name="Obdĺžnik 10"/>
            <p:cNvSpPr/>
            <p:nvPr/>
          </p:nvSpPr>
          <p:spPr>
            <a:xfrm>
              <a:off x="3069772" y="5279923"/>
              <a:ext cx="3920963" cy="119461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cxnSp>
          <p:nvCxnSpPr>
            <p:cNvPr id="15" name="Rovná spojnica 14"/>
            <p:cNvCxnSpPr/>
            <p:nvPr/>
          </p:nvCxnSpPr>
          <p:spPr>
            <a:xfrm>
              <a:off x="3084520" y="5877233"/>
              <a:ext cx="3920963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Rovná spojnica 19"/>
            <p:cNvCxnSpPr/>
            <p:nvPr/>
          </p:nvCxnSpPr>
          <p:spPr>
            <a:xfrm>
              <a:off x="4210046" y="5279923"/>
              <a:ext cx="0" cy="11946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Rovná spojnica 64"/>
            <p:cNvCxnSpPr/>
            <p:nvPr/>
          </p:nvCxnSpPr>
          <p:spPr>
            <a:xfrm>
              <a:off x="5630801" y="5284843"/>
              <a:ext cx="0" cy="11946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Ovál 65"/>
          <p:cNvSpPr/>
          <p:nvPr/>
        </p:nvSpPr>
        <p:spPr>
          <a:xfrm>
            <a:off x="9818859" y="6171770"/>
            <a:ext cx="216000" cy="21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+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67" name="Ovál 66"/>
          <p:cNvSpPr/>
          <p:nvPr/>
        </p:nvSpPr>
        <p:spPr>
          <a:xfrm>
            <a:off x="11200658" y="6193051"/>
            <a:ext cx="216000" cy="21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-</a:t>
            </a:r>
            <a:endParaRPr lang="sk-SK" sz="2400" b="1" dirty="0">
              <a:solidFill>
                <a:schemeClr val="tx1"/>
              </a:solidFill>
            </a:endParaRPr>
          </a:p>
        </p:txBody>
      </p:sp>
      <p:grpSp>
        <p:nvGrpSpPr>
          <p:cNvPr id="69" name="Skupina 68"/>
          <p:cNvGrpSpPr/>
          <p:nvPr/>
        </p:nvGrpSpPr>
        <p:grpSpPr>
          <a:xfrm>
            <a:off x="9867227" y="4284269"/>
            <a:ext cx="314510" cy="443989"/>
            <a:chOff x="9379831" y="4052739"/>
            <a:chExt cx="314510" cy="443989"/>
          </a:xfrm>
        </p:grpSpPr>
        <p:sp>
          <p:nvSpPr>
            <p:cNvPr id="70" name="Ovál 69"/>
            <p:cNvSpPr/>
            <p:nvPr/>
          </p:nvSpPr>
          <p:spPr>
            <a:xfrm>
              <a:off x="9494520" y="4052739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dirty="0"/>
            </a:p>
          </p:txBody>
        </p:sp>
        <p:sp>
          <p:nvSpPr>
            <p:cNvPr id="71" name="BlokTextu 70"/>
            <p:cNvSpPr txBox="1"/>
            <p:nvPr/>
          </p:nvSpPr>
          <p:spPr>
            <a:xfrm>
              <a:off x="9379831" y="4096618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2000" b="1" dirty="0"/>
                <a:t>1</a:t>
              </a:r>
            </a:p>
          </p:txBody>
        </p:sp>
      </p:grpSp>
      <p:sp>
        <p:nvSpPr>
          <p:cNvPr id="9" name="BlokTextu 8"/>
          <p:cNvSpPr txBox="1"/>
          <p:nvPr/>
        </p:nvSpPr>
        <p:spPr>
          <a:xfrm>
            <a:off x="2800601" y="-523"/>
            <a:ext cx="5599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b="1" dirty="0" smtClean="0"/>
              <a:t>Riešenie jednoduchej nerovnice</a:t>
            </a:r>
            <a:endParaRPr lang="sk-SK" sz="3200" b="1" dirty="0"/>
          </a:p>
        </p:txBody>
      </p:sp>
    </p:spTree>
    <p:extLst>
      <p:ext uri="{BB962C8B-B14F-4D97-AF65-F5344CB8AC3E}">
        <p14:creationId xmlns:p14="http://schemas.microsoft.com/office/powerpoint/2010/main" val="174428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5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1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9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000"/>
                            </p:stCondLst>
                            <p:childTnLst>
                              <p:par>
                                <p:cTn id="12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3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6000"/>
                            </p:stCondLst>
                            <p:childTnLst>
                              <p:par>
                                <p:cTn id="12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7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8000"/>
                            </p:stCondLst>
                            <p:childTnLst>
                              <p:par>
                                <p:cTn id="12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1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49" grpId="0" animBg="1"/>
      <p:bldP spid="48" grpId="0" animBg="1"/>
      <p:bldP spid="2" grpId="0"/>
      <p:bldP spid="4" grpId="0"/>
      <p:bldP spid="5" grpId="0"/>
      <p:bldP spid="6" grpId="0"/>
      <p:bldP spid="7" grpId="0"/>
      <p:bldP spid="8" grpId="0"/>
      <p:bldP spid="19" grpId="0"/>
      <p:bldP spid="33" grpId="0"/>
      <p:bldP spid="42" grpId="0"/>
      <p:bldP spid="45" grpId="0" animBg="1"/>
      <p:bldP spid="46" grpId="0" animBg="1"/>
      <p:bldP spid="51" grpId="0" animBg="1"/>
      <p:bldP spid="47" grpId="0"/>
      <p:bldP spid="52" grpId="0"/>
      <p:bldP spid="53" grpId="0"/>
      <p:bldP spid="55" grpId="0" animBg="1"/>
      <p:bldP spid="66" grpId="0" animBg="1"/>
      <p:bldP spid="6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Výbuch 2 32"/>
          <p:cNvSpPr/>
          <p:nvPr/>
        </p:nvSpPr>
        <p:spPr>
          <a:xfrm>
            <a:off x="5997388" y="1721272"/>
            <a:ext cx="2973251" cy="5136728"/>
          </a:xfrm>
          <a:prstGeom prst="irregularSeal2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>
                <a:solidFill>
                  <a:schemeClr val="tx1"/>
                </a:solidFill>
                <a:latin typeface="+mj-lt"/>
              </a:rPr>
              <a:t>znamienka    v </a:t>
            </a:r>
            <a:r>
              <a:rPr lang="sk-SK" sz="2000" b="1" dirty="0">
                <a:solidFill>
                  <a:schemeClr val="tx1"/>
                </a:solidFill>
                <a:latin typeface="+mj-lt"/>
              </a:rPr>
              <a:t>pravom intervale sú </a:t>
            </a:r>
            <a:r>
              <a:rPr lang="sk-SK" sz="2000" b="1" dirty="0" smtClean="0">
                <a:solidFill>
                  <a:schemeClr val="tx1"/>
                </a:solidFill>
                <a:latin typeface="+mj-lt"/>
              </a:rPr>
              <a:t>kladné, smerom doľava sa postupne striedajú</a:t>
            </a:r>
            <a:endParaRPr lang="sk-SK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7" name="Výbuch 2 76"/>
          <p:cNvSpPr/>
          <p:nvPr/>
        </p:nvSpPr>
        <p:spPr>
          <a:xfrm rot="16200000">
            <a:off x="-1492148" y="1502925"/>
            <a:ext cx="5929499" cy="2915366"/>
          </a:xfrm>
          <a:prstGeom prst="irregularSeal2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>
                <a:solidFill>
                  <a:schemeClr val="tx1"/>
                </a:solidFill>
                <a:latin typeface="+mj-lt"/>
              </a:rPr>
              <a:t>V každom intervale zvolíme ľubovoľný bod a určíme znamienka  každého </a:t>
            </a:r>
            <a:r>
              <a:rPr lang="sk-SK" sz="2000" b="1" dirty="0" smtClean="0">
                <a:solidFill>
                  <a:schemeClr val="tx1"/>
                </a:solidFill>
                <a:latin typeface="+mj-lt"/>
              </a:rPr>
              <a:t>výrazu, určíme znamienko </a:t>
            </a:r>
            <a:r>
              <a:rPr lang="sk-SK" sz="2000" b="1" u="sng" dirty="0" smtClean="0">
                <a:solidFill>
                  <a:schemeClr val="tx1"/>
                </a:solidFill>
                <a:latin typeface="+mj-lt"/>
              </a:rPr>
              <a:t>súčinu</a:t>
            </a:r>
            <a:endParaRPr lang="sk-SK" sz="2000" b="1" u="sng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47" name="Skupina 46"/>
          <p:cNvGrpSpPr/>
          <p:nvPr/>
        </p:nvGrpSpPr>
        <p:grpSpPr>
          <a:xfrm>
            <a:off x="1455168" y="4210281"/>
            <a:ext cx="4726882" cy="1774350"/>
            <a:chOff x="1304363" y="4180227"/>
            <a:chExt cx="4726882" cy="1774350"/>
          </a:xfrm>
        </p:grpSpPr>
        <p:sp>
          <p:nvSpPr>
            <p:cNvPr id="70" name="Obdĺžnik 69"/>
            <p:cNvSpPr/>
            <p:nvPr/>
          </p:nvSpPr>
          <p:spPr>
            <a:xfrm>
              <a:off x="2392555" y="4180227"/>
              <a:ext cx="3638690" cy="73265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36" name="Obdĺžnik 35"/>
            <p:cNvSpPr/>
            <p:nvPr/>
          </p:nvSpPr>
          <p:spPr>
            <a:xfrm>
              <a:off x="1313081" y="4912755"/>
              <a:ext cx="4712134" cy="104131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79" name="Obdĺžnik 78"/>
            <p:cNvSpPr/>
            <p:nvPr/>
          </p:nvSpPr>
          <p:spPr>
            <a:xfrm>
              <a:off x="3629970" y="4184844"/>
              <a:ext cx="1260000" cy="176973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78" name="Obdĺžnik 77"/>
            <p:cNvSpPr/>
            <p:nvPr/>
          </p:nvSpPr>
          <p:spPr>
            <a:xfrm>
              <a:off x="2371777" y="4180823"/>
              <a:ext cx="1260000" cy="176953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cxnSp>
          <p:nvCxnSpPr>
            <p:cNvPr id="34" name="Rovná spojnica 33"/>
            <p:cNvCxnSpPr/>
            <p:nvPr/>
          </p:nvCxnSpPr>
          <p:spPr>
            <a:xfrm>
              <a:off x="1304363" y="4912878"/>
              <a:ext cx="471213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Obrázok 16"/>
          <p:cNvPicPr/>
          <p:nvPr/>
        </p:nvPicPr>
        <p:blipFill rotWithShape="1">
          <a:blip r:embed="rId2"/>
          <a:srcRect l="51542" t="21467" r="38311" b="32366"/>
          <a:stretch/>
        </p:blipFill>
        <p:spPr bwMode="auto">
          <a:xfrm>
            <a:off x="3097712" y="2422753"/>
            <a:ext cx="2373154" cy="16858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Obdĺžnik 9"/>
          <p:cNvSpPr/>
          <p:nvPr/>
        </p:nvSpPr>
        <p:spPr>
          <a:xfrm>
            <a:off x="3703099" y="2368518"/>
            <a:ext cx="1146144" cy="1709654"/>
          </a:xfrm>
          <a:prstGeom prst="rect">
            <a:avLst/>
          </a:prstGeom>
          <a:solidFill>
            <a:srgbClr val="00B0F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61" name="Obdĺžnik 60"/>
          <p:cNvSpPr/>
          <p:nvPr/>
        </p:nvSpPr>
        <p:spPr>
          <a:xfrm>
            <a:off x="2746183" y="2368518"/>
            <a:ext cx="960060" cy="1709654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pic>
        <p:nvPicPr>
          <p:cNvPr id="53" name="Obrázok 52"/>
          <p:cNvPicPr/>
          <p:nvPr/>
        </p:nvPicPr>
        <p:blipFill rotWithShape="1">
          <a:blip r:embed="rId3"/>
          <a:srcRect l="18353" t="25289" r="38492" b="19723"/>
          <a:stretch/>
        </p:blipFill>
        <p:spPr bwMode="auto">
          <a:xfrm>
            <a:off x="8711482" y="1637995"/>
            <a:ext cx="3463291" cy="271287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Nadpis 1"/>
          <p:cNvSpPr txBox="1">
            <a:spLocks/>
          </p:cNvSpPr>
          <p:nvPr/>
        </p:nvSpPr>
        <p:spPr>
          <a:xfrm>
            <a:off x="2545235" y="716895"/>
            <a:ext cx="3114907" cy="886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sz="3200" b="1" dirty="0" smtClean="0">
                <a:solidFill>
                  <a:srgbClr val="00B0F0"/>
                </a:solidFill>
              </a:rPr>
              <a:t>(</a:t>
            </a:r>
            <a:r>
              <a:rPr lang="en-US" sz="3200" b="1" dirty="0" smtClean="0">
                <a:solidFill>
                  <a:srgbClr val="00B0F0"/>
                </a:solidFill>
              </a:rPr>
              <a:t>x</a:t>
            </a:r>
            <a:r>
              <a:rPr lang="sk-SK" sz="3200" b="1" dirty="0" smtClean="0">
                <a:solidFill>
                  <a:srgbClr val="00B0F0"/>
                </a:solidFill>
              </a:rPr>
              <a:t>–3).(x+4)</a:t>
            </a:r>
            <a:r>
              <a:rPr lang="en-US" sz="3200" b="1" dirty="0" smtClean="0">
                <a:solidFill>
                  <a:srgbClr val="00B0F0"/>
                </a:solidFill>
              </a:rPr>
              <a:t> ≤ </a:t>
            </a:r>
            <a:r>
              <a:rPr lang="sk-SK" sz="3200" b="1" dirty="0" smtClean="0">
                <a:solidFill>
                  <a:srgbClr val="00B0F0"/>
                </a:solidFill>
              </a:rPr>
              <a:t> </a:t>
            </a:r>
            <a:r>
              <a:rPr lang="en-US" sz="3200" b="1" dirty="0" smtClean="0">
                <a:solidFill>
                  <a:srgbClr val="00B0F0"/>
                </a:solidFill>
              </a:rPr>
              <a:t>0</a:t>
            </a:r>
            <a:endParaRPr lang="sk-SK" sz="3200" b="1" dirty="0">
              <a:solidFill>
                <a:srgbClr val="00B0F0"/>
              </a:solidFill>
            </a:endParaRPr>
          </a:p>
        </p:txBody>
      </p:sp>
      <p:sp>
        <p:nvSpPr>
          <p:cNvPr id="3" name="Výbuch 2 2"/>
          <p:cNvSpPr/>
          <p:nvPr/>
        </p:nvSpPr>
        <p:spPr>
          <a:xfrm>
            <a:off x="2486411" y="1462633"/>
            <a:ext cx="3187110" cy="880161"/>
          </a:xfrm>
          <a:prstGeom prst="irregularSeal2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NB = 3;-4</a:t>
            </a:r>
            <a:endParaRPr lang="sk-SK" sz="2400" b="1" dirty="0">
              <a:solidFill>
                <a:schemeClr val="tx1"/>
              </a:solidFill>
            </a:endParaRPr>
          </a:p>
        </p:txBody>
      </p:sp>
      <p:grpSp>
        <p:nvGrpSpPr>
          <p:cNvPr id="13" name="Skupina 12"/>
          <p:cNvGrpSpPr/>
          <p:nvPr/>
        </p:nvGrpSpPr>
        <p:grpSpPr>
          <a:xfrm>
            <a:off x="3077098" y="3131075"/>
            <a:ext cx="2351314" cy="516092"/>
            <a:chOff x="440872" y="4015735"/>
            <a:chExt cx="2351314" cy="516092"/>
          </a:xfrm>
        </p:grpSpPr>
        <p:cxnSp>
          <p:nvCxnSpPr>
            <p:cNvPr id="7" name="Rovná spojnica 6"/>
            <p:cNvCxnSpPr/>
            <p:nvPr/>
          </p:nvCxnSpPr>
          <p:spPr>
            <a:xfrm>
              <a:off x="440872" y="4098460"/>
              <a:ext cx="23513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ál 7"/>
            <p:cNvSpPr/>
            <p:nvPr/>
          </p:nvSpPr>
          <p:spPr>
            <a:xfrm>
              <a:off x="991200" y="4015735"/>
              <a:ext cx="144000" cy="144000"/>
            </a:xfrm>
            <a:prstGeom prst="ellipse">
              <a:avLst/>
            </a:prstGeom>
            <a:solidFill>
              <a:srgbClr val="00B0F0"/>
            </a:solidFill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dirty="0"/>
            </a:p>
          </p:txBody>
        </p:sp>
        <p:sp>
          <p:nvSpPr>
            <p:cNvPr id="6" name="BlokTextu 5"/>
            <p:cNvSpPr txBox="1"/>
            <p:nvPr/>
          </p:nvSpPr>
          <p:spPr>
            <a:xfrm>
              <a:off x="763151" y="4070162"/>
              <a:ext cx="4347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2400" b="1" dirty="0" smtClean="0">
                  <a:solidFill>
                    <a:srgbClr val="00B0F0"/>
                  </a:solidFill>
                </a:rPr>
                <a:t>-4</a:t>
              </a:r>
              <a:endParaRPr lang="sk-SK" sz="2400" b="1" dirty="0">
                <a:solidFill>
                  <a:srgbClr val="00B0F0"/>
                </a:solidFill>
              </a:endParaRPr>
            </a:p>
          </p:txBody>
        </p:sp>
        <p:sp>
          <p:nvSpPr>
            <p:cNvPr id="11" name="Ovál 10"/>
            <p:cNvSpPr/>
            <p:nvPr/>
          </p:nvSpPr>
          <p:spPr>
            <a:xfrm>
              <a:off x="2143200" y="4015735"/>
              <a:ext cx="144000" cy="144000"/>
            </a:xfrm>
            <a:prstGeom prst="ellipse">
              <a:avLst/>
            </a:prstGeom>
            <a:solidFill>
              <a:srgbClr val="00B0F0"/>
            </a:solidFill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dirty="0"/>
            </a:p>
          </p:txBody>
        </p:sp>
        <p:sp>
          <p:nvSpPr>
            <p:cNvPr id="12" name="BlokTextu 11"/>
            <p:cNvSpPr txBox="1"/>
            <p:nvPr/>
          </p:nvSpPr>
          <p:spPr>
            <a:xfrm>
              <a:off x="2121083" y="406102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2400" b="1" dirty="0">
                  <a:solidFill>
                    <a:srgbClr val="00B0F0"/>
                  </a:solidFill>
                </a:rPr>
                <a:t>3</a:t>
              </a:r>
            </a:p>
          </p:txBody>
        </p:sp>
      </p:grpSp>
      <p:sp>
        <p:nvSpPr>
          <p:cNvPr id="15" name="Nadpis 1"/>
          <p:cNvSpPr txBox="1">
            <a:spLocks/>
          </p:cNvSpPr>
          <p:nvPr/>
        </p:nvSpPr>
        <p:spPr>
          <a:xfrm>
            <a:off x="2900804" y="175965"/>
            <a:ext cx="2745959" cy="886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00B0F0"/>
                </a:solidFill>
              </a:rPr>
              <a:t>x</a:t>
            </a:r>
            <a:r>
              <a:rPr lang="sk-SK" sz="3200" b="1" baseline="30000" dirty="0" smtClean="0">
                <a:solidFill>
                  <a:srgbClr val="00B0F0"/>
                </a:solidFill>
              </a:rPr>
              <a:t>2</a:t>
            </a:r>
            <a:r>
              <a:rPr lang="sk-SK" sz="3200" b="1" dirty="0" smtClean="0">
                <a:solidFill>
                  <a:srgbClr val="00B0F0"/>
                </a:solidFill>
              </a:rPr>
              <a:t>+ x -12</a:t>
            </a:r>
            <a:r>
              <a:rPr lang="en-US" sz="3200" b="1" dirty="0" smtClean="0">
                <a:solidFill>
                  <a:srgbClr val="00B0F0"/>
                </a:solidFill>
              </a:rPr>
              <a:t> ≤ </a:t>
            </a:r>
            <a:r>
              <a:rPr lang="sk-SK" sz="3200" b="1" dirty="0" smtClean="0">
                <a:solidFill>
                  <a:srgbClr val="00B0F0"/>
                </a:solidFill>
              </a:rPr>
              <a:t> </a:t>
            </a:r>
            <a:r>
              <a:rPr lang="en-US" sz="3200" b="1" dirty="0" smtClean="0">
                <a:solidFill>
                  <a:srgbClr val="00B0F0"/>
                </a:solidFill>
              </a:rPr>
              <a:t>0</a:t>
            </a:r>
            <a:endParaRPr lang="sk-SK" sz="3200" b="1" dirty="0">
              <a:solidFill>
                <a:srgbClr val="00B0F0"/>
              </a:solidFill>
            </a:endParaRPr>
          </a:p>
        </p:txBody>
      </p:sp>
      <p:sp>
        <p:nvSpPr>
          <p:cNvPr id="4" name="Ovál 3"/>
          <p:cNvSpPr/>
          <p:nvPr/>
        </p:nvSpPr>
        <p:spPr>
          <a:xfrm>
            <a:off x="5257506" y="3168079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6" name="Ovál 15"/>
          <p:cNvSpPr/>
          <p:nvPr/>
        </p:nvSpPr>
        <p:spPr>
          <a:xfrm>
            <a:off x="3139146" y="3168079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8" name="Ovál 17"/>
          <p:cNvSpPr/>
          <p:nvPr/>
        </p:nvSpPr>
        <p:spPr>
          <a:xfrm>
            <a:off x="4175466" y="3168079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5" name="Ovál 4"/>
          <p:cNvSpPr/>
          <p:nvPr/>
        </p:nvSpPr>
        <p:spPr>
          <a:xfrm>
            <a:off x="5149506" y="2848438"/>
            <a:ext cx="216000" cy="21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9" name="BlokTextu 8"/>
          <p:cNvSpPr txBox="1"/>
          <p:nvPr/>
        </p:nvSpPr>
        <p:spPr>
          <a:xfrm>
            <a:off x="5154705" y="316614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b="1" dirty="0" smtClean="0"/>
              <a:t>5</a:t>
            </a:r>
            <a:endParaRPr lang="sk-SK" sz="2000" b="1" dirty="0"/>
          </a:p>
        </p:txBody>
      </p:sp>
      <p:sp>
        <p:nvSpPr>
          <p:cNvPr id="19" name="BlokTextu 18"/>
          <p:cNvSpPr txBox="1"/>
          <p:nvPr/>
        </p:nvSpPr>
        <p:spPr>
          <a:xfrm>
            <a:off x="4071051" y="318550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b="1" dirty="0" smtClean="0"/>
              <a:t>0</a:t>
            </a:r>
            <a:endParaRPr lang="sk-SK" sz="2000" b="1" dirty="0"/>
          </a:p>
        </p:txBody>
      </p:sp>
      <p:sp>
        <p:nvSpPr>
          <p:cNvPr id="20" name="BlokTextu 19"/>
          <p:cNvSpPr txBox="1"/>
          <p:nvPr/>
        </p:nvSpPr>
        <p:spPr>
          <a:xfrm>
            <a:off x="2967635" y="3185502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b="1" dirty="0" smtClean="0"/>
              <a:t>-6</a:t>
            </a:r>
            <a:endParaRPr lang="sk-SK" sz="2000" b="1" dirty="0"/>
          </a:p>
        </p:txBody>
      </p:sp>
      <p:sp>
        <p:nvSpPr>
          <p:cNvPr id="21" name="Ovál 20"/>
          <p:cNvSpPr/>
          <p:nvPr/>
        </p:nvSpPr>
        <p:spPr>
          <a:xfrm>
            <a:off x="3073056" y="2867488"/>
            <a:ext cx="216000" cy="21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2" name="Ovál 21"/>
          <p:cNvSpPr/>
          <p:nvPr/>
        </p:nvSpPr>
        <p:spPr>
          <a:xfrm>
            <a:off x="4101756" y="2886538"/>
            <a:ext cx="216000" cy="21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-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4" name="Ovál 23"/>
          <p:cNvSpPr/>
          <p:nvPr/>
        </p:nvSpPr>
        <p:spPr>
          <a:xfrm>
            <a:off x="4617508" y="801718"/>
            <a:ext cx="216000" cy="21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-</a:t>
            </a:r>
            <a:endParaRPr lang="sk-SK" sz="2400" b="1" dirty="0">
              <a:solidFill>
                <a:schemeClr val="tx1"/>
              </a:solidFill>
            </a:endParaRPr>
          </a:p>
        </p:txBody>
      </p:sp>
      <p:grpSp>
        <p:nvGrpSpPr>
          <p:cNvPr id="32" name="Skupina 31"/>
          <p:cNvGrpSpPr/>
          <p:nvPr/>
        </p:nvGrpSpPr>
        <p:grpSpPr>
          <a:xfrm>
            <a:off x="2664606" y="4094280"/>
            <a:ext cx="3334905" cy="972705"/>
            <a:chOff x="211183" y="4528063"/>
            <a:chExt cx="3334905" cy="972705"/>
          </a:xfrm>
        </p:grpSpPr>
        <p:grpSp>
          <p:nvGrpSpPr>
            <p:cNvPr id="28" name="Skupina 27"/>
            <p:cNvGrpSpPr/>
            <p:nvPr/>
          </p:nvGrpSpPr>
          <p:grpSpPr>
            <a:xfrm>
              <a:off x="2619103" y="4528063"/>
              <a:ext cx="926985" cy="926985"/>
              <a:chOff x="2619103" y="4528063"/>
              <a:chExt cx="926985" cy="926985"/>
            </a:xfrm>
          </p:grpSpPr>
          <p:cxnSp>
            <p:nvCxnSpPr>
              <p:cNvPr id="23" name="Rovná spojnica 22"/>
              <p:cNvCxnSpPr/>
              <p:nvPr/>
            </p:nvCxnSpPr>
            <p:spPr>
              <a:xfrm flipV="1">
                <a:off x="2619103" y="4688513"/>
                <a:ext cx="926985" cy="58355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Rovná spojnica 25"/>
              <p:cNvCxnSpPr/>
              <p:nvPr/>
            </p:nvCxnSpPr>
            <p:spPr>
              <a:xfrm rot="3420000" flipV="1">
                <a:off x="2649583" y="4642792"/>
                <a:ext cx="926985" cy="69752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Skupina 28"/>
            <p:cNvGrpSpPr/>
            <p:nvPr/>
          </p:nvGrpSpPr>
          <p:grpSpPr>
            <a:xfrm>
              <a:off x="211183" y="4573783"/>
              <a:ext cx="926985" cy="926985"/>
              <a:chOff x="2619103" y="4528063"/>
              <a:chExt cx="926985" cy="926985"/>
            </a:xfrm>
          </p:grpSpPr>
          <p:cxnSp>
            <p:nvCxnSpPr>
              <p:cNvPr id="30" name="Rovná spojnica 29"/>
              <p:cNvCxnSpPr/>
              <p:nvPr/>
            </p:nvCxnSpPr>
            <p:spPr>
              <a:xfrm flipV="1">
                <a:off x="2619103" y="4688513"/>
                <a:ext cx="926985" cy="58355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Rovná spojnica 30"/>
              <p:cNvCxnSpPr/>
              <p:nvPr/>
            </p:nvCxnSpPr>
            <p:spPr>
              <a:xfrm rot="3420000" flipV="1">
                <a:off x="2649583" y="4642792"/>
                <a:ext cx="926985" cy="69752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" name="Nadpis 1"/>
          <p:cNvSpPr txBox="1">
            <a:spLocks/>
          </p:cNvSpPr>
          <p:nvPr/>
        </p:nvSpPr>
        <p:spPr>
          <a:xfrm>
            <a:off x="3161752" y="6059564"/>
            <a:ext cx="2397089" cy="728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rgbClr val="00B0F0"/>
                </a:solidFill>
              </a:rPr>
              <a:t>P</a:t>
            </a:r>
            <a:r>
              <a:rPr lang="sk-SK" sz="3600" b="1" dirty="0">
                <a:solidFill>
                  <a:srgbClr val="00B0F0"/>
                </a:solidFill>
              </a:rPr>
              <a:t>(</a:t>
            </a:r>
            <a:r>
              <a:rPr lang="en-US" sz="3600" b="1" dirty="0" smtClean="0">
                <a:solidFill>
                  <a:srgbClr val="00B0F0"/>
                </a:solidFill>
              </a:rPr>
              <a:t>x</a:t>
            </a:r>
            <a:r>
              <a:rPr lang="sk-SK" sz="3600" b="1" dirty="0" smtClean="0">
                <a:solidFill>
                  <a:srgbClr val="00B0F0"/>
                </a:solidFill>
              </a:rPr>
              <a:t>) = </a:t>
            </a:r>
            <a:r>
              <a:rPr lang="sk-SK" sz="3600" b="1" dirty="0">
                <a:solidFill>
                  <a:srgbClr val="00B0F0"/>
                </a:solidFill>
                <a:sym typeface="Symbol" panose="05050102010706020507" pitchFamily="18" charset="2"/>
              </a:rPr>
              <a:t>-4;3</a:t>
            </a:r>
            <a:r>
              <a:rPr lang="sk-SK" sz="3600" b="1" dirty="0" smtClean="0">
                <a:solidFill>
                  <a:srgbClr val="00B0F0"/>
                </a:solidFill>
              </a:rPr>
              <a:t> </a:t>
            </a:r>
            <a:endParaRPr lang="sk-SK" sz="3600" b="1" dirty="0">
              <a:solidFill>
                <a:srgbClr val="00B0F0"/>
              </a:solidFill>
            </a:endParaRPr>
          </a:p>
        </p:txBody>
      </p:sp>
      <p:sp>
        <p:nvSpPr>
          <p:cNvPr id="39" name="Nadpis 1"/>
          <p:cNvSpPr txBox="1">
            <a:spLocks/>
          </p:cNvSpPr>
          <p:nvPr/>
        </p:nvSpPr>
        <p:spPr>
          <a:xfrm>
            <a:off x="8955189" y="834539"/>
            <a:ext cx="3269887" cy="886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sz="2800" b="1" dirty="0" smtClean="0">
                <a:solidFill>
                  <a:srgbClr val="00B050"/>
                </a:solidFill>
              </a:rPr>
              <a:t>(3</a:t>
            </a:r>
            <a:r>
              <a:rPr lang="en-US" sz="2800" b="1" dirty="0" smtClean="0">
                <a:solidFill>
                  <a:srgbClr val="00B050"/>
                </a:solidFill>
              </a:rPr>
              <a:t>x</a:t>
            </a:r>
            <a:r>
              <a:rPr lang="sk-SK" sz="2800" b="1" dirty="0" smtClean="0">
                <a:solidFill>
                  <a:srgbClr val="00B050"/>
                </a:solidFill>
              </a:rPr>
              <a:t>–3).(x+5).(x-6)</a:t>
            </a:r>
            <a:r>
              <a:rPr lang="en-US" sz="2800" b="1" dirty="0" smtClean="0">
                <a:solidFill>
                  <a:srgbClr val="00B050"/>
                </a:solidFill>
              </a:rPr>
              <a:t> </a:t>
            </a:r>
            <a:r>
              <a:rPr lang="en-US" sz="2800" b="1" dirty="0" smtClean="0">
                <a:solidFill>
                  <a:srgbClr val="00B050"/>
                </a:solidFill>
                <a:sym typeface="Symbol" panose="05050102010706020507" pitchFamily="18" charset="2"/>
              </a:rPr>
              <a:t></a:t>
            </a:r>
            <a:r>
              <a:rPr lang="en-US" sz="2800" b="1" dirty="0" smtClean="0">
                <a:solidFill>
                  <a:srgbClr val="00B050"/>
                </a:solidFill>
              </a:rPr>
              <a:t> 0</a:t>
            </a:r>
            <a:endParaRPr lang="sk-SK" sz="2800" b="1" dirty="0">
              <a:solidFill>
                <a:srgbClr val="00B050"/>
              </a:solidFill>
            </a:endParaRPr>
          </a:p>
        </p:txBody>
      </p:sp>
      <p:sp>
        <p:nvSpPr>
          <p:cNvPr id="40" name="Výbuch 2 39"/>
          <p:cNvSpPr/>
          <p:nvPr/>
        </p:nvSpPr>
        <p:spPr>
          <a:xfrm>
            <a:off x="8474826" y="1496457"/>
            <a:ext cx="3670705" cy="880161"/>
          </a:xfrm>
          <a:prstGeom prst="irregularSeal2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NB = 1;-5;6</a:t>
            </a:r>
            <a:endParaRPr lang="sk-SK" sz="2400" b="1" dirty="0">
              <a:solidFill>
                <a:schemeClr val="tx1"/>
              </a:solidFill>
            </a:endParaRPr>
          </a:p>
        </p:txBody>
      </p:sp>
      <p:grpSp>
        <p:nvGrpSpPr>
          <p:cNvPr id="54" name="Skupina 53"/>
          <p:cNvGrpSpPr/>
          <p:nvPr/>
        </p:nvGrpSpPr>
        <p:grpSpPr>
          <a:xfrm>
            <a:off x="8955189" y="3149659"/>
            <a:ext cx="2729048" cy="518745"/>
            <a:chOff x="7237912" y="3863335"/>
            <a:chExt cx="2729048" cy="518745"/>
          </a:xfrm>
        </p:grpSpPr>
        <p:cxnSp>
          <p:nvCxnSpPr>
            <p:cNvPr id="42" name="Rovná spojnica 41"/>
            <p:cNvCxnSpPr/>
            <p:nvPr/>
          </p:nvCxnSpPr>
          <p:spPr>
            <a:xfrm>
              <a:off x="7237912" y="3946060"/>
              <a:ext cx="272904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ál 42"/>
            <p:cNvSpPr/>
            <p:nvPr/>
          </p:nvSpPr>
          <p:spPr>
            <a:xfrm>
              <a:off x="7784521" y="3863335"/>
              <a:ext cx="144000" cy="144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dirty="0"/>
            </a:p>
          </p:txBody>
        </p:sp>
        <p:sp>
          <p:nvSpPr>
            <p:cNvPr id="44" name="BlokTextu 43"/>
            <p:cNvSpPr txBox="1"/>
            <p:nvPr/>
          </p:nvSpPr>
          <p:spPr>
            <a:xfrm>
              <a:off x="7430873" y="3874695"/>
              <a:ext cx="4347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2400" b="1" dirty="0" smtClean="0">
                  <a:solidFill>
                    <a:srgbClr val="00B050"/>
                  </a:solidFill>
                </a:rPr>
                <a:t>-5</a:t>
              </a:r>
              <a:endParaRPr lang="sk-SK" sz="2400" b="1" dirty="0">
                <a:solidFill>
                  <a:srgbClr val="00B050"/>
                </a:solidFill>
              </a:endParaRPr>
            </a:p>
          </p:txBody>
        </p:sp>
        <p:sp>
          <p:nvSpPr>
            <p:cNvPr id="45" name="Ovál 44"/>
            <p:cNvSpPr/>
            <p:nvPr/>
          </p:nvSpPr>
          <p:spPr>
            <a:xfrm>
              <a:off x="8684521" y="3863335"/>
              <a:ext cx="144000" cy="144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dirty="0"/>
            </a:p>
          </p:txBody>
        </p:sp>
        <p:sp>
          <p:nvSpPr>
            <p:cNvPr id="46" name="BlokTextu 45"/>
            <p:cNvSpPr txBox="1"/>
            <p:nvPr/>
          </p:nvSpPr>
          <p:spPr>
            <a:xfrm>
              <a:off x="8560535" y="3920415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2400" b="1" dirty="0" smtClean="0">
                  <a:solidFill>
                    <a:srgbClr val="00B050"/>
                  </a:solidFill>
                </a:rPr>
                <a:t>1</a:t>
              </a:r>
              <a:endParaRPr lang="sk-SK" sz="2400" b="1" dirty="0">
                <a:solidFill>
                  <a:srgbClr val="00B050"/>
                </a:solidFill>
              </a:endParaRPr>
            </a:p>
          </p:txBody>
        </p:sp>
        <p:sp>
          <p:nvSpPr>
            <p:cNvPr id="49" name="BlokTextu 48"/>
            <p:cNvSpPr txBox="1"/>
            <p:nvPr/>
          </p:nvSpPr>
          <p:spPr>
            <a:xfrm>
              <a:off x="9359680" y="3905175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2400" b="1" dirty="0" smtClean="0">
                  <a:solidFill>
                    <a:srgbClr val="00B050"/>
                  </a:solidFill>
                </a:rPr>
                <a:t>6</a:t>
              </a:r>
              <a:endParaRPr lang="sk-SK" sz="2400" b="1" dirty="0">
                <a:solidFill>
                  <a:srgbClr val="00B050"/>
                </a:solidFill>
              </a:endParaRPr>
            </a:p>
          </p:txBody>
        </p:sp>
        <p:sp>
          <p:nvSpPr>
            <p:cNvPr id="50" name="Ovál 49"/>
            <p:cNvSpPr/>
            <p:nvPr/>
          </p:nvSpPr>
          <p:spPr>
            <a:xfrm>
              <a:off x="9440521" y="3863335"/>
              <a:ext cx="144000" cy="144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dirty="0"/>
            </a:p>
          </p:txBody>
        </p:sp>
      </p:grpSp>
      <p:sp>
        <p:nvSpPr>
          <p:cNvPr id="55" name="Ovál 54"/>
          <p:cNvSpPr/>
          <p:nvPr/>
        </p:nvSpPr>
        <p:spPr>
          <a:xfrm>
            <a:off x="11511617" y="3171448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56" name="Ovál 55"/>
          <p:cNvSpPr/>
          <p:nvPr/>
        </p:nvSpPr>
        <p:spPr>
          <a:xfrm>
            <a:off x="11440930" y="2895562"/>
            <a:ext cx="216000" cy="21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57" name="BlokTextu 56"/>
          <p:cNvSpPr txBox="1"/>
          <p:nvPr/>
        </p:nvSpPr>
        <p:spPr>
          <a:xfrm>
            <a:off x="11406394" y="322361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b="1" dirty="0" smtClean="0"/>
              <a:t>7</a:t>
            </a:r>
            <a:endParaRPr lang="sk-SK" sz="2000" b="1" dirty="0"/>
          </a:p>
        </p:txBody>
      </p:sp>
      <p:sp>
        <p:nvSpPr>
          <p:cNvPr id="58" name="Ovál 57"/>
          <p:cNvSpPr/>
          <p:nvPr/>
        </p:nvSpPr>
        <p:spPr>
          <a:xfrm>
            <a:off x="9869357" y="2897502"/>
            <a:ext cx="216000" cy="21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59" name="Nadpis 1"/>
          <p:cNvSpPr txBox="1">
            <a:spLocks/>
          </p:cNvSpPr>
          <p:nvPr/>
        </p:nvSpPr>
        <p:spPr>
          <a:xfrm>
            <a:off x="8818551" y="4480442"/>
            <a:ext cx="3454494" cy="886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00B050"/>
                </a:solidFill>
                <a:latin typeface="+mn-lt"/>
              </a:rPr>
              <a:t>P</a:t>
            </a:r>
            <a:r>
              <a:rPr lang="sk-SK" sz="3200" b="1" dirty="0">
                <a:solidFill>
                  <a:srgbClr val="00B050"/>
                </a:solidFill>
                <a:latin typeface="+mn-lt"/>
              </a:rPr>
              <a:t>(</a:t>
            </a:r>
            <a:r>
              <a:rPr lang="en-US" sz="3200" b="1" dirty="0" smtClean="0">
                <a:solidFill>
                  <a:srgbClr val="00B050"/>
                </a:solidFill>
                <a:latin typeface="+mn-lt"/>
              </a:rPr>
              <a:t>x</a:t>
            </a:r>
            <a:r>
              <a:rPr lang="sk-SK" sz="3200" b="1" dirty="0" smtClean="0">
                <a:solidFill>
                  <a:srgbClr val="00B050"/>
                </a:solidFill>
                <a:latin typeface="+mn-lt"/>
              </a:rPr>
              <a:t>) = (-5;1)</a:t>
            </a:r>
            <a:r>
              <a:rPr lang="sk-SK" sz="3200" b="1" dirty="0" smtClean="0">
                <a:solidFill>
                  <a:srgbClr val="00B050"/>
                </a:solidFill>
                <a:latin typeface="+mn-lt"/>
                <a:sym typeface="Symbol" panose="05050102010706020507" pitchFamily="18" charset="2"/>
              </a:rPr>
              <a:t></a:t>
            </a:r>
            <a:r>
              <a:rPr lang="sk-SK" sz="3200" b="1" dirty="0" smtClean="0">
                <a:solidFill>
                  <a:srgbClr val="00B050"/>
                </a:solidFill>
                <a:latin typeface="+mn-lt"/>
              </a:rPr>
              <a:t>(6; </a:t>
            </a:r>
            <a:r>
              <a:rPr lang="sk-SK" sz="3200" b="1" dirty="0" smtClean="0">
                <a:solidFill>
                  <a:srgbClr val="00B050"/>
                </a:solidFill>
                <a:latin typeface="+mn-lt"/>
                <a:sym typeface="Symbol" panose="05050102010706020507" pitchFamily="18" charset="2"/>
              </a:rPr>
              <a:t>)</a:t>
            </a:r>
            <a:endParaRPr lang="sk-SK" sz="3200" b="1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63" name="Ovál 62"/>
          <p:cNvSpPr/>
          <p:nvPr/>
        </p:nvSpPr>
        <p:spPr>
          <a:xfrm>
            <a:off x="11594085" y="864258"/>
            <a:ext cx="216000" cy="21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51" name="Nadpis 1"/>
          <p:cNvSpPr txBox="1">
            <a:spLocks/>
          </p:cNvSpPr>
          <p:nvPr/>
        </p:nvSpPr>
        <p:spPr>
          <a:xfrm>
            <a:off x="4409375" y="264154"/>
            <a:ext cx="435706" cy="11965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</a:t>
            </a:r>
            <a:endParaRPr lang="sk-SK" sz="3200" b="1" dirty="0" smtClean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r>
              <a:rPr lang="en-US" sz="3200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</a:t>
            </a:r>
            <a:endParaRPr lang="sk-SK" sz="3200" b="1" dirty="0">
              <a:solidFill>
                <a:srgbClr val="FF0000"/>
              </a:solidFill>
            </a:endParaRPr>
          </a:p>
        </p:txBody>
      </p:sp>
      <p:sp>
        <p:nvSpPr>
          <p:cNvPr id="52" name="Ovál 51"/>
          <p:cNvSpPr/>
          <p:nvPr/>
        </p:nvSpPr>
        <p:spPr>
          <a:xfrm>
            <a:off x="4823573" y="82959"/>
            <a:ext cx="216000" cy="21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+</a:t>
            </a:r>
          </a:p>
        </p:txBody>
      </p:sp>
      <p:grpSp>
        <p:nvGrpSpPr>
          <p:cNvPr id="64" name="Skupina 63"/>
          <p:cNvGrpSpPr/>
          <p:nvPr/>
        </p:nvGrpSpPr>
        <p:grpSpPr>
          <a:xfrm>
            <a:off x="3914293" y="4122839"/>
            <a:ext cx="926985" cy="926985"/>
            <a:chOff x="2619103" y="4528063"/>
            <a:chExt cx="926985" cy="926985"/>
          </a:xfrm>
        </p:grpSpPr>
        <p:cxnSp>
          <p:nvCxnSpPr>
            <p:cNvPr id="65" name="Rovná spojnica 64"/>
            <p:cNvCxnSpPr/>
            <p:nvPr/>
          </p:nvCxnSpPr>
          <p:spPr>
            <a:xfrm flipV="1">
              <a:off x="2619103" y="4688513"/>
              <a:ext cx="926985" cy="58355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Rovná spojnica 65"/>
            <p:cNvCxnSpPr/>
            <p:nvPr/>
          </p:nvCxnSpPr>
          <p:spPr>
            <a:xfrm rot="3420000" flipV="1">
              <a:off x="2649583" y="4642792"/>
              <a:ext cx="926985" cy="69752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7" name="Obrázok 66"/>
          <p:cNvPicPr/>
          <p:nvPr/>
        </p:nvPicPr>
        <p:blipFill rotWithShape="1">
          <a:blip r:embed="rId4"/>
          <a:srcRect l="4960" t="17056" r="81981" b="59598"/>
          <a:stretch/>
        </p:blipFill>
        <p:spPr bwMode="auto">
          <a:xfrm>
            <a:off x="11656060" y="0"/>
            <a:ext cx="535940" cy="5397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8" name="Výbuch 2 67"/>
          <p:cNvSpPr/>
          <p:nvPr/>
        </p:nvSpPr>
        <p:spPr>
          <a:xfrm>
            <a:off x="5033883" y="68720"/>
            <a:ext cx="4724477" cy="2164993"/>
          </a:xfrm>
          <a:prstGeom prst="irregularSeal2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>
                <a:solidFill>
                  <a:schemeClr val="tx1"/>
                </a:solidFill>
                <a:latin typeface="+mj-lt"/>
              </a:rPr>
              <a:t>grafom funkcie je spojitá krivka, os x pretína v nulových bodoch</a:t>
            </a:r>
            <a:endParaRPr lang="sk-SK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9" name="Nadpis 1"/>
          <p:cNvSpPr txBox="1">
            <a:spLocks/>
          </p:cNvSpPr>
          <p:nvPr/>
        </p:nvSpPr>
        <p:spPr>
          <a:xfrm>
            <a:off x="1727340" y="4929757"/>
            <a:ext cx="981359" cy="995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400" b="1" dirty="0" smtClean="0"/>
              <a:t>x </a:t>
            </a:r>
            <a:r>
              <a:rPr lang="sk-SK" sz="2400" b="1" dirty="0" smtClean="0"/>
              <a:t>–</a:t>
            </a:r>
            <a:r>
              <a:rPr lang="en-US" sz="2400" b="1" dirty="0" smtClean="0"/>
              <a:t> 3</a:t>
            </a:r>
            <a:endParaRPr lang="sk-SK" sz="2400" b="1" dirty="0" smtClean="0"/>
          </a:p>
          <a:p>
            <a:pPr>
              <a:lnSpc>
                <a:spcPct val="150000"/>
              </a:lnSpc>
            </a:pPr>
            <a:r>
              <a:rPr lang="sk-SK" sz="2400" b="1" dirty="0" smtClean="0"/>
              <a:t>x + 4 </a:t>
            </a:r>
            <a:endParaRPr lang="sk-SK" sz="2400" b="1" dirty="0"/>
          </a:p>
        </p:txBody>
      </p:sp>
      <p:sp>
        <p:nvSpPr>
          <p:cNvPr id="71" name="Ovál 70"/>
          <p:cNvSpPr/>
          <p:nvPr/>
        </p:nvSpPr>
        <p:spPr>
          <a:xfrm>
            <a:off x="3040754" y="5103899"/>
            <a:ext cx="216000" cy="21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-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72" name="Ovál 71"/>
          <p:cNvSpPr/>
          <p:nvPr/>
        </p:nvSpPr>
        <p:spPr>
          <a:xfrm>
            <a:off x="3040754" y="5580911"/>
            <a:ext cx="216000" cy="21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-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73" name="Ovál 72"/>
          <p:cNvSpPr/>
          <p:nvPr/>
        </p:nvSpPr>
        <p:spPr>
          <a:xfrm>
            <a:off x="4309287" y="5114662"/>
            <a:ext cx="216000" cy="21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-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74" name="Ovál 73"/>
          <p:cNvSpPr/>
          <p:nvPr/>
        </p:nvSpPr>
        <p:spPr>
          <a:xfrm>
            <a:off x="4332059" y="5597246"/>
            <a:ext cx="216000" cy="21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75" name="Ovál 74"/>
          <p:cNvSpPr/>
          <p:nvPr/>
        </p:nvSpPr>
        <p:spPr>
          <a:xfrm>
            <a:off x="5510868" y="5114446"/>
            <a:ext cx="216000" cy="21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76" name="Ovál 75"/>
          <p:cNvSpPr/>
          <p:nvPr/>
        </p:nvSpPr>
        <p:spPr>
          <a:xfrm>
            <a:off x="5524333" y="5604940"/>
            <a:ext cx="216000" cy="21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62" name="Obdĺžnik 61"/>
          <p:cNvSpPr/>
          <p:nvPr/>
        </p:nvSpPr>
        <p:spPr>
          <a:xfrm>
            <a:off x="4846099" y="2368518"/>
            <a:ext cx="863368" cy="1709654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60" name="Nadpis 1"/>
          <p:cNvSpPr txBox="1">
            <a:spLocks/>
          </p:cNvSpPr>
          <p:nvPr/>
        </p:nvSpPr>
        <p:spPr>
          <a:xfrm>
            <a:off x="2231480" y="6051187"/>
            <a:ext cx="3956552" cy="70911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FF0000"/>
                </a:solidFill>
              </a:rPr>
              <a:t>P</a:t>
            </a:r>
            <a:r>
              <a:rPr lang="sk-SK" sz="3200" b="1" dirty="0">
                <a:solidFill>
                  <a:srgbClr val="FF0000"/>
                </a:solidFill>
              </a:rPr>
              <a:t>(</a:t>
            </a:r>
            <a:r>
              <a:rPr lang="en-US" sz="3200" b="1" dirty="0" smtClean="0">
                <a:solidFill>
                  <a:srgbClr val="FF0000"/>
                </a:solidFill>
              </a:rPr>
              <a:t>x</a:t>
            </a:r>
            <a:r>
              <a:rPr lang="sk-SK" sz="3200" b="1" dirty="0" smtClean="0">
                <a:solidFill>
                  <a:srgbClr val="FF0000"/>
                </a:solidFill>
              </a:rPr>
              <a:t>) = (-</a:t>
            </a:r>
            <a:r>
              <a:rPr lang="sk-SK" sz="3200" b="1" dirty="0">
                <a:solidFill>
                  <a:srgbClr val="FF0000"/>
                </a:solidFill>
                <a:sym typeface="Symbol" panose="05050102010706020507" pitchFamily="18" charset="2"/>
              </a:rPr>
              <a:t> </a:t>
            </a:r>
            <a:r>
              <a:rPr lang="sk-SK" sz="3200" b="1" dirty="0" smtClean="0">
                <a:solidFill>
                  <a:srgbClr val="FF0000"/>
                </a:solidFill>
              </a:rPr>
              <a:t>;-4</a:t>
            </a:r>
            <a:r>
              <a:rPr lang="sk-SK" sz="3200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3</a:t>
            </a:r>
            <a:r>
              <a:rPr lang="sk-SK" sz="3200" b="1" dirty="0" smtClean="0">
                <a:solidFill>
                  <a:srgbClr val="FF0000"/>
                </a:solidFill>
              </a:rPr>
              <a:t>;</a:t>
            </a:r>
            <a:r>
              <a:rPr lang="sk-SK" sz="3200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)</a:t>
            </a:r>
            <a:endParaRPr lang="sk-SK" sz="3200" b="1" dirty="0">
              <a:solidFill>
                <a:srgbClr val="FF0000"/>
              </a:solidFill>
            </a:endParaRPr>
          </a:p>
        </p:txBody>
      </p:sp>
      <p:sp>
        <p:nvSpPr>
          <p:cNvPr id="14" name="Nadpis 1"/>
          <p:cNvSpPr txBox="1">
            <a:spLocks/>
          </p:cNvSpPr>
          <p:nvPr/>
        </p:nvSpPr>
        <p:spPr>
          <a:xfrm>
            <a:off x="2461056" y="4119491"/>
            <a:ext cx="4078336" cy="886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sz="3200" b="1" dirty="0" smtClean="0">
                <a:solidFill>
                  <a:srgbClr val="00B0F0"/>
                </a:solidFill>
              </a:rPr>
              <a:t>(- </a:t>
            </a:r>
            <a:r>
              <a:rPr lang="sk-SK" sz="3200" b="1" dirty="0" smtClean="0">
                <a:solidFill>
                  <a:srgbClr val="00B0F0"/>
                </a:solidFill>
                <a:sym typeface="Symbol" panose="05050102010706020507" pitchFamily="18" charset="2"/>
              </a:rPr>
              <a:t>;-4  -4;3 </a:t>
            </a:r>
            <a:r>
              <a:rPr lang="sk-SK" sz="3200" b="1" dirty="0" smtClean="0">
                <a:solidFill>
                  <a:srgbClr val="00B0F0"/>
                </a:solidFill>
              </a:rPr>
              <a:t>  </a:t>
            </a:r>
            <a:r>
              <a:rPr lang="sk-SK" sz="3200" b="1" dirty="0" smtClean="0">
                <a:solidFill>
                  <a:srgbClr val="00B0F0"/>
                </a:solidFill>
                <a:sym typeface="Symbol" panose="05050102010706020507" pitchFamily="18" charset="2"/>
              </a:rPr>
              <a:t></a:t>
            </a:r>
            <a:r>
              <a:rPr lang="sk-SK" sz="3200" b="1" dirty="0" smtClean="0">
                <a:solidFill>
                  <a:srgbClr val="00B0F0"/>
                </a:solidFill>
              </a:rPr>
              <a:t>3; </a:t>
            </a:r>
            <a:r>
              <a:rPr lang="sk-SK" sz="3200" b="1" dirty="0" smtClean="0">
                <a:solidFill>
                  <a:srgbClr val="00B0F0"/>
                </a:solidFill>
                <a:sym typeface="Symbol" panose="05050102010706020507" pitchFamily="18" charset="2"/>
              </a:rPr>
              <a:t>)</a:t>
            </a:r>
            <a:endParaRPr lang="sk-SK" sz="3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34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6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9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8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77" grpId="0" animBg="1"/>
      <p:bldP spid="10" grpId="0" animBg="1"/>
      <p:bldP spid="61" grpId="0" animBg="1"/>
      <p:bldP spid="2" grpId="0"/>
      <p:bldP spid="3" grpId="0" animBg="1"/>
      <p:bldP spid="15" grpId="0"/>
      <p:bldP spid="4" grpId="0" animBg="1"/>
      <p:bldP spid="16" grpId="0" animBg="1"/>
      <p:bldP spid="18" grpId="0" animBg="1"/>
      <p:bldP spid="5" grpId="0" animBg="1"/>
      <p:bldP spid="9" grpId="0"/>
      <p:bldP spid="19" grpId="0"/>
      <p:bldP spid="20" grpId="0"/>
      <p:bldP spid="21" grpId="0" animBg="1"/>
      <p:bldP spid="22" grpId="0" animBg="1"/>
      <p:bldP spid="24" grpId="0" animBg="1"/>
      <p:bldP spid="35" grpId="0"/>
      <p:bldP spid="39" grpId="0"/>
      <p:bldP spid="40" grpId="0" animBg="1"/>
      <p:bldP spid="55" grpId="0" animBg="1"/>
      <p:bldP spid="56" grpId="0" animBg="1"/>
      <p:bldP spid="57" grpId="0"/>
      <p:bldP spid="58" grpId="0" animBg="1"/>
      <p:bldP spid="59" grpId="0"/>
      <p:bldP spid="63" grpId="0" animBg="1"/>
      <p:bldP spid="51" grpId="0" animBg="1"/>
      <p:bldP spid="52" grpId="0" animBg="1"/>
      <p:bldP spid="68" grpId="0" animBg="1"/>
      <p:bldP spid="69" grpId="0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62" grpId="0" animBg="1"/>
      <p:bldP spid="60" grpId="0" animBg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Výbuch 2 13"/>
          <p:cNvSpPr/>
          <p:nvPr/>
        </p:nvSpPr>
        <p:spPr>
          <a:xfrm>
            <a:off x="7231029" y="111576"/>
            <a:ext cx="419468" cy="482310"/>
          </a:xfrm>
          <a:prstGeom prst="irregularSeal2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5" name="Výbuch 2 14"/>
          <p:cNvSpPr/>
          <p:nvPr/>
        </p:nvSpPr>
        <p:spPr>
          <a:xfrm>
            <a:off x="7975526" y="429004"/>
            <a:ext cx="282572" cy="190773"/>
          </a:xfrm>
          <a:prstGeom prst="irregularSeal2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" name="Nadpis 1"/>
          <p:cNvSpPr txBox="1">
            <a:spLocks/>
          </p:cNvSpPr>
          <p:nvPr/>
        </p:nvSpPr>
        <p:spPr>
          <a:xfrm>
            <a:off x="4827130" y="53953"/>
            <a:ext cx="5832083" cy="886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b="1" dirty="0" smtClean="0">
                <a:solidFill>
                  <a:srgbClr val="C00000"/>
                </a:solidFill>
              </a:rPr>
              <a:t>(</a:t>
            </a:r>
            <a:r>
              <a:rPr lang="en-US" b="1" dirty="0" smtClean="0">
                <a:solidFill>
                  <a:srgbClr val="C00000"/>
                </a:solidFill>
              </a:rPr>
              <a:t>x</a:t>
            </a:r>
            <a:r>
              <a:rPr lang="sk-SK" b="1" dirty="0" smtClean="0">
                <a:solidFill>
                  <a:srgbClr val="C00000"/>
                </a:solidFill>
              </a:rPr>
              <a:t>–3).(x+5)</a:t>
            </a:r>
            <a:r>
              <a:rPr lang="sk-SK" b="1" baseline="30000" dirty="0" smtClean="0">
                <a:solidFill>
                  <a:srgbClr val="C00000"/>
                </a:solidFill>
              </a:rPr>
              <a:t>2</a:t>
            </a:r>
            <a:r>
              <a:rPr lang="sk-SK" b="1" dirty="0" smtClean="0">
                <a:solidFill>
                  <a:srgbClr val="C00000"/>
                </a:solidFill>
              </a:rPr>
              <a:t>.(1-x)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  <a:sym typeface="Symbol" panose="05050102010706020507" pitchFamily="18" charset="2"/>
              </a:rPr>
              <a:t></a:t>
            </a:r>
            <a:r>
              <a:rPr lang="en-US" b="1" dirty="0" smtClean="0">
                <a:solidFill>
                  <a:srgbClr val="C00000"/>
                </a:solidFill>
              </a:rPr>
              <a:t> 0</a:t>
            </a:r>
            <a:endParaRPr lang="sk-SK" b="1" dirty="0">
              <a:solidFill>
                <a:srgbClr val="C00000"/>
              </a:solidFill>
            </a:endParaRPr>
          </a:p>
        </p:txBody>
      </p:sp>
      <p:pic>
        <p:nvPicPr>
          <p:cNvPr id="38" name="Obrázok 37"/>
          <p:cNvPicPr/>
          <p:nvPr/>
        </p:nvPicPr>
        <p:blipFill rotWithShape="1">
          <a:blip r:embed="rId2"/>
          <a:srcRect l="19841" t="19996" r="45271" b="14723"/>
          <a:stretch/>
        </p:blipFill>
        <p:spPr bwMode="auto">
          <a:xfrm>
            <a:off x="6145049" y="1383959"/>
            <a:ext cx="3546344" cy="21145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Výbuch 2 2"/>
          <p:cNvSpPr/>
          <p:nvPr/>
        </p:nvSpPr>
        <p:spPr>
          <a:xfrm>
            <a:off x="5922024" y="782785"/>
            <a:ext cx="3670705" cy="880161"/>
          </a:xfrm>
          <a:prstGeom prst="irregularSeal2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NB = 3;-5;1</a:t>
            </a:r>
            <a:endParaRPr lang="sk-SK" sz="2400" b="1" dirty="0">
              <a:solidFill>
                <a:schemeClr val="tx1"/>
              </a:solidFill>
            </a:endParaRPr>
          </a:p>
        </p:txBody>
      </p:sp>
      <p:grpSp>
        <p:nvGrpSpPr>
          <p:cNvPr id="12" name="Skupina 11"/>
          <p:cNvGrpSpPr/>
          <p:nvPr/>
        </p:nvGrpSpPr>
        <p:grpSpPr>
          <a:xfrm>
            <a:off x="6051763" y="2441234"/>
            <a:ext cx="3191924" cy="516830"/>
            <a:chOff x="2537953" y="2529834"/>
            <a:chExt cx="3191924" cy="516830"/>
          </a:xfrm>
        </p:grpSpPr>
        <p:cxnSp>
          <p:nvCxnSpPr>
            <p:cNvPr id="5" name="Rovná spojnica 4"/>
            <p:cNvCxnSpPr/>
            <p:nvPr/>
          </p:nvCxnSpPr>
          <p:spPr>
            <a:xfrm flipV="1">
              <a:off x="2537953" y="2612559"/>
              <a:ext cx="3191924" cy="200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ál 5"/>
            <p:cNvSpPr/>
            <p:nvPr/>
          </p:nvSpPr>
          <p:spPr>
            <a:xfrm>
              <a:off x="3285745" y="2529834"/>
              <a:ext cx="144000" cy="144000"/>
            </a:xfrm>
            <a:prstGeom prst="ellipse">
              <a:avLst/>
            </a:prstGeom>
            <a:solidFill>
              <a:srgbClr val="C0000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dirty="0"/>
            </a:p>
          </p:txBody>
        </p:sp>
        <p:sp>
          <p:nvSpPr>
            <p:cNvPr id="7" name="BlokTextu 6"/>
            <p:cNvSpPr txBox="1"/>
            <p:nvPr/>
          </p:nvSpPr>
          <p:spPr>
            <a:xfrm>
              <a:off x="3130635" y="2570715"/>
              <a:ext cx="4347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2400" b="1" dirty="0" smtClean="0">
                  <a:solidFill>
                    <a:srgbClr val="C00000"/>
                  </a:solidFill>
                </a:rPr>
                <a:t>-5</a:t>
              </a:r>
              <a:endParaRPr lang="sk-SK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8" name="Ovál 7"/>
            <p:cNvSpPr/>
            <p:nvPr/>
          </p:nvSpPr>
          <p:spPr>
            <a:xfrm>
              <a:off x="4443985" y="2529834"/>
              <a:ext cx="144000" cy="144000"/>
            </a:xfrm>
            <a:prstGeom prst="ellipse">
              <a:avLst/>
            </a:prstGeom>
            <a:solidFill>
              <a:srgbClr val="C0000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dirty="0"/>
            </a:p>
          </p:txBody>
        </p:sp>
        <p:sp>
          <p:nvSpPr>
            <p:cNvPr id="9" name="BlokTextu 8"/>
            <p:cNvSpPr txBox="1"/>
            <p:nvPr/>
          </p:nvSpPr>
          <p:spPr>
            <a:xfrm>
              <a:off x="4404130" y="2565952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2400" b="1" dirty="0" smtClean="0">
                  <a:solidFill>
                    <a:srgbClr val="C00000"/>
                  </a:solidFill>
                </a:rPr>
                <a:t>1</a:t>
              </a:r>
              <a:endParaRPr lang="sk-SK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10" name="Ovál 9"/>
            <p:cNvSpPr/>
            <p:nvPr/>
          </p:nvSpPr>
          <p:spPr>
            <a:xfrm>
              <a:off x="5218531" y="2543684"/>
              <a:ext cx="144000" cy="144000"/>
            </a:xfrm>
            <a:prstGeom prst="ellipse">
              <a:avLst/>
            </a:prstGeom>
            <a:solidFill>
              <a:srgbClr val="C0000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dirty="0"/>
            </a:p>
          </p:txBody>
        </p:sp>
        <p:sp>
          <p:nvSpPr>
            <p:cNvPr id="11" name="BlokTextu 10"/>
            <p:cNvSpPr txBox="1"/>
            <p:nvPr/>
          </p:nvSpPr>
          <p:spPr>
            <a:xfrm>
              <a:off x="5226749" y="2584999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2400" b="1" dirty="0">
                  <a:solidFill>
                    <a:srgbClr val="C00000"/>
                  </a:solidFill>
                </a:rPr>
                <a:t>3</a:t>
              </a:r>
            </a:p>
          </p:txBody>
        </p:sp>
      </p:grpSp>
      <p:sp>
        <p:nvSpPr>
          <p:cNvPr id="13" name="Výbuch 2 12"/>
          <p:cNvSpPr/>
          <p:nvPr/>
        </p:nvSpPr>
        <p:spPr>
          <a:xfrm rot="19818482">
            <a:off x="279868" y="538942"/>
            <a:ext cx="3433570" cy="1967346"/>
          </a:xfrm>
          <a:prstGeom prst="irregularSeal2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tx1"/>
                </a:solidFill>
              </a:rPr>
              <a:t>POZOR !!!</a:t>
            </a:r>
            <a:endParaRPr lang="sk-SK" sz="3200" b="1" dirty="0">
              <a:solidFill>
                <a:schemeClr val="tx1"/>
              </a:solidFill>
            </a:endParaRPr>
          </a:p>
        </p:txBody>
      </p:sp>
      <p:grpSp>
        <p:nvGrpSpPr>
          <p:cNvPr id="20" name="Skupina 19"/>
          <p:cNvGrpSpPr/>
          <p:nvPr/>
        </p:nvGrpSpPr>
        <p:grpSpPr>
          <a:xfrm>
            <a:off x="8982264" y="2473109"/>
            <a:ext cx="314510" cy="408093"/>
            <a:chOff x="8015457" y="2874556"/>
            <a:chExt cx="314510" cy="408093"/>
          </a:xfrm>
        </p:grpSpPr>
        <p:sp>
          <p:nvSpPr>
            <p:cNvPr id="16" name="Ovál 15"/>
            <p:cNvSpPr/>
            <p:nvPr/>
          </p:nvSpPr>
          <p:spPr>
            <a:xfrm>
              <a:off x="8125164" y="2874556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dirty="0"/>
            </a:p>
          </p:txBody>
        </p:sp>
        <p:sp>
          <p:nvSpPr>
            <p:cNvPr id="17" name="BlokTextu 16"/>
            <p:cNvSpPr txBox="1"/>
            <p:nvPr/>
          </p:nvSpPr>
          <p:spPr>
            <a:xfrm>
              <a:off x="8015457" y="2882539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2000" b="1" dirty="0" smtClean="0"/>
                <a:t>4</a:t>
              </a:r>
              <a:endParaRPr lang="sk-SK" sz="2000" b="1" dirty="0"/>
            </a:p>
          </p:txBody>
        </p:sp>
      </p:grpSp>
      <p:sp>
        <p:nvSpPr>
          <p:cNvPr id="18" name="Ovál 17"/>
          <p:cNvSpPr/>
          <p:nvPr/>
        </p:nvSpPr>
        <p:spPr>
          <a:xfrm>
            <a:off x="8367198" y="2112667"/>
            <a:ext cx="216000" cy="21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9" name="Ovál 18"/>
          <p:cNvSpPr/>
          <p:nvPr/>
        </p:nvSpPr>
        <p:spPr>
          <a:xfrm>
            <a:off x="9027687" y="2098602"/>
            <a:ext cx="216000" cy="21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-</a:t>
            </a:r>
            <a:endParaRPr lang="sk-SK" sz="2400" b="1" dirty="0">
              <a:solidFill>
                <a:schemeClr val="tx1"/>
              </a:solidFill>
            </a:endParaRPr>
          </a:p>
        </p:txBody>
      </p:sp>
      <p:grpSp>
        <p:nvGrpSpPr>
          <p:cNvPr id="21" name="Skupina 20"/>
          <p:cNvGrpSpPr/>
          <p:nvPr/>
        </p:nvGrpSpPr>
        <p:grpSpPr>
          <a:xfrm>
            <a:off x="8348146" y="2476486"/>
            <a:ext cx="314510" cy="400110"/>
            <a:chOff x="8024983" y="2873013"/>
            <a:chExt cx="314510" cy="400110"/>
          </a:xfrm>
        </p:grpSpPr>
        <p:sp>
          <p:nvSpPr>
            <p:cNvPr id="22" name="Ovál 21"/>
            <p:cNvSpPr/>
            <p:nvPr/>
          </p:nvSpPr>
          <p:spPr>
            <a:xfrm>
              <a:off x="8125164" y="2874556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dirty="0"/>
            </a:p>
          </p:txBody>
        </p:sp>
        <p:sp>
          <p:nvSpPr>
            <p:cNvPr id="23" name="BlokTextu 22"/>
            <p:cNvSpPr txBox="1"/>
            <p:nvPr/>
          </p:nvSpPr>
          <p:spPr>
            <a:xfrm>
              <a:off x="8024983" y="2873013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2000" b="1" dirty="0" smtClean="0"/>
                <a:t>2</a:t>
              </a:r>
              <a:endParaRPr lang="sk-SK" sz="2000" b="1" dirty="0"/>
            </a:p>
          </p:txBody>
        </p:sp>
      </p:grpSp>
      <p:grpSp>
        <p:nvGrpSpPr>
          <p:cNvPr id="25" name="Skupina 24"/>
          <p:cNvGrpSpPr/>
          <p:nvPr/>
        </p:nvGrpSpPr>
        <p:grpSpPr>
          <a:xfrm>
            <a:off x="7507990" y="2473109"/>
            <a:ext cx="314510" cy="403330"/>
            <a:chOff x="8024983" y="2874556"/>
            <a:chExt cx="314510" cy="403330"/>
          </a:xfrm>
        </p:grpSpPr>
        <p:sp>
          <p:nvSpPr>
            <p:cNvPr id="26" name="Ovál 25"/>
            <p:cNvSpPr/>
            <p:nvPr/>
          </p:nvSpPr>
          <p:spPr>
            <a:xfrm>
              <a:off x="8125164" y="2874556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dirty="0"/>
            </a:p>
          </p:txBody>
        </p:sp>
        <p:sp>
          <p:nvSpPr>
            <p:cNvPr id="27" name="BlokTextu 26"/>
            <p:cNvSpPr txBox="1"/>
            <p:nvPr/>
          </p:nvSpPr>
          <p:spPr>
            <a:xfrm>
              <a:off x="8024983" y="2877776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2000" b="1" dirty="0" smtClean="0"/>
                <a:t>0</a:t>
              </a:r>
              <a:endParaRPr lang="sk-SK" sz="2000" b="1" dirty="0"/>
            </a:p>
          </p:txBody>
        </p:sp>
      </p:grpSp>
      <p:sp>
        <p:nvSpPr>
          <p:cNvPr id="28" name="Ovál 27"/>
          <p:cNvSpPr/>
          <p:nvPr/>
        </p:nvSpPr>
        <p:spPr>
          <a:xfrm>
            <a:off x="7527042" y="2127028"/>
            <a:ext cx="216000" cy="21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-</a:t>
            </a:r>
            <a:endParaRPr lang="sk-SK" sz="2400" b="1" dirty="0">
              <a:solidFill>
                <a:schemeClr val="tx1"/>
              </a:solidFill>
            </a:endParaRPr>
          </a:p>
        </p:txBody>
      </p:sp>
      <p:grpSp>
        <p:nvGrpSpPr>
          <p:cNvPr id="33" name="Skupina 32"/>
          <p:cNvGrpSpPr/>
          <p:nvPr/>
        </p:nvGrpSpPr>
        <p:grpSpPr>
          <a:xfrm>
            <a:off x="6249563" y="2466578"/>
            <a:ext cx="393056" cy="400110"/>
            <a:chOff x="5282756" y="2868025"/>
            <a:chExt cx="393056" cy="400110"/>
          </a:xfrm>
        </p:grpSpPr>
        <p:sp>
          <p:nvSpPr>
            <p:cNvPr id="30" name="Ovál 29"/>
            <p:cNvSpPr/>
            <p:nvPr/>
          </p:nvSpPr>
          <p:spPr>
            <a:xfrm>
              <a:off x="5486434" y="286956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dirty="0"/>
            </a:p>
          </p:txBody>
        </p:sp>
        <p:sp>
          <p:nvSpPr>
            <p:cNvPr id="31" name="BlokTextu 30"/>
            <p:cNvSpPr txBox="1"/>
            <p:nvPr/>
          </p:nvSpPr>
          <p:spPr>
            <a:xfrm>
              <a:off x="5282756" y="2868025"/>
              <a:ext cx="3930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2000" b="1" dirty="0" smtClean="0"/>
                <a:t>-6</a:t>
              </a:r>
              <a:endParaRPr lang="sk-SK" sz="2000" b="1" dirty="0"/>
            </a:p>
          </p:txBody>
        </p:sp>
      </p:grpSp>
      <p:sp>
        <p:nvSpPr>
          <p:cNvPr id="34" name="Ovál 33"/>
          <p:cNvSpPr/>
          <p:nvPr/>
        </p:nvSpPr>
        <p:spPr>
          <a:xfrm>
            <a:off x="6399241" y="2147443"/>
            <a:ext cx="216000" cy="21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-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5" name="Nadpis 1"/>
          <p:cNvSpPr txBox="1">
            <a:spLocks/>
          </p:cNvSpPr>
          <p:nvPr/>
        </p:nvSpPr>
        <p:spPr>
          <a:xfrm>
            <a:off x="6984758" y="3465312"/>
            <a:ext cx="2577196" cy="886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rgbClr val="C00000"/>
                </a:solidFill>
                <a:latin typeface="+mn-lt"/>
              </a:rPr>
              <a:t>P</a:t>
            </a:r>
            <a:r>
              <a:rPr lang="sk-SK" sz="3600" b="1" dirty="0">
                <a:solidFill>
                  <a:srgbClr val="C00000"/>
                </a:solidFill>
                <a:latin typeface="+mn-lt"/>
              </a:rPr>
              <a:t>(</a:t>
            </a:r>
            <a:r>
              <a:rPr lang="en-US" sz="3600" b="1" dirty="0" smtClean="0">
                <a:solidFill>
                  <a:srgbClr val="C00000"/>
                </a:solidFill>
                <a:latin typeface="+mn-lt"/>
              </a:rPr>
              <a:t>x</a:t>
            </a:r>
            <a:r>
              <a:rPr lang="sk-SK" sz="3600" b="1" dirty="0" smtClean="0">
                <a:solidFill>
                  <a:srgbClr val="C00000"/>
                </a:solidFill>
                <a:latin typeface="+mn-lt"/>
              </a:rPr>
              <a:t>) = </a:t>
            </a:r>
            <a:r>
              <a:rPr lang="sk-SK" sz="3600" b="1" dirty="0" smtClean="0">
                <a:solidFill>
                  <a:srgbClr val="C00000"/>
                </a:solidFill>
                <a:latin typeface="+mn-lt"/>
                <a:sym typeface="Symbol" panose="05050102010706020507" pitchFamily="18" charset="2"/>
              </a:rPr>
              <a:t></a:t>
            </a:r>
            <a:r>
              <a:rPr lang="sk-SK" sz="3600" b="1" dirty="0" smtClean="0">
                <a:solidFill>
                  <a:srgbClr val="C00000"/>
                </a:solidFill>
                <a:latin typeface="+mn-lt"/>
              </a:rPr>
              <a:t>1; </a:t>
            </a:r>
            <a:r>
              <a:rPr lang="sk-SK" sz="3600" b="1" dirty="0" smtClean="0">
                <a:solidFill>
                  <a:srgbClr val="C00000"/>
                </a:solidFill>
                <a:latin typeface="+mn-lt"/>
                <a:sym typeface="Symbol" panose="05050102010706020507" pitchFamily="18" charset="2"/>
              </a:rPr>
              <a:t>3</a:t>
            </a:r>
            <a:endParaRPr lang="sk-SK" sz="3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6" name="Ovál 35"/>
          <p:cNvSpPr/>
          <p:nvPr/>
        </p:nvSpPr>
        <p:spPr>
          <a:xfrm>
            <a:off x="8789469" y="6846"/>
            <a:ext cx="216000" cy="21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37" name="Výbuch 2 36"/>
          <p:cNvSpPr/>
          <p:nvPr/>
        </p:nvSpPr>
        <p:spPr>
          <a:xfrm>
            <a:off x="9343900" y="663974"/>
            <a:ext cx="2846942" cy="3235978"/>
          </a:xfrm>
          <a:prstGeom prst="irregularSeal2">
            <a:avLst/>
          </a:prstGeom>
          <a:solidFill>
            <a:srgbClr val="92D05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>
                <a:solidFill>
                  <a:schemeClr val="tx1"/>
                </a:solidFill>
              </a:rPr>
              <a:t>Hodnoty v pravom intervale sú </a:t>
            </a:r>
            <a:r>
              <a:rPr lang="sk-SK" sz="2000" b="1" dirty="0" smtClean="0">
                <a:solidFill>
                  <a:schemeClr val="tx1"/>
                </a:solidFill>
              </a:rPr>
              <a:t>záporné</a:t>
            </a:r>
            <a:endParaRPr lang="sk-SK" sz="2000" b="1" dirty="0">
              <a:solidFill>
                <a:schemeClr val="tx1"/>
              </a:solidFill>
            </a:endParaRPr>
          </a:p>
        </p:txBody>
      </p:sp>
      <p:pic>
        <p:nvPicPr>
          <p:cNvPr id="40" name="Obrázok 39"/>
          <p:cNvPicPr/>
          <p:nvPr/>
        </p:nvPicPr>
        <p:blipFill rotWithShape="1">
          <a:blip r:embed="rId3"/>
          <a:srcRect l="4960" t="17056" r="81981" b="59598"/>
          <a:stretch/>
        </p:blipFill>
        <p:spPr bwMode="auto">
          <a:xfrm>
            <a:off x="11656060" y="0"/>
            <a:ext cx="535940" cy="5397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9" name="Výbuch 2 38"/>
          <p:cNvSpPr/>
          <p:nvPr/>
        </p:nvSpPr>
        <p:spPr>
          <a:xfrm>
            <a:off x="11148" y="3012307"/>
            <a:ext cx="6889615" cy="2764025"/>
          </a:xfrm>
          <a:prstGeom prst="irregularSeal2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>
                <a:solidFill>
                  <a:schemeClr val="tx1"/>
                </a:solidFill>
              </a:rPr>
              <a:t>Znamienka sa nestriedajú, graf funkcie sa osi x</a:t>
            </a:r>
          </a:p>
          <a:p>
            <a:pPr algn="ctr"/>
            <a:r>
              <a:rPr lang="sk-SK" sz="2000" b="1" dirty="0" smtClean="0">
                <a:solidFill>
                  <a:schemeClr val="tx1"/>
                </a:solidFill>
              </a:rPr>
              <a:t> </a:t>
            </a:r>
            <a:r>
              <a:rPr lang="sk-SK" sz="2000" b="1" u="sng" dirty="0" smtClean="0">
                <a:solidFill>
                  <a:schemeClr val="tx1"/>
                </a:solidFill>
              </a:rPr>
              <a:t>dotýka v nulovom bode</a:t>
            </a:r>
            <a:endParaRPr lang="sk-SK" sz="20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18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2" grpId="0"/>
      <p:bldP spid="3" grpId="0" animBg="1"/>
      <p:bldP spid="13" grpId="0" animBg="1"/>
      <p:bldP spid="18" grpId="0" animBg="1"/>
      <p:bldP spid="19" grpId="0" animBg="1"/>
      <p:bldP spid="28" grpId="0" animBg="1"/>
      <p:bldP spid="34" grpId="0" animBg="1"/>
      <p:bldP spid="35" grpId="0"/>
      <p:bldP spid="36" grpId="0" animBg="1"/>
      <p:bldP spid="37" grpId="0" animBg="1"/>
      <p:bldP spid="3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Výbuch 2 36"/>
          <p:cNvSpPr/>
          <p:nvPr/>
        </p:nvSpPr>
        <p:spPr>
          <a:xfrm>
            <a:off x="10358836" y="1236670"/>
            <a:ext cx="319738" cy="482310"/>
          </a:xfrm>
          <a:prstGeom prst="irregularSeal2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7" name="Nadpis 1"/>
          <p:cNvSpPr txBox="1">
            <a:spLocks/>
          </p:cNvSpPr>
          <p:nvPr/>
        </p:nvSpPr>
        <p:spPr>
          <a:xfrm>
            <a:off x="8880458" y="1138899"/>
            <a:ext cx="2701173" cy="886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sz="3600" b="1" dirty="0" smtClean="0">
                <a:solidFill>
                  <a:srgbClr val="C00000"/>
                </a:solidFill>
              </a:rPr>
              <a:t>3</a:t>
            </a:r>
            <a:r>
              <a:rPr lang="en-US" sz="3600" b="1" dirty="0" smtClean="0">
                <a:solidFill>
                  <a:srgbClr val="C00000"/>
                </a:solidFill>
              </a:rPr>
              <a:t>x</a:t>
            </a:r>
            <a:r>
              <a:rPr lang="sk-SK" sz="3600" b="1" baseline="30000" dirty="0" smtClean="0">
                <a:solidFill>
                  <a:srgbClr val="C00000"/>
                </a:solidFill>
              </a:rPr>
              <a:t> </a:t>
            </a:r>
            <a:r>
              <a:rPr lang="sk-SK" sz="3600" b="1" dirty="0" smtClean="0">
                <a:solidFill>
                  <a:srgbClr val="C00000"/>
                </a:solidFill>
              </a:rPr>
              <a:t>.(x-2)</a:t>
            </a:r>
            <a:r>
              <a:rPr lang="sk-SK" sz="3600" b="1" baseline="30000" dirty="0" smtClean="0">
                <a:solidFill>
                  <a:srgbClr val="C00000"/>
                </a:solidFill>
              </a:rPr>
              <a:t>2</a:t>
            </a:r>
            <a:r>
              <a:rPr lang="en-US" sz="3600" b="1" dirty="0" smtClean="0">
                <a:solidFill>
                  <a:srgbClr val="C00000"/>
                </a:solidFill>
              </a:rPr>
              <a:t> </a:t>
            </a:r>
            <a:r>
              <a:rPr lang="en-US" sz="3600" b="1" dirty="0">
                <a:solidFill>
                  <a:srgbClr val="C00000"/>
                </a:solidFill>
                <a:sym typeface="Symbol" panose="05050102010706020507" pitchFamily="18" charset="2"/>
              </a:rPr>
              <a:t></a:t>
            </a:r>
            <a:r>
              <a:rPr lang="en-US" sz="3600" b="1" dirty="0" smtClean="0">
                <a:solidFill>
                  <a:srgbClr val="C00000"/>
                </a:solidFill>
              </a:rPr>
              <a:t> 0</a:t>
            </a:r>
            <a:endParaRPr lang="sk-SK" sz="3600" b="1" dirty="0">
              <a:solidFill>
                <a:srgbClr val="C00000"/>
              </a:solidFill>
            </a:endParaRPr>
          </a:p>
        </p:txBody>
      </p:sp>
      <p:pic>
        <p:nvPicPr>
          <p:cNvPr id="39" name="Obrázok 38"/>
          <p:cNvPicPr>
            <a:picLocks noChangeAspect="1"/>
          </p:cNvPicPr>
          <p:nvPr/>
        </p:nvPicPr>
        <p:blipFill rotWithShape="1">
          <a:blip r:embed="rId2"/>
          <a:srcRect l="40032" t="26322" r="35874" b="17785"/>
          <a:stretch/>
        </p:blipFill>
        <p:spPr>
          <a:xfrm>
            <a:off x="8311204" y="2826892"/>
            <a:ext cx="3270427" cy="2522347"/>
          </a:xfrm>
          <a:prstGeom prst="rect">
            <a:avLst/>
          </a:prstGeom>
        </p:spPr>
      </p:pic>
      <p:sp>
        <p:nvSpPr>
          <p:cNvPr id="2" name="Nadpis 1"/>
          <p:cNvSpPr txBox="1">
            <a:spLocks/>
          </p:cNvSpPr>
          <p:nvPr/>
        </p:nvSpPr>
        <p:spPr>
          <a:xfrm>
            <a:off x="7560532" y="6747"/>
            <a:ext cx="4110846" cy="886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sz="3600" b="1" dirty="0">
                <a:solidFill>
                  <a:srgbClr val="C00000"/>
                </a:solidFill>
                <a:latin typeface="+mn-lt"/>
              </a:rPr>
              <a:t>3</a:t>
            </a:r>
            <a:r>
              <a:rPr lang="sk-SK" sz="3600" b="1" dirty="0" smtClean="0">
                <a:solidFill>
                  <a:srgbClr val="C00000"/>
                </a:solidFill>
                <a:latin typeface="+mn-lt"/>
              </a:rPr>
              <a:t>x</a:t>
            </a:r>
            <a:r>
              <a:rPr lang="sk-SK" sz="3600" b="1" baseline="30000" dirty="0" smtClean="0">
                <a:solidFill>
                  <a:srgbClr val="C00000"/>
                </a:solidFill>
                <a:latin typeface="+mn-lt"/>
              </a:rPr>
              <a:t>3 </a:t>
            </a:r>
            <a:r>
              <a:rPr lang="sk-SK" sz="3600" b="1" dirty="0" smtClean="0">
                <a:solidFill>
                  <a:srgbClr val="C00000"/>
                </a:solidFill>
                <a:latin typeface="+mn-lt"/>
              </a:rPr>
              <a:t>- 12x</a:t>
            </a:r>
            <a:r>
              <a:rPr lang="sk-SK" sz="3600" b="1" baseline="30000" dirty="0" smtClean="0">
                <a:solidFill>
                  <a:srgbClr val="C00000"/>
                </a:solidFill>
                <a:latin typeface="+mn-lt"/>
              </a:rPr>
              <a:t>2</a:t>
            </a:r>
            <a:r>
              <a:rPr lang="sk-SK" sz="3600" b="1" dirty="0" smtClean="0">
                <a:solidFill>
                  <a:srgbClr val="C00000"/>
                </a:solidFill>
                <a:latin typeface="+mn-lt"/>
              </a:rPr>
              <a:t> + 12x</a:t>
            </a:r>
            <a:r>
              <a:rPr lang="en-US" sz="3600" b="1" dirty="0" smtClean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600" b="1" dirty="0" smtClean="0">
                <a:solidFill>
                  <a:srgbClr val="C00000"/>
                </a:solidFill>
                <a:latin typeface="+mn-lt"/>
                <a:sym typeface="Symbol" panose="05050102010706020507" pitchFamily="18" charset="2"/>
              </a:rPr>
              <a:t></a:t>
            </a:r>
            <a:r>
              <a:rPr lang="en-US" sz="3600" b="1" dirty="0" smtClean="0">
                <a:solidFill>
                  <a:srgbClr val="C00000"/>
                </a:solidFill>
                <a:latin typeface="+mn-lt"/>
              </a:rPr>
              <a:t> 0</a:t>
            </a:r>
            <a:endParaRPr lang="sk-SK" sz="3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Nadpis 1"/>
          <p:cNvSpPr txBox="1">
            <a:spLocks/>
          </p:cNvSpPr>
          <p:nvPr/>
        </p:nvSpPr>
        <p:spPr>
          <a:xfrm>
            <a:off x="7774489" y="547248"/>
            <a:ext cx="4451099" cy="886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sz="3600" dirty="0" smtClean="0">
                <a:solidFill>
                  <a:srgbClr val="C00000"/>
                </a:solidFill>
                <a:latin typeface="+mn-lt"/>
              </a:rPr>
              <a:t>3</a:t>
            </a:r>
            <a:r>
              <a:rPr lang="en-US" sz="3600" dirty="0" smtClean="0">
                <a:solidFill>
                  <a:srgbClr val="C00000"/>
                </a:solidFill>
                <a:latin typeface="+mn-lt"/>
              </a:rPr>
              <a:t>x</a:t>
            </a:r>
            <a:r>
              <a:rPr lang="sk-SK" sz="3600" baseline="30000" dirty="0" smtClean="0">
                <a:solidFill>
                  <a:srgbClr val="C00000"/>
                </a:solidFill>
                <a:latin typeface="+mn-lt"/>
              </a:rPr>
              <a:t> </a:t>
            </a:r>
            <a:r>
              <a:rPr lang="sk-SK" sz="3600" dirty="0" smtClean="0">
                <a:solidFill>
                  <a:srgbClr val="C00000"/>
                </a:solidFill>
                <a:latin typeface="+mn-lt"/>
              </a:rPr>
              <a:t>.(x</a:t>
            </a:r>
            <a:r>
              <a:rPr lang="sk-SK" sz="3600" baseline="30000" dirty="0" smtClean="0">
                <a:solidFill>
                  <a:srgbClr val="C00000"/>
                </a:solidFill>
                <a:latin typeface="+mn-lt"/>
              </a:rPr>
              <a:t>2</a:t>
            </a:r>
            <a:r>
              <a:rPr lang="sk-SK" sz="3600" dirty="0" smtClean="0">
                <a:solidFill>
                  <a:srgbClr val="C00000"/>
                </a:solidFill>
                <a:latin typeface="+mn-lt"/>
              </a:rPr>
              <a:t>- 4x + 4)</a:t>
            </a:r>
            <a:r>
              <a:rPr lang="en-US" sz="3600" dirty="0" smtClean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600" dirty="0">
                <a:solidFill>
                  <a:srgbClr val="C00000"/>
                </a:solidFill>
                <a:latin typeface="+mn-lt"/>
                <a:sym typeface="Symbol" panose="05050102010706020507" pitchFamily="18" charset="2"/>
              </a:rPr>
              <a:t></a:t>
            </a:r>
            <a:r>
              <a:rPr lang="en-US" sz="3600" dirty="0" smtClean="0">
                <a:solidFill>
                  <a:srgbClr val="C00000"/>
                </a:solidFill>
                <a:latin typeface="+mn-lt"/>
              </a:rPr>
              <a:t> 0</a:t>
            </a:r>
            <a:endParaRPr lang="sk-SK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5" name="Výbuch 2 4"/>
          <p:cNvSpPr/>
          <p:nvPr/>
        </p:nvSpPr>
        <p:spPr>
          <a:xfrm>
            <a:off x="-369" y="8543"/>
            <a:ext cx="7319723" cy="2742836"/>
          </a:xfrm>
          <a:prstGeom prst="irregularSeal2">
            <a:avLst/>
          </a:prstGeom>
          <a:solidFill>
            <a:srgbClr val="92D05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>
                <a:solidFill>
                  <a:schemeClr val="tx1"/>
                </a:solidFill>
              </a:rPr>
              <a:t>Rozložíme na súčin,</a:t>
            </a:r>
          </a:p>
          <a:p>
            <a:pPr algn="ctr"/>
            <a:r>
              <a:rPr lang="sk-SK" sz="2000" b="1" dirty="0" smtClean="0">
                <a:solidFill>
                  <a:schemeClr val="tx1"/>
                </a:solidFill>
              </a:rPr>
              <a:t>určíme nulové body</a:t>
            </a:r>
          </a:p>
          <a:p>
            <a:pPr algn="ctr"/>
            <a:r>
              <a:rPr lang="sk-SK" sz="2000" b="1" dirty="0" smtClean="0">
                <a:solidFill>
                  <a:schemeClr val="tx1"/>
                </a:solidFill>
              </a:rPr>
              <a:t> a znamienka</a:t>
            </a:r>
          </a:p>
          <a:p>
            <a:pPr algn="ctr"/>
            <a:r>
              <a:rPr lang="sk-SK" sz="2000" b="1" dirty="0" smtClean="0">
                <a:solidFill>
                  <a:schemeClr val="tx1"/>
                </a:solidFill>
              </a:rPr>
              <a:t> v jednotlivých intervaloch</a:t>
            </a:r>
            <a:endParaRPr lang="sk-SK" sz="2000" b="1" dirty="0">
              <a:solidFill>
                <a:schemeClr val="tx1"/>
              </a:solidFill>
            </a:endParaRPr>
          </a:p>
        </p:txBody>
      </p:sp>
      <p:sp>
        <p:nvSpPr>
          <p:cNvPr id="6" name="Výbuch 2 5"/>
          <p:cNvSpPr/>
          <p:nvPr/>
        </p:nvSpPr>
        <p:spPr>
          <a:xfrm>
            <a:off x="8806856" y="2140099"/>
            <a:ext cx="3200704" cy="880161"/>
          </a:xfrm>
          <a:prstGeom prst="irregularSeal2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NB = 0;2</a:t>
            </a:r>
            <a:endParaRPr lang="sk-SK" sz="2400" b="1" dirty="0">
              <a:solidFill>
                <a:schemeClr val="tx1"/>
              </a:solidFill>
            </a:endParaRPr>
          </a:p>
        </p:txBody>
      </p:sp>
      <p:grpSp>
        <p:nvGrpSpPr>
          <p:cNvPr id="35" name="Skupina 34"/>
          <p:cNvGrpSpPr/>
          <p:nvPr/>
        </p:nvGrpSpPr>
        <p:grpSpPr>
          <a:xfrm>
            <a:off x="8282010" y="4341627"/>
            <a:ext cx="3191924" cy="523501"/>
            <a:chOff x="6453210" y="4692147"/>
            <a:chExt cx="3191924" cy="523501"/>
          </a:xfrm>
        </p:grpSpPr>
        <p:cxnSp>
          <p:nvCxnSpPr>
            <p:cNvPr id="10" name="Rovná spojnica 9"/>
            <p:cNvCxnSpPr/>
            <p:nvPr/>
          </p:nvCxnSpPr>
          <p:spPr>
            <a:xfrm flipV="1">
              <a:off x="6453210" y="4765347"/>
              <a:ext cx="3191924" cy="200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ál 10"/>
            <p:cNvSpPr/>
            <p:nvPr/>
          </p:nvSpPr>
          <p:spPr>
            <a:xfrm>
              <a:off x="7201002" y="4696911"/>
              <a:ext cx="144000" cy="14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dirty="0"/>
            </a:p>
          </p:txBody>
        </p:sp>
        <p:sp>
          <p:nvSpPr>
            <p:cNvPr id="12" name="BlokTextu 11"/>
            <p:cNvSpPr txBox="1"/>
            <p:nvPr/>
          </p:nvSpPr>
          <p:spPr>
            <a:xfrm>
              <a:off x="7192808" y="4753983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2400" b="1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13" name="Ovál 12"/>
            <p:cNvSpPr/>
            <p:nvPr/>
          </p:nvSpPr>
          <p:spPr>
            <a:xfrm>
              <a:off x="8359242" y="4692147"/>
              <a:ext cx="144000" cy="144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dirty="0"/>
            </a:p>
          </p:txBody>
        </p:sp>
        <p:sp>
          <p:nvSpPr>
            <p:cNvPr id="14" name="BlokTextu 13"/>
            <p:cNvSpPr txBox="1"/>
            <p:nvPr/>
          </p:nvSpPr>
          <p:spPr>
            <a:xfrm>
              <a:off x="8297085" y="474922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2400" b="1" dirty="0" smtClean="0">
                  <a:solidFill>
                    <a:srgbClr val="C00000"/>
                  </a:solidFill>
                </a:rPr>
                <a:t>2</a:t>
              </a:r>
              <a:endParaRPr lang="sk-SK" sz="24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20" name="Ovál 19"/>
          <p:cNvSpPr/>
          <p:nvPr/>
        </p:nvSpPr>
        <p:spPr>
          <a:xfrm>
            <a:off x="10597445" y="4003535"/>
            <a:ext cx="216000" cy="21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3" name="Ovál 22"/>
          <p:cNvSpPr/>
          <p:nvPr/>
        </p:nvSpPr>
        <p:spPr>
          <a:xfrm>
            <a:off x="10678574" y="4368897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6" name="Ovál 25"/>
          <p:cNvSpPr/>
          <p:nvPr/>
        </p:nvSpPr>
        <p:spPr>
          <a:xfrm>
            <a:off x="9735548" y="4363977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8" name="Ovál 27"/>
          <p:cNvSpPr/>
          <p:nvPr/>
        </p:nvSpPr>
        <p:spPr>
          <a:xfrm>
            <a:off x="9665849" y="4017896"/>
            <a:ext cx="216000" cy="21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+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0" name="Ovál 29"/>
          <p:cNvSpPr/>
          <p:nvPr/>
        </p:nvSpPr>
        <p:spPr>
          <a:xfrm>
            <a:off x="8683488" y="4373278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2" name="Ovál 31"/>
          <p:cNvSpPr/>
          <p:nvPr/>
        </p:nvSpPr>
        <p:spPr>
          <a:xfrm>
            <a:off x="8629488" y="4038311"/>
            <a:ext cx="216000" cy="21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-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3" name="Nadpis 1"/>
          <p:cNvSpPr txBox="1">
            <a:spLocks/>
          </p:cNvSpPr>
          <p:nvPr/>
        </p:nvSpPr>
        <p:spPr>
          <a:xfrm>
            <a:off x="5454360" y="5231532"/>
            <a:ext cx="6553200" cy="8867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rgbClr val="C00000"/>
                </a:solidFill>
                <a:latin typeface="+mn-lt"/>
              </a:rPr>
              <a:t>P</a:t>
            </a:r>
            <a:r>
              <a:rPr lang="sk-SK" sz="3600" b="1" dirty="0">
                <a:solidFill>
                  <a:srgbClr val="C00000"/>
                </a:solidFill>
                <a:latin typeface="+mn-lt"/>
              </a:rPr>
              <a:t>(</a:t>
            </a:r>
            <a:r>
              <a:rPr lang="en-US" sz="3600" b="1" dirty="0" smtClean="0">
                <a:solidFill>
                  <a:srgbClr val="C00000"/>
                </a:solidFill>
                <a:latin typeface="+mn-lt"/>
              </a:rPr>
              <a:t>x</a:t>
            </a:r>
            <a:r>
              <a:rPr lang="sk-SK" sz="3600" b="1" dirty="0" smtClean="0">
                <a:solidFill>
                  <a:srgbClr val="C00000"/>
                </a:solidFill>
                <a:latin typeface="+mn-lt"/>
              </a:rPr>
              <a:t>) = </a:t>
            </a:r>
            <a:r>
              <a:rPr lang="sk-SK" sz="3600" b="1" dirty="0">
                <a:solidFill>
                  <a:srgbClr val="C00000"/>
                </a:solidFill>
                <a:latin typeface="+mn-lt"/>
                <a:sym typeface="Symbol" panose="05050102010706020507" pitchFamily="18" charset="2"/>
              </a:rPr>
              <a:t>(</a:t>
            </a:r>
            <a:r>
              <a:rPr lang="sk-SK" sz="3600" b="1" dirty="0" smtClean="0">
                <a:solidFill>
                  <a:srgbClr val="C00000"/>
                </a:solidFill>
                <a:latin typeface="+mn-lt"/>
              </a:rPr>
              <a:t>0; </a:t>
            </a:r>
            <a:r>
              <a:rPr lang="sk-SK" sz="3600" b="1" dirty="0">
                <a:solidFill>
                  <a:srgbClr val="C00000"/>
                </a:solidFill>
                <a:latin typeface="+mn-lt"/>
                <a:sym typeface="Symbol" panose="05050102010706020507" pitchFamily="18" charset="2"/>
              </a:rPr>
              <a:t>2</a:t>
            </a:r>
            <a:r>
              <a:rPr lang="sk-SK" sz="3600" b="1" dirty="0" smtClean="0">
                <a:solidFill>
                  <a:srgbClr val="C00000"/>
                </a:solidFill>
                <a:latin typeface="+mn-lt"/>
                <a:sym typeface="Symbol" panose="05050102010706020507" pitchFamily="18" charset="2"/>
              </a:rPr>
              <a:t>)(2;) </a:t>
            </a:r>
            <a:r>
              <a:rPr lang="sk-SK" sz="3600" b="1" dirty="0">
                <a:solidFill>
                  <a:srgbClr val="C00000"/>
                </a:solidFill>
                <a:latin typeface="+mn-lt"/>
                <a:sym typeface="Symbol" panose="05050102010706020507" pitchFamily="18" charset="2"/>
              </a:rPr>
              <a:t>= </a:t>
            </a:r>
            <a:r>
              <a:rPr lang="sk-SK" sz="3600" b="1" dirty="0" smtClean="0">
                <a:solidFill>
                  <a:srgbClr val="C00000"/>
                </a:solidFill>
                <a:latin typeface="+mn-lt"/>
                <a:sym typeface="Symbol" panose="05050102010706020507" pitchFamily="18" charset="2"/>
              </a:rPr>
              <a:t>(0;</a:t>
            </a:r>
            <a:r>
              <a:rPr lang="sk-SK" sz="3600" b="1" dirty="0">
                <a:solidFill>
                  <a:srgbClr val="C00000"/>
                </a:solidFill>
                <a:latin typeface="+mn-lt"/>
                <a:sym typeface="Symbol" panose="05050102010706020507" pitchFamily="18" charset="2"/>
              </a:rPr>
              <a:t></a:t>
            </a:r>
            <a:r>
              <a:rPr lang="sk-SK" sz="3600" b="1" dirty="0" smtClean="0">
                <a:solidFill>
                  <a:srgbClr val="C00000"/>
                </a:solidFill>
                <a:latin typeface="+mn-lt"/>
                <a:sym typeface="Symbol" panose="05050102010706020507" pitchFamily="18" charset="2"/>
              </a:rPr>
              <a:t>)-2</a:t>
            </a:r>
            <a:endParaRPr lang="sk-SK" sz="36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4" name="Ovál 33"/>
          <p:cNvSpPr/>
          <p:nvPr/>
        </p:nvSpPr>
        <p:spPr>
          <a:xfrm>
            <a:off x="10777921" y="1181871"/>
            <a:ext cx="216000" cy="21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36" name="Výbuch 2 35"/>
          <p:cNvSpPr/>
          <p:nvPr/>
        </p:nvSpPr>
        <p:spPr>
          <a:xfrm>
            <a:off x="5044439" y="1701199"/>
            <a:ext cx="3697667" cy="2164993"/>
          </a:xfrm>
          <a:prstGeom prst="irregularSeal2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>
                <a:solidFill>
                  <a:schemeClr val="tx1"/>
                </a:solidFill>
              </a:rPr>
              <a:t>Znamienka sa nestriedajú</a:t>
            </a:r>
            <a:endParaRPr lang="sk-SK" sz="2000" b="1" dirty="0">
              <a:solidFill>
                <a:schemeClr val="tx1"/>
              </a:solidFill>
            </a:endParaRPr>
          </a:p>
        </p:txBody>
      </p:sp>
      <p:sp>
        <p:nvSpPr>
          <p:cNvPr id="38" name="Výbuch 2 37"/>
          <p:cNvSpPr/>
          <p:nvPr/>
        </p:nvSpPr>
        <p:spPr>
          <a:xfrm rot="19818482">
            <a:off x="151038" y="2933139"/>
            <a:ext cx="4886778" cy="3002372"/>
          </a:xfrm>
          <a:prstGeom prst="irregularSeal2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! POZOR !</a:t>
            </a:r>
          </a:p>
          <a:p>
            <a:pPr algn="ctr"/>
            <a:r>
              <a:rPr lang="sk-SK" sz="2400" b="1" dirty="0">
                <a:solidFill>
                  <a:schemeClr val="tx1"/>
                </a:solidFill>
              </a:rPr>
              <a:t>n</a:t>
            </a:r>
            <a:r>
              <a:rPr lang="sk-SK" sz="2400" b="1" dirty="0" smtClean="0">
                <a:solidFill>
                  <a:schemeClr val="tx1"/>
                </a:solidFill>
              </a:rPr>
              <a:t>ulový  bod nie je riešením</a:t>
            </a:r>
            <a:endParaRPr lang="sk-SK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44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8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000"/>
                            </p:stCondLst>
                            <p:childTnLst>
                              <p:par>
                                <p:cTn id="7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3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7" grpId="0"/>
      <p:bldP spid="2" grpId="0"/>
      <p:bldP spid="3" grpId="0"/>
      <p:bldP spid="5" grpId="0" animBg="1"/>
      <p:bldP spid="6" grpId="0" animBg="1"/>
      <p:bldP spid="20" grpId="0" animBg="1"/>
      <p:bldP spid="23" grpId="0" animBg="1"/>
      <p:bldP spid="26" grpId="0" animBg="1"/>
      <p:bldP spid="28" grpId="0" animBg="1"/>
      <p:bldP spid="30" grpId="0" animBg="1"/>
      <p:bldP spid="32" grpId="0" animBg="1"/>
      <p:bldP spid="33" grpId="0"/>
      <p:bldP spid="34" grpId="0" animBg="1"/>
      <p:bldP spid="36" grpId="0" animBg="1"/>
      <p:bldP spid="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Obrázok 51"/>
          <p:cNvPicPr/>
          <p:nvPr/>
        </p:nvPicPr>
        <p:blipFill rotWithShape="1">
          <a:blip r:embed="rId2"/>
          <a:srcRect l="15852" t="21529" r="29092" b="23219"/>
          <a:stretch/>
        </p:blipFill>
        <p:spPr bwMode="auto">
          <a:xfrm>
            <a:off x="5748913" y="3087114"/>
            <a:ext cx="5714541" cy="27622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3" name="Obrázok 22"/>
          <p:cNvPicPr/>
          <p:nvPr/>
        </p:nvPicPr>
        <p:blipFill rotWithShape="1">
          <a:blip r:embed="rId3"/>
          <a:srcRect l="11408" t="18821" r="28240" b="16780"/>
          <a:stretch/>
        </p:blipFill>
        <p:spPr bwMode="auto">
          <a:xfrm>
            <a:off x="1132522" y="3353309"/>
            <a:ext cx="3476625" cy="20859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4"/>
          <a:srcRect l="29597" t="33523" r="32044" b="31190"/>
          <a:stretch/>
        </p:blipFill>
        <p:spPr bwMode="auto">
          <a:xfrm>
            <a:off x="1288983" y="515353"/>
            <a:ext cx="2784000" cy="1440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Výbuch 2 4"/>
          <p:cNvSpPr/>
          <p:nvPr/>
        </p:nvSpPr>
        <p:spPr>
          <a:xfrm>
            <a:off x="514122" y="2019520"/>
            <a:ext cx="3187110" cy="880161"/>
          </a:xfrm>
          <a:prstGeom prst="irregularSeal2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NB = 2;-3</a:t>
            </a:r>
            <a:endParaRPr lang="sk-SK" sz="2400" b="1" dirty="0">
              <a:solidFill>
                <a:schemeClr val="tx1"/>
              </a:solidFill>
            </a:endParaRPr>
          </a:p>
        </p:txBody>
      </p:sp>
      <p:grpSp>
        <p:nvGrpSpPr>
          <p:cNvPr id="6" name="Skupina 5"/>
          <p:cNvGrpSpPr/>
          <p:nvPr/>
        </p:nvGrpSpPr>
        <p:grpSpPr>
          <a:xfrm>
            <a:off x="1205493" y="4593247"/>
            <a:ext cx="3060361" cy="516835"/>
            <a:chOff x="-268175" y="4015735"/>
            <a:chExt cx="3060361" cy="516835"/>
          </a:xfrm>
        </p:grpSpPr>
        <p:cxnSp>
          <p:nvCxnSpPr>
            <p:cNvPr id="7" name="Rovná spojnica 6"/>
            <p:cNvCxnSpPr/>
            <p:nvPr/>
          </p:nvCxnSpPr>
          <p:spPr>
            <a:xfrm flipV="1">
              <a:off x="-268175" y="4098460"/>
              <a:ext cx="3060361" cy="198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ál 7"/>
            <p:cNvSpPr/>
            <p:nvPr/>
          </p:nvSpPr>
          <p:spPr>
            <a:xfrm>
              <a:off x="973725" y="4015735"/>
              <a:ext cx="144000" cy="144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dirty="0"/>
            </a:p>
          </p:txBody>
        </p:sp>
        <p:sp>
          <p:nvSpPr>
            <p:cNvPr id="9" name="BlokTextu 8"/>
            <p:cNvSpPr txBox="1"/>
            <p:nvPr/>
          </p:nvSpPr>
          <p:spPr>
            <a:xfrm>
              <a:off x="818615" y="4066142"/>
              <a:ext cx="4347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2400" b="1" dirty="0" smtClean="0">
                  <a:solidFill>
                    <a:srgbClr val="0070C0"/>
                  </a:solidFill>
                </a:rPr>
                <a:t>-3</a:t>
              </a:r>
              <a:endParaRPr lang="sk-SK" sz="2400" b="1" dirty="0">
                <a:solidFill>
                  <a:srgbClr val="0070C0"/>
                </a:solidFill>
              </a:endParaRPr>
            </a:p>
          </p:txBody>
        </p:sp>
        <p:sp>
          <p:nvSpPr>
            <p:cNvPr id="10" name="Ovál 9"/>
            <p:cNvSpPr/>
            <p:nvPr/>
          </p:nvSpPr>
          <p:spPr>
            <a:xfrm>
              <a:off x="2131965" y="4015735"/>
              <a:ext cx="144000" cy="144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dirty="0"/>
            </a:p>
          </p:txBody>
        </p:sp>
        <p:sp>
          <p:nvSpPr>
            <p:cNvPr id="11" name="BlokTextu 10"/>
            <p:cNvSpPr txBox="1"/>
            <p:nvPr/>
          </p:nvSpPr>
          <p:spPr>
            <a:xfrm>
              <a:off x="2068295" y="4070905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2400" b="1" dirty="0" smtClean="0">
                  <a:solidFill>
                    <a:srgbClr val="0070C0"/>
                  </a:solidFill>
                </a:rPr>
                <a:t>2</a:t>
              </a:r>
              <a:endParaRPr lang="sk-SK" sz="24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2" name="Ovál 11"/>
          <p:cNvSpPr/>
          <p:nvPr/>
        </p:nvSpPr>
        <p:spPr>
          <a:xfrm>
            <a:off x="4094948" y="4630251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3" name="Ovál 12"/>
          <p:cNvSpPr/>
          <p:nvPr/>
        </p:nvSpPr>
        <p:spPr>
          <a:xfrm>
            <a:off x="1976588" y="4630251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4" name="Ovál 13"/>
          <p:cNvSpPr/>
          <p:nvPr/>
        </p:nvSpPr>
        <p:spPr>
          <a:xfrm>
            <a:off x="3012908" y="4630251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5" name="Ovál 14"/>
          <p:cNvSpPr/>
          <p:nvPr/>
        </p:nvSpPr>
        <p:spPr>
          <a:xfrm>
            <a:off x="3986948" y="4310610"/>
            <a:ext cx="216000" cy="21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9" name="Ovál 18"/>
          <p:cNvSpPr/>
          <p:nvPr/>
        </p:nvSpPr>
        <p:spPr>
          <a:xfrm>
            <a:off x="1910498" y="4329660"/>
            <a:ext cx="216000" cy="21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0" name="Ovál 19"/>
          <p:cNvSpPr/>
          <p:nvPr/>
        </p:nvSpPr>
        <p:spPr>
          <a:xfrm>
            <a:off x="2939198" y="4348710"/>
            <a:ext cx="216000" cy="21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-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4" name="Ovál 23"/>
          <p:cNvSpPr/>
          <p:nvPr/>
        </p:nvSpPr>
        <p:spPr>
          <a:xfrm>
            <a:off x="3296481" y="839700"/>
            <a:ext cx="216000" cy="21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6" name="Nadpis 1"/>
          <p:cNvSpPr txBox="1">
            <a:spLocks/>
          </p:cNvSpPr>
          <p:nvPr/>
        </p:nvSpPr>
        <p:spPr>
          <a:xfrm>
            <a:off x="212164" y="5617548"/>
            <a:ext cx="5098568" cy="886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rgbClr val="0070C0"/>
                </a:solidFill>
                <a:latin typeface="+mn-lt"/>
              </a:rPr>
              <a:t>P</a:t>
            </a:r>
            <a:r>
              <a:rPr lang="sk-SK" sz="3600" b="1" dirty="0">
                <a:solidFill>
                  <a:srgbClr val="0070C0"/>
                </a:solidFill>
                <a:latin typeface="+mn-lt"/>
              </a:rPr>
              <a:t>(</a:t>
            </a:r>
            <a:r>
              <a:rPr lang="en-US" sz="3600" b="1" dirty="0" smtClean="0">
                <a:solidFill>
                  <a:srgbClr val="0070C0"/>
                </a:solidFill>
                <a:latin typeface="+mn-lt"/>
              </a:rPr>
              <a:t>x</a:t>
            </a:r>
            <a:r>
              <a:rPr lang="sk-SK" sz="3600" b="1" dirty="0" smtClean="0">
                <a:solidFill>
                  <a:srgbClr val="0070C0"/>
                </a:solidFill>
                <a:latin typeface="+mn-lt"/>
              </a:rPr>
              <a:t>) = (-</a:t>
            </a:r>
            <a:r>
              <a:rPr lang="sk-SK" sz="3600" b="1" dirty="0">
                <a:solidFill>
                  <a:srgbClr val="0070C0"/>
                </a:solidFill>
                <a:latin typeface="+mn-lt"/>
                <a:sym typeface="Symbol" panose="05050102010706020507" pitchFamily="18" charset="2"/>
              </a:rPr>
              <a:t>  </a:t>
            </a:r>
            <a:r>
              <a:rPr lang="sk-SK" sz="3600" b="1" dirty="0" smtClean="0">
                <a:solidFill>
                  <a:srgbClr val="0070C0"/>
                </a:solidFill>
                <a:latin typeface="+mn-lt"/>
              </a:rPr>
              <a:t>;-3)</a:t>
            </a:r>
            <a:r>
              <a:rPr lang="sk-SK" sz="3600" b="1" dirty="0" smtClean="0">
                <a:solidFill>
                  <a:srgbClr val="0070C0"/>
                </a:solidFill>
                <a:latin typeface="+mn-lt"/>
                <a:sym typeface="Symbol" panose="05050102010706020507" pitchFamily="18" charset="2"/>
              </a:rPr>
              <a:t></a:t>
            </a:r>
            <a:r>
              <a:rPr lang="sk-SK" sz="3600" b="1" dirty="0" smtClean="0">
                <a:solidFill>
                  <a:srgbClr val="0070C0"/>
                </a:solidFill>
                <a:latin typeface="+mn-lt"/>
              </a:rPr>
              <a:t>(2; </a:t>
            </a:r>
            <a:r>
              <a:rPr lang="sk-SK" sz="3600" b="1" dirty="0" smtClean="0">
                <a:solidFill>
                  <a:srgbClr val="0070C0"/>
                </a:solidFill>
                <a:latin typeface="+mn-lt"/>
                <a:sym typeface="Symbol" panose="05050102010706020507" pitchFamily="18" charset="2"/>
              </a:rPr>
              <a:t>)</a:t>
            </a:r>
            <a:endParaRPr lang="sk-SK" sz="3600" b="1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27" name="Obrázok 26"/>
          <p:cNvPicPr>
            <a:picLocks noChangeAspect="1"/>
          </p:cNvPicPr>
          <p:nvPr/>
        </p:nvPicPr>
        <p:blipFill rotWithShape="1">
          <a:blip r:embed="rId5"/>
          <a:srcRect l="16710" t="30293" r="18595" b="28934"/>
          <a:stretch/>
        </p:blipFill>
        <p:spPr bwMode="auto">
          <a:xfrm>
            <a:off x="5866381" y="335353"/>
            <a:ext cx="5080375" cy="1800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8" name="Výbuch 2 27"/>
          <p:cNvSpPr/>
          <p:nvPr/>
        </p:nvSpPr>
        <p:spPr>
          <a:xfrm>
            <a:off x="5931748" y="1959827"/>
            <a:ext cx="3656067" cy="880161"/>
          </a:xfrm>
          <a:prstGeom prst="irregularSeal2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NB = 3;-4;1</a:t>
            </a:r>
            <a:endParaRPr lang="sk-SK" sz="2400" b="1" dirty="0">
              <a:solidFill>
                <a:schemeClr val="tx1"/>
              </a:solidFill>
            </a:endParaRPr>
          </a:p>
        </p:txBody>
      </p:sp>
      <p:grpSp>
        <p:nvGrpSpPr>
          <p:cNvPr id="29" name="Skupina 28"/>
          <p:cNvGrpSpPr/>
          <p:nvPr/>
        </p:nvGrpSpPr>
        <p:grpSpPr>
          <a:xfrm>
            <a:off x="6642397" y="4488923"/>
            <a:ext cx="3516364" cy="580136"/>
            <a:chOff x="2537953" y="2538921"/>
            <a:chExt cx="3516364" cy="580136"/>
          </a:xfrm>
        </p:grpSpPr>
        <p:cxnSp>
          <p:nvCxnSpPr>
            <p:cNvPr id="30" name="Rovná spojnica 29"/>
            <p:cNvCxnSpPr/>
            <p:nvPr/>
          </p:nvCxnSpPr>
          <p:spPr>
            <a:xfrm flipV="1">
              <a:off x="2537953" y="2600795"/>
              <a:ext cx="3516364" cy="318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ál 30"/>
            <p:cNvSpPr/>
            <p:nvPr/>
          </p:nvSpPr>
          <p:spPr>
            <a:xfrm>
              <a:off x="3285745" y="2544123"/>
              <a:ext cx="144000" cy="144000"/>
            </a:xfrm>
            <a:prstGeom prst="ellipse">
              <a:avLst/>
            </a:prstGeom>
            <a:solidFill>
              <a:srgbClr val="FF00FF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dirty="0"/>
            </a:p>
          </p:txBody>
        </p:sp>
        <p:sp>
          <p:nvSpPr>
            <p:cNvPr id="32" name="BlokTextu 31"/>
            <p:cNvSpPr txBox="1"/>
            <p:nvPr/>
          </p:nvSpPr>
          <p:spPr>
            <a:xfrm>
              <a:off x="3130635" y="2570715"/>
              <a:ext cx="4347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2400" b="1" dirty="0" smtClean="0">
                  <a:solidFill>
                    <a:srgbClr val="FF00FF"/>
                  </a:solidFill>
                </a:rPr>
                <a:t>-4</a:t>
              </a:r>
              <a:endParaRPr lang="sk-SK" sz="2400" b="1" dirty="0">
                <a:solidFill>
                  <a:srgbClr val="FF00FF"/>
                </a:solidFill>
              </a:endParaRPr>
            </a:p>
          </p:txBody>
        </p:sp>
        <p:sp>
          <p:nvSpPr>
            <p:cNvPr id="33" name="Ovál 32"/>
            <p:cNvSpPr/>
            <p:nvPr/>
          </p:nvSpPr>
          <p:spPr>
            <a:xfrm>
              <a:off x="4443985" y="2539360"/>
              <a:ext cx="144000" cy="144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dirty="0"/>
            </a:p>
          </p:txBody>
        </p:sp>
        <p:sp>
          <p:nvSpPr>
            <p:cNvPr id="34" name="BlokTextu 33"/>
            <p:cNvSpPr txBox="1"/>
            <p:nvPr/>
          </p:nvSpPr>
          <p:spPr>
            <a:xfrm>
              <a:off x="4404130" y="2657392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2400" b="1" dirty="0" smtClean="0">
                  <a:solidFill>
                    <a:srgbClr val="FF00FF"/>
                  </a:solidFill>
                </a:rPr>
                <a:t>1</a:t>
              </a:r>
              <a:endParaRPr lang="sk-SK" sz="2400" b="1" dirty="0">
                <a:solidFill>
                  <a:srgbClr val="FF00FF"/>
                </a:solidFill>
              </a:endParaRPr>
            </a:p>
          </p:txBody>
        </p:sp>
        <p:sp>
          <p:nvSpPr>
            <p:cNvPr id="35" name="Ovál 34"/>
            <p:cNvSpPr/>
            <p:nvPr/>
          </p:nvSpPr>
          <p:spPr>
            <a:xfrm>
              <a:off x="5218531" y="2538921"/>
              <a:ext cx="144000" cy="144000"/>
            </a:xfrm>
            <a:prstGeom prst="ellipse">
              <a:avLst/>
            </a:prstGeom>
            <a:solidFill>
              <a:srgbClr val="FF00FF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 dirty="0"/>
            </a:p>
          </p:txBody>
        </p:sp>
        <p:sp>
          <p:nvSpPr>
            <p:cNvPr id="36" name="BlokTextu 35"/>
            <p:cNvSpPr txBox="1"/>
            <p:nvPr/>
          </p:nvSpPr>
          <p:spPr>
            <a:xfrm>
              <a:off x="5226749" y="2584999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2400" b="1" dirty="0">
                  <a:solidFill>
                    <a:srgbClr val="FF00FF"/>
                  </a:solidFill>
                </a:rPr>
                <a:t>3</a:t>
              </a:r>
            </a:p>
          </p:txBody>
        </p:sp>
      </p:grpSp>
      <p:sp>
        <p:nvSpPr>
          <p:cNvPr id="38" name="Ovál 37"/>
          <p:cNvSpPr/>
          <p:nvPr/>
        </p:nvSpPr>
        <p:spPr>
          <a:xfrm>
            <a:off x="6904747" y="4534262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9" name="Ovál 38"/>
          <p:cNvSpPr/>
          <p:nvPr/>
        </p:nvSpPr>
        <p:spPr>
          <a:xfrm>
            <a:off x="8006478" y="4515945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0" name="Ovál 39"/>
          <p:cNvSpPr/>
          <p:nvPr/>
        </p:nvSpPr>
        <p:spPr>
          <a:xfrm>
            <a:off x="8972871" y="4511182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1" name="Ovál 40"/>
          <p:cNvSpPr/>
          <p:nvPr/>
        </p:nvSpPr>
        <p:spPr>
          <a:xfrm>
            <a:off x="9807083" y="4504077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5" name="Ovál 44"/>
          <p:cNvSpPr/>
          <p:nvPr/>
        </p:nvSpPr>
        <p:spPr>
          <a:xfrm>
            <a:off x="9718462" y="4174182"/>
            <a:ext cx="216000" cy="21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46" name="Ovál 45"/>
          <p:cNvSpPr/>
          <p:nvPr/>
        </p:nvSpPr>
        <p:spPr>
          <a:xfrm>
            <a:off x="6841374" y="4206268"/>
            <a:ext cx="216000" cy="21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-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47" name="Ovál 46"/>
          <p:cNvSpPr/>
          <p:nvPr/>
        </p:nvSpPr>
        <p:spPr>
          <a:xfrm>
            <a:off x="8918871" y="4157940"/>
            <a:ext cx="216000" cy="21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-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50" name="Ovál 49"/>
          <p:cNvSpPr/>
          <p:nvPr/>
        </p:nvSpPr>
        <p:spPr>
          <a:xfrm>
            <a:off x="7952478" y="4204458"/>
            <a:ext cx="216000" cy="21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53" name="Ovál 52"/>
          <p:cNvSpPr/>
          <p:nvPr/>
        </p:nvSpPr>
        <p:spPr>
          <a:xfrm>
            <a:off x="10242150" y="853459"/>
            <a:ext cx="216000" cy="21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-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54" name="Nadpis 1"/>
          <p:cNvSpPr txBox="1">
            <a:spLocks/>
          </p:cNvSpPr>
          <p:nvPr/>
        </p:nvSpPr>
        <p:spPr>
          <a:xfrm>
            <a:off x="5694836" y="5613834"/>
            <a:ext cx="5098568" cy="886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rgbClr val="FF00FF"/>
                </a:solidFill>
                <a:latin typeface="+mn-lt"/>
              </a:rPr>
              <a:t>P</a:t>
            </a:r>
            <a:r>
              <a:rPr lang="sk-SK" sz="3600" b="1" dirty="0">
                <a:solidFill>
                  <a:srgbClr val="FF00FF"/>
                </a:solidFill>
                <a:latin typeface="+mn-lt"/>
              </a:rPr>
              <a:t>(</a:t>
            </a:r>
            <a:r>
              <a:rPr lang="en-US" sz="3600" b="1" dirty="0" smtClean="0">
                <a:solidFill>
                  <a:srgbClr val="FF00FF"/>
                </a:solidFill>
                <a:latin typeface="+mn-lt"/>
              </a:rPr>
              <a:t>x</a:t>
            </a:r>
            <a:r>
              <a:rPr lang="sk-SK" sz="3600" b="1" dirty="0" smtClean="0">
                <a:solidFill>
                  <a:srgbClr val="FF00FF"/>
                </a:solidFill>
                <a:latin typeface="+mn-lt"/>
              </a:rPr>
              <a:t>) = (-</a:t>
            </a:r>
            <a:r>
              <a:rPr lang="sk-SK" sz="3600" b="1" dirty="0">
                <a:solidFill>
                  <a:srgbClr val="FF00FF"/>
                </a:solidFill>
                <a:latin typeface="+mn-lt"/>
                <a:sym typeface="Symbol" panose="05050102010706020507" pitchFamily="18" charset="2"/>
              </a:rPr>
              <a:t>  </a:t>
            </a:r>
            <a:r>
              <a:rPr lang="sk-SK" sz="3600" b="1" dirty="0" smtClean="0">
                <a:solidFill>
                  <a:srgbClr val="FF00FF"/>
                </a:solidFill>
                <a:latin typeface="+mn-lt"/>
              </a:rPr>
              <a:t>;-4</a:t>
            </a:r>
            <a:r>
              <a:rPr lang="sk-SK" sz="3600" b="1" dirty="0" smtClean="0">
                <a:solidFill>
                  <a:srgbClr val="FF00FF"/>
                </a:solidFill>
                <a:latin typeface="+mn-lt"/>
                <a:sym typeface="Symbol" panose="05050102010706020507" pitchFamily="18" charset="2"/>
              </a:rPr>
              <a:t></a:t>
            </a:r>
            <a:r>
              <a:rPr lang="sk-SK" sz="3600" b="1" dirty="0" smtClean="0">
                <a:solidFill>
                  <a:srgbClr val="FF00FF"/>
                </a:solidFill>
                <a:latin typeface="+mn-lt"/>
              </a:rPr>
              <a:t>(1; </a:t>
            </a:r>
            <a:r>
              <a:rPr lang="sk-SK" sz="3600" b="1" dirty="0">
                <a:solidFill>
                  <a:srgbClr val="FF00FF"/>
                </a:solidFill>
                <a:latin typeface="+mn-lt"/>
                <a:sym typeface="Symbol" panose="05050102010706020507" pitchFamily="18" charset="2"/>
              </a:rPr>
              <a:t>3</a:t>
            </a:r>
            <a:endParaRPr lang="sk-SK" sz="3600" b="1" dirty="0">
              <a:solidFill>
                <a:srgbClr val="FF00FF"/>
              </a:solidFill>
              <a:latin typeface="+mn-lt"/>
            </a:endParaRPr>
          </a:p>
        </p:txBody>
      </p:sp>
      <p:pic>
        <p:nvPicPr>
          <p:cNvPr id="42" name="Obrázok 41"/>
          <p:cNvPicPr/>
          <p:nvPr/>
        </p:nvPicPr>
        <p:blipFill rotWithShape="1">
          <a:blip r:embed="rId6"/>
          <a:srcRect l="4960" t="17056" r="81981" b="59598"/>
          <a:stretch/>
        </p:blipFill>
        <p:spPr bwMode="auto">
          <a:xfrm>
            <a:off x="11656060" y="0"/>
            <a:ext cx="535940" cy="5397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3" name="Nadpis 1"/>
          <p:cNvSpPr txBox="1">
            <a:spLocks/>
          </p:cNvSpPr>
          <p:nvPr/>
        </p:nvSpPr>
        <p:spPr>
          <a:xfrm>
            <a:off x="3839328" y="2251934"/>
            <a:ext cx="1076819" cy="4912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sym typeface="Symbol" panose="05050102010706020507" pitchFamily="18" charset="2"/>
              </a:rPr>
              <a:t></a:t>
            </a:r>
            <a:r>
              <a:rPr lang="en-US" sz="2400" b="1" dirty="0" smtClean="0"/>
              <a:t>x</a:t>
            </a:r>
            <a:r>
              <a:rPr lang="sk-SK" sz="2400" b="1" dirty="0" smtClean="0"/>
              <a:t> </a:t>
            </a:r>
            <a:r>
              <a:rPr lang="en-US" sz="2400" b="1" dirty="0" smtClean="0">
                <a:sym typeface="Symbol" panose="05050102010706020507" pitchFamily="18" charset="2"/>
              </a:rPr>
              <a:t></a:t>
            </a:r>
            <a:r>
              <a:rPr lang="en-US" sz="2400" b="1" dirty="0" smtClean="0"/>
              <a:t> </a:t>
            </a:r>
            <a:r>
              <a:rPr lang="sk-SK" sz="2400" b="1" dirty="0" smtClean="0"/>
              <a:t>-3</a:t>
            </a:r>
            <a:r>
              <a:rPr lang="sk-SK" sz="2400" b="1" dirty="0" smtClean="0">
                <a:sym typeface="Symbol" panose="05050102010706020507" pitchFamily="18" charset="2"/>
              </a:rPr>
              <a:t></a:t>
            </a:r>
            <a:endParaRPr lang="sk-SK" sz="2400" b="1" dirty="0"/>
          </a:p>
        </p:txBody>
      </p:sp>
      <p:sp>
        <p:nvSpPr>
          <p:cNvPr id="44" name="Nadpis 1"/>
          <p:cNvSpPr txBox="1">
            <a:spLocks/>
          </p:cNvSpPr>
          <p:nvPr/>
        </p:nvSpPr>
        <p:spPr>
          <a:xfrm>
            <a:off x="10009292" y="2151149"/>
            <a:ext cx="1076819" cy="4912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sym typeface="Symbol" panose="05050102010706020507" pitchFamily="18" charset="2"/>
              </a:rPr>
              <a:t></a:t>
            </a:r>
            <a:r>
              <a:rPr lang="en-US" sz="2400" b="1" dirty="0" smtClean="0"/>
              <a:t>x</a:t>
            </a:r>
            <a:r>
              <a:rPr lang="sk-SK" sz="2400" b="1" dirty="0" smtClean="0"/>
              <a:t> </a:t>
            </a:r>
            <a:r>
              <a:rPr lang="en-US" sz="2400" b="1" dirty="0" smtClean="0">
                <a:sym typeface="Symbol" panose="05050102010706020507" pitchFamily="18" charset="2"/>
              </a:rPr>
              <a:t></a:t>
            </a:r>
            <a:r>
              <a:rPr lang="en-US" sz="2400" b="1" dirty="0" smtClean="0"/>
              <a:t> </a:t>
            </a:r>
            <a:r>
              <a:rPr lang="sk-SK" sz="2400" b="1" dirty="0" smtClean="0"/>
              <a:t>1</a:t>
            </a:r>
            <a:r>
              <a:rPr lang="sk-SK" sz="2400" b="1" dirty="0" smtClean="0">
                <a:sym typeface="Symbol" panose="05050102010706020507" pitchFamily="18" charset="2"/>
              </a:rPr>
              <a:t></a:t>
            </a:r>
            <a:endParaRPr lang="sk-SK" sz="2400" b="1" dirty="0"/>
          </a:p>
        </p:txBody>
      </p:sp>
    </p:spTree>
    <p:extLst>
      <p:ext uri="{BB962C8B-B14F-4D97-AF65-F5344CB8AC3E}">
        <p14:creationId xmlns:p14="http://schemas.microsoft.com/office/powerpoint/2010/main" val="207510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3" grpId="0" animBg="1"/>
      <p:bldP spid="14" grpId="0" animBg="1"/>
      <p:bldP spid="15" grpId="0" animBg="1"/>
      <p:bldP spid="19" grpId="0" animBg="1"/>
      <p:bldP spid="20" grpId="0" animBg="1"/>
      <p:bldP spid="24" grpId="0" animBg="1"/>
      <p:bldP spid="26" grpId="0"/>
      <p:bldP spid="28" grpId="0" animBg="1"/>
      <p:bldP spid="38" grpId="0" animBg="1"/>
      <p:bldP spid="39" grpId="0" animBg="1"/>
      <p:bldP spid="40" grpId="0" animBg="1"/>
      <p:bldP spid="41" grpId="0" animBg="1"/>
      <p:bldP spid="45" grpId="0" animBg="1"/>
      <p:bldP spid="46" grpId="0" animBg="1"/>
      <p:bldP spid="47" grpId="0" animBg="1"/>
      <p:bldP spid="50" grpId="0" animBg="1"/>
      <p:bldP spid="53" grpId="0" animBg="1"/>
      <p:bldP spid="43" grpId="0"/>
      <p:bldP spid="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ýbuch 2 1"/>
          <p:cNvSpPr/>
          <p:nvPr/>
        </p:nvSpPr>
        <p:spPr>
          <a:xfrm>
            <a:off x="2207942" y="1282391"/>
            <a:ext cx="8474927" cy="3731839"/>
          </a:xfrm>
          <a:prstGeom prst="irregularSeal2">
            <a:avLst/>
          </a:prstGeom>
          <a:solidFill>
            <a:srgbClr val="92D050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>
                <a:solidFill>
                  <a:schemeClr val="tx1"/>
                </a:solidFill>
              </a:rPr>
              <a:t>Veľa úspechov </a:t>
            </a:r>
          </a:p>
          <a:p>
            <a:pPr algn="ctr"/>
            <a:r>
              <a:rPr lang="sk-SK" sz="2000" b="1" dirty="0">
                <a:solidFill>
                  <a:schemeClr val="tx1"/>
                </a:solidFill>
              </a:rPr>
              <a:t>pri riešení ďalších úloh ! ! !</a:t>
            </a:r>
          </a:p>
          <a:p>
            <a:pPr algn="ctr"/>
            <a:endParaRPr lang="sk-SK" sz="2000" b="1" dirty="0">
              <a:solidFill>
                <a:schemeClr val="tx1"/>
              </a:solidFill>
            </a:endParaRPr>
          </a:p>
          <a:p>
            <a:pPr algn="r"/>
            <a:r>
              <a:rPr lang="sk-SK" sz="1400" b="1" dirty="0" smtClean="0">
                <a:solidFill>
                  <a:schemeClr val="tx1"/>
                </a:solidFill>
              </a:rPr>
              <a:t>Anna </a:t>
            </a:r>
            <a:r>
              <a:rPr lang="sk-SK" sz="1400" b="1" dirty="0">
                <a:solidFill>
                  <a:schemeClr val="tx1"/>
                </a:solidFill>
              </a:rPr>
              <a:t>Černinská</a:t>
            </a:r>
            <a:r>
              <a:rPr lang="sk-SK" sz="2000" b="1" dirty="0">
                <a:solidFill>
                  <a:schemeClr val="tx1"/>
                </a:solidFill>
              </a:rPr>
              <a:t> </a:t>
            </a:r>
            <a:endParaRPr lang="sk-SK" sz="1600" b="1" dirty="0">
              <a:solidFill>
                <a:schemeClr val="tx1"/>
              </a:solidFill>
            </a:endParaRPr>
          </a:p>
        </p:txBody>
      </p:sp>
      <p:pic>
        <p:nvPicPr>
          <p:cNvPr id="3" name="Obrázok 2"/>
          <p:cNvPicPr/>
          <p:nvPr/>
        </p:nvPicPr>
        <p:blipFill rotWithShape="1">
          <a:blip r:embed="rId2"/>
          <a:srcRect l="4960" t="17056" r="81981" b="59598"/>
          <a:stretch/>
        </p:blipFill>
        <p:spPr bwMode="auto">
          <a:xfrm>
            <a:off x="11656060" y="0"/>
            <a:ext cx="535940" cy="5397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68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</TotalTime>
  <Words>526</Words>
  <Application>Microsoft Office PowerPoint</Application>
  <PresentationFormat>Širokouhlá</PresentationFormat>
  <Paragraphs>133</Paragraphs>
  <Slides>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Symbol</vt:lpstr>
      <vt:lpstr>Motív Office</vt:lpstr>
      <vt:lpstr>NEROVNICE</vt:lpstr>
      <vt:lpstr>5x + 3 ≤ 0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NEROVNICE a ich sústavy</dc:title>
  <dc:creator>ucitel</dc:creator>
  <cp:lastModifiedBy>ucitel</cp:lastModifiedBy>
  <cp:revision>89</cp:revision>
  <dcterms:created xsi:type="dcterms:W3CDTF">2018-02-10T18:25:19Z</dcterms:created>
  <dcterms:modified xsi:type="dcterms:W3CDTF">2018-03-18T16:08:57Z</dcterms:modified>
</cp:coreProperties>
</file>