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D66"/>
    <a:srgbClr val="E2FAE4"/>
    <a:srgbClr val="B26AFA"/>
    <a:srgbClr val="DBF1E7"/>
    <a:srgbClr val="FF3399"/>
    <a:srgbClr val="E9FBEB"/>
    <a:srgbClr val="FFFF00"/>
    <a:srgbClr val="F5FDF6"/>
    <a:srgbClr val="EEFCEF"/>
    <a:srgbClr val="FFFEC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1" autoAdjust="0"/>
    <p:restoredTop sz="94660"/>
  </p:normalViewPr>
  <p:slideViewPr>
    <p:cSldViewPr>
      <p:cViewPr>
        <p:scale>
          <a:sx n="75" d="100"/>
          <a:sy n="75" d="100"/>
        </p:scale>
        <p:origin x="-75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A07A-21CC-4EC0-898E-F899D95C061D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BE6DD-29FF-48AF-9657-54A8E30EBDD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Descartes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študoval na jezuitskej univerzite v La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Flèche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Anjou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univerzitu nastúpil v 8 rokoch, iba niekoľko rokov po otvorení univerzity v januári 1604. Študoval tam do roku 1612 učením sa klasiky, logiky a tradičnej Aristotelovej filozofie. Rovnako sa venoval aj matematike a vede. Kvôli problémom so zdravím mal dovolené chodiť do školy o 11:00.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Súradnicové osi x, y pravouhlej sústavy súradníc v rovine rozdeľujú túto rovinu na štyri zhodné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časti zvané kvadranty</a:t>
            </a: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Mladý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videl muchu chodiacu naprieč stenou krytou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škridľami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.(kachličkami)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Mohol popísať pozíciu muchy vyobrazenej ako 5 jednotiek z bodu 0, pod uhlom 37 stupňov k referenčnej čiare 0X.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Namiesto toho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popísal jej pozíciu pomocou termínu označovaného ako pravouhlé súradnice. založené na osiach v pravých uhloch ku každej inej osi.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Muchu videl v pozícii 4 jednotky v smere osi x a 3 jednotky v smere osi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Pozícia, ktorú označil je usporiadaná dvojica (4,3).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Muchu videl v pozícii 4 jednotky v smere osi x a 3 jednotky v smere osi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Pozícia, ktorú označil je usporiadaná dvojica (4,3).</a:t>
            </a:r>
            <a:endParaRPr lang="sk-SK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Muchu videl v pozícii 4 jednotky v smere osi x a 3 jednotky v smere osi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Pozícia, ktorú označil je usporiadaná dvojica (4,3).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Poradie je veľmi dôležité. Prosím všimnite si rozdiel medzi (2,5) a (</a:t>
            </a:r>
            <a:r>
              <a:rPr lang="sk-SK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5,2).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Poradie je veľmi dôležité. Prosím všimnite si rozdiel medzi (2,5) a (</a:t>
            </a:r>
            <a:r>
              <a:rPr lang="sk-SK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5,2).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BE6DD-29FF-48AF-9657-54A8E30EBDDF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\Local Settings\Temporary Internet Files\Content.IE5\NNLF7A6D\MP900438781[2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844791" cy="473142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/>
          <a:lstStyle/>
          <a:p>
            <a:r>
              <a:rPr lang="sk-SK" b="1" dirty="0" smtClean="0"/>
              <a:t>Sústava súradníc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0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35530">
            <a:off x="1152104" y="2767401"/>
            <a:ext cx="1646439" cy="1613009"/>
          </a:xfrm>
          <a:prstGeom prst="rect">
            <a:avLst/>
          </a:prstGeom>
          <a:noFill/>
        </p:spPr>
      </p:pic>
      <p:cxnSp>
        <p:nvCxnSpPr>
          <p:cNvPr id="13" name="Rovná spojovacia šípka 12"/>
          <p:cNvCxnSpPr/>
          <p:nvPr/>
        </p:nvCxnSpPr>
        <p:spPr>
          <a:xfrm>
            <a:off x="3810000" y="5351461"/>
            <a:ext cx="4572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365760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13435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x</a:t>
            </a:r>
            <a:endParaRPr lang="sk-SK" sz="2800" dirty="0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1707977" y="3282950"/>
            <a:ext cx="4191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429000" y="10769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y</a:t>
            </a:r>
            <a:endParaRPr lang="sk-SK" sz="2800" dirty="0"/>
          </a:p>
        </p:txBody>
      </p:sp>
      <p:cxnSp>
        <p:nvCxnSpPr>
          <p:cNvPr id="23" name="Rovná spojnica 22"/>
          <p:cNvCxnSpPr/>
          <p:nvPr/>
        </p:nvCxnSpPr>
        <p:spPr>
          <a:xfrm>
            <a:off x="3810000" y="5356860"/>
            <a:ext cx="1295400" cy="0"/>
          </a:xfrm>
          <a:prstGeom prst="line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 flipH="1" flipV="1">
            <a:off x="2136110" y="3712875"/>
            <a:ext cx="33300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olid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3489700" y="3742950"/>
            <a:ext cx="32187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ysDash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>
            <a:off x="3802380" y="2076450"/>
            <a:ext cx="1303020" cy="0"/>
          </a:xfrm>
          <a:prstGeom prst="line">
            <a:avLst/>
          </a:prstGeom>
          <a:ln w="44450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kTextu 28"/>
          <p:cNvSpPr txBox="1"/>
          <p:nvPr/>
        </p:nvSpPr>
        <p:spPr>
          <a:xfrm>
            <a:off x="4876800" y="528066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3406140" y="19151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sk-SK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5105400" y="1524000"/>
            <a:ext cx="1143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[2; 5]</a:t>
            </a:r>
            <a:endParaRPr lang="sk-SK" sz="2800" dirty="0"/>
          </a:p>
        </p:txBody>
      </p:sp>
      <p:pic>
        <p:nvPicPr>
          <p:cNvPr id="1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47004">
            <a:off x="4893218" y="1913991"/>
            <a:ext cx="354901" cy="362623"/>
          </a:xfrm>
          <a:prstGeom prst="rect">
            <a:avLst/>
          </a:prstGeom>
          <a:noFill/>
        </p:spPr>
      </p:pic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Mucha je v bode . . . 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935530">
            <a:off x="1152104" y="2767401"/>
            <a:ext cx="1646439" cy="1613009"/>
          </a:xfrm>
          <a:prstGeom prst="rect">
            <a:avLst/>
          </a:prstGeom>
          <a:noFill/>
        </p:spPr>
      </p:pic>
      <p:cxnSp>
        <p:nvCxnSpPr>
          <p:cNvPr id="13" name="Rovná spojovacia šípka 12"/>
          <p:cNvCxnSpPr/>
          <p:nvPr/>
        </p:nvCxnSpPr>
        <p:spPr>
          <a:xfrm>
            <a:off x="3810000" y="5351461"/>
            <a:ext cx="4572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365760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13435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x</a:t>
            </a:r>
            <a:endParaRPr lang="sk-SK" sz="2800" dirty="0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1707977" y="3282950"/>
            <a:ext cx="4191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429000" y="10769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y</a:t>
            </a:r>
            <a:endParaRPr lang="sk-SK" sz="2800" dirty="0"/>
          </a:p>
        </p:txBody>
      </p:sp>
      <p:cxnSp>
        <p:nvCxnSpPr>
          <p:cNvPr id="23" name="Rovná spojnica 22"/>
          <p:cNvCxnSpPr/>
          <p:nvPr/>
        </p:nvCxnSpPr>
        <p:spPr>
          <a:xfrm>
            <a:off x="3810000" y="5356860"/>
            <a:ext cx="1295400" cy="0"/>
          </a:xfrm>
          <a:prstGeom prst="line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 flipH="1" flipV="1">
            <a:off x="2145110" y="3707050"/>
            <a:ext cx="33120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olid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3489700" y="3742950"/>
            <a:ext cx="32187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ysDash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>
            <a:off x="3802380" y="2073275"/>
            <a:ext cx="1303020" cy="0"/>
          </a:xfrm>
          <a:prstGeom prst="line">
            <a:avLst/>
          </a:prstGeom>
          <a:ln w="44450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kTextu 28"/>
          <p:cNvSpPr txBox="1"/>
          <p:nvPr/>
        </p:nvSpPr>
        <p:spPr>
          <a:xfrm>
            <a:off x="4876800" y="528066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3406140" y="19151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sk-SK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5105400" y="1524000"/>
            <a:ext cx="1143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[2; 5]</a:t>
            </a:r>
            <a:endParaRPr lang="sk-SK" sz="2800" dirty="0"/>
          </a:p>
        </p:txBody>
      </p:sp>
      <p:pic>
        <p:nvPicPr>
          <p:cNvPr id="1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47004">
            <a:off x="4893218" y="1913991"/>
            <a:ext cx="354901" cy="362623"/>
          </a:xfrm>
          <a:prstGeom prst="rect">
            <a:avLst/>
          </a:prstGeom>
          <a:noFill/>
        </p:spPr>
      </p:pic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Mucha je v bode . . .  </a:t>
            </a:r>
            <a:endParaRPr lang="sk-SK" sz="3200" dirty="0"/>
          </a:p>
        </p:txBody>
      </p:sp>
      <p:pic>
        <p:nvPicPr>
          <p:cNvPr id="24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9680181">
            <a:off x="6755028" y="3810454"/>
            <a:ext cx="435163" cy="444631"/>
          </a:xfrm>
          <a:prstGeom prst="rect">
            <a:avLst/>
          </a:prstGeom>
          <a:noFill/>
        </p:spPr>
      </p:pic>
      <p:sp>
        <p:nvSpPr>
          <p:cNvPr id="25" name="BlokTextu 24"/>
          <p:cNvSpPr txBox="1"/>
          <p:nvPr/>
        </p:nvSpPr>
        <p:spPr>
          <a:xfrm>
            <a:off x="7086600" y="3429000"/>
            <a:ext cx="1143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[5; 2]</a:t>
            </a:r>
            <a:endParaRPr lang="sk-SK" sz="2800" dirty="0"/>
          </a:p>
        </p:txBody>
      </p:sp>
      <p:sp>
        <p:nvSpPr>
          <p:cNvPr id="32" name="BlokTextu 31"/>
          <p:cNvSpPr txBox="1"/>
          <p:nvPr/>
        </p:nvSpPr>
        <p:spPr>
          <a:xfrm>
            <a:off x="3352800" y="5791200"/>
            <a:ext cx="533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Dôležité je poradie súradníc!</a:t>
            </a:r>
            <a:endParaRPr lang="sk-SK" sz="3200" dirty="0"/>
          </a:p>
        </p:txBody>
      </p:sp>
      <p:cxnSp>
        <p:nvCxnSpPr>
          <p:cNvPr id="33" name="Rovná spojnica 32"/>
          <p:cNvCxnSpPr/>
          <p:nvPr/>
        </p:nvCxnSpPr>
        <p:spPr>
          <a:xfrm rot="5400000" flipH="1" flipV="1">
            <a:off x="6399270" y="4733550"/>
            <a:ext cx="1237500" cy="0"/>
          </a:xfrm>
          <a:prstGeom prst="line">
            <a:avLst/>
          </a:prstGeom>
          <a:ln w="44450">
            <a:solidFill>
              <a:srgbClr val="EEE800"/>
            </a:solidFill>
            <a:prstDash val="sysDash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>
            <a:off x="3810000" y="4038600"/>
            <a:ext cx="3200400" cy="0"/>
          </a:xfrm>
          <a:prstGeom prst="line">
            <a:avLst/>
          </a:prstGeom>
          <a:ln w="44450">
            <a:solidFill>
              <a:srgbClr val="EEE8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lokTextu 37"/>
          <p:cNvSpPr txBox="1"/>
          <p:nvPr/>
        </p:nvSpPr>
        <p:spPr>
          <a:xfrm>
            <a:off x="3429000" y="3886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2</a:t>
            </a:r>
            <a:endParaRPr lang="sk-SK" sz="2800" dirty="0"/>
          </a:p>
        </p:txBody>
      </p:sp>
      <p:sp>
        <p:nvSpPr>
          <p:cNvPr id="39" name="BlokTextu 38"/>
          <p:cNvSpPr txBox="1"/>
          <p:nvPr/>
        </p:nvSpPr>
        <p:spPr>
          <a:xfrm>
            <a:off x="6858000" y="5257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5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5334000" y="32893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3770550" y="3413522"/>
            <a:ext cx="3931444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Definovanie sústavy súradníc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981200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sk-SK" sz="2400" i="1" dirty="0" smtClean="0"/>
              <a:t>  začiatok sústavy   </a:t>
            </a:r>
          </a:p>
          <a:p>
            <a:pPr lvl="0"/>
            <a:r>
              <a:rPr lang="sk-SK" sz="2400" i="1" dirty="0" smtClean="0"/>
              <a:t>     súradníc</a:t>
            </a:r>
          </a:p>
          <a:p>
            <a:pPr lvl="0"/>
            <a:endParaRPr lang="sk-SK" sz="2400" dirty="0" smtClean="0"/>
          </a:p>
          <a:p>
            <a:pPr lvl="0">
              <a:buFont typeface="Wingdings" pitchFamily="2" charset="2"/>
              <a:buChar char="Ø"/>
            </a:pPr>
            <a:r>
              <a:rPr lang="sk-SK" sz="2400" i="1" dirty="0" smtClean="0"/>
              <a:t>  súradnicové osi</a:t>
            </a:r>
          </a:p>
          <a:p>
            <a:pPr lvl="0"/>
            <a:endParaRPr lang="sk-SK" sz="2400" dirty="0" smtClean="0"/>
          </a:p>
          <a:p>
            <a:pPr lvl="0">
              <a:buFont typeface="Wingdings" pitchFamily="2" charset="2"/>
              <a:buChar char="Ø"/>
            </a:pPr>
            <a:r>
              <a:rPr lang="sk-SK" sz="2400" i="1" dirty="0" smtClean="0"/>
              <a:t>  jednotky na osiach</a:t>
            </a:r>
            <a:endParaRPr lang="sk-SK" sz="2400" dirty="0" smtClean="0"/>
          </a:p>
          <a:p>
            <a:endParaRPr lang="sk-SK" sz="2400" dirty="0"/>
          </a:p>
        </p:txBody>
      </p: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2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2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2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3124200"/>
            <a:ext cx="4495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5523596" y="3298826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Druhy súradnicových sústav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30480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</a:t>
            </a:r>
            <a:r>
              <a:rPr lang="sk-SK" sz="2800" b="1" i="1" dirty="0" smtClean="0"/>
              <a:t>jednorozmerný    </a:t>
            </a:r>
          </a:p>
          <a:p>
            <a:pPr lvl="0"/>
            <a:r>
              <a:rPr lang="sk-SK" sz="2800" b="1" i="1" dirty="0" smtClean="0"/>
              <a:t>     priestor </a:t>
            </a:r>
          </a:p>
          <a:p>
            <a:pPr lvl="0"/>
            <a:endParaRPr lang="sk-SK" sz="2800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priamka</a:t>
            </a:r>
          </a:p>
          <a:p>
            <a:pPr lvl="0"/>
            <a:endParaRPr lang="sk-SK" sz="2800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0x</a:t>
            </a:r>
          </a:p>
          <a:p>
            <a:pPr lvl="0"/>
            <a:endParaRPr lang="sk-SK" sz="2800" i="1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jedna súradnica</a:t>
            </a:r>
            <a:endParaRPr lang="sk-SK" sz="2800" dirty="0" smtClean="0"/>
          </a:p>
          <a:p>
            <a:endParaRPr lang="sk-SK" sz="2800" dirty="0"/>
          </a:p>
        </p:txBody>
      </p:sp>
      <p:sp>
        <p:nvSpPr>
          <p:cNvPr id="40" name="Ovál 39"/>
          <p:cNvSpPr/>
          <p:nvPr/>
        </p:nvSpPr>
        <p:spPr>
          <a:xfrm>
            <a:off x="5695952" y="334168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5334000" y="32893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3770550" y="3413522"/>
            <a:ext cx="3931444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Druhy súradnicových sústav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289560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</a:t>
            </a:r>
            <a:r>
              <a:rPr lang="sk-SK" sz="2800" b="1" i="1" dirty="0" smtClean="0"/>
              <a:t>dvojrozmerný    </a:t>
            </a:r>
          </a:p>
          <a:p>
            <a:pPr lvl="0"/>
            <a:r>
              <a:rPr lang="sk-SK" sz="2800" b="1" i="1" dirty="0" smtClean="0"/>
              <a:t>     priestor </a:t>
            </a:r>
          </a:p>
          <a:p>
            <a:pPr lvl="0"/>
            <a:endParaRPr lang="sk-SK" sz="2800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rovina</a:t>
            </a:r>
          </a:p>
          <a:p>
            <a:pPr lvl="0"/>
            <a:endParaRPr lang="sk-SK" sz="2800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0xy</a:t>
            </a:r>
          </a:p>
          <a:p>
            <a:pPr lvl="0"/>
            <a:endParaRPr lang="sk-SK" sz="2800" i="1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usporiadaná </a:t>
            </a:r>
          </a:p>
          <a:p>
            <a:pPr lvl="0"/>
            <a:r>
              <a:rPr lang="sk-SK" sz="2800" i="1" dirty="0" smtClean="0"/>
              <a:t>     dvojica [x; y]</a:t>
            </a:r>
            <a:endParaRPr lang="sk-SK" sz="2800" dirty="0" smtClean="0"/>
          </a:p>
          <a:p>
            <a:endParaRPr lang="sk-SK" sz="2800" dirty="0"/>
          </a:p>
        </p:txBody>
      </p: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/>
          <p:cNvCxnSpPr>
            <a:stCxn id="40" idx="2"/>
          </p:cNvCxnSpPr>
          <p:nvPr/>
        </p:nvCxnSpPr>
        <p:spPr>
          <a:xfrm rot="10800000" flipH="1">
            <a:off x="5695952" y="3377248"/>
            <a:ext cx="2609848" cy="889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5304972" y="3153228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cxnSp>
        <p:nvCxnSpPr>
          <p:cNvPr id="16" name="Rovná spojovacia šípka 15"/>
          <p:cNvCxnSpPr>
            <a:stCxn id="40" idx="0"/>
          </p:cNvCxnSpPr>
          <p:nvPr/>
        </p:nvCxnSpPr>
        <p:spPr>
          <a:xfrm rot="5400000" flipH="1" flipV="1">
            <a:off x="4785837" y="2396809"/>
            <a:ext cx="1899444" cy="301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4278084" y="4572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Druhy súradnicových sústav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2895600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</a:t>
            </a:r>
            <a:r>
              <a:rPr lang="sk-SK" sz="2800" b="1" i="1" dirty="0" smtClean="0"/>
              <a:t>trojrozmerný    </a:t>
            </a:r>
          </a:p>
          <a:p>
            <a:pPr lvl="0"/>
            <a:r>
              <a:rPr lang="sk-SK" sz="2800" b="1" i="1" dirty="0" smtClean="0"/>
              <a:t>     priestor </a:t>
            </a:r>
          </a:p>
          <a:p>
            <a:pPr lvl="0"/>
            <a:endParaRPr lang="sk-SK" sz="2800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priestor v </a:t>
            </a:r>
          </a:p>
          <a:p>
            <a:pPr lvl="0"/>
            <a:r>
              <a:rPr lang="sk-SK" sz="2800" i="1" dirty="0" smtClean="0"/>
              <a:t>     ktorom žijeme</a:t>
            </a:r>
          </a:p>
          <a:p>
            <a:pPr lvl="0"/>
            <a:endParaRPr lang="sk-SK" sz="2800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0xyz</a:t>
            </a:r>
          </a:p>
          <a:p>
            <a:pPr lvl="0"/>
            <a:endParaRPr lang="sk-SK" sz="2800" i="1" dirty="0" smtClean="0"/>
          </a:p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usporiadaná  </a:t>
            </a:r>
          </a:p>
          <a:p>
            <a:pPr lvl="0"/>
            <a:r>
              <a:rPr lang="sk-SK" sz="2800" i="1" dirty="0" smtClean="0"/>
              <a:t>     trojica [x; y; z]</a:t>
            </a:r>
            <a:endParaRPr lang="sk-SK" sz="2800" dirty="0" smtClean="0"/>
          </a:p>
          <a:p>
            <a:endParaRPr lang="sk-SK" sz="2800" dirty="0"/>
          </a:p>
        </p:txBody>
      </p: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/>
          <p:nvPr/>
        </p:nvCxnSpPr>
        <p:spPr>
          <a:xfrm rot="5400000">
            <a:off x="4152900" y="3695700"/>
            <a:ext cx="1828800" cy="12954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5334000" y="133894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z</a:t>
            </a:r>
            <a:endParaRPr lang="sk-SK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Druhy súradnicových sústav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8001000" cy="39703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Clr>
                <a:srgbClr val="FF0000"/>
              </a:buClr>
            </a:pPr>
            <a:endParaRPr lang="sk-SK" sz="2800" i="1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Ø"/>
            </a:pPr>
            <a:r>
              <a:rPr lang="sk-SK" sz="2800" i="1" dirty="0" smtClean="0"/>
              <a:t> </a:t>
            </a:r>
            <a:r>
              <a:rPr lang="sk-SK" sz="2800" b="1" dirty="0" smtClean="0"/>
              <a:t>Pravouhlá (</a:t>
            </a:r>
            <a:r>
              <a:rPr lang="sk-SK" sz="2800" b="1" dirty="0" err="1" smtClean="0"/>
              <a:t>ortogonálna</a:t>
            </a:r>
            <a:r>
              <a:rPr lang="sk-SK" sz="2800" b="1" dirty="0" smtClean="0"/>
              <a:t>) sústava súradníc</a:t>
            </a:r>
          </a:p>
          <a:p>
            <a:pPr lvl="2">
              <a:buClr>
                <a:srgbClr val="92D050"/>
              </a:buClr>
              <a:buFont typeface="Arial" pitchFamily="34" charset="0"/>
              <a:buChar char="•"/>
            </a:pPr>
            <a:r>
              <a:rPr lang="sk-SK" sz="2800" b="1" i="1" dirty="0" smtClean="0"/>
              <a:t>  </a:t>
            </a:r>
            <a:r>
              <a:rPr lang="sk-SK" sz="2800" i="1" dirty="0" smtClean="0"/>
              <a:t>jej osi sú na seba </a:t>
            </a:r>
            <a:r>
              <a:rPr lang="sk-SK" sz="2800" i="1" u="sng" dirty="0" smtClean="0"/>
              <a:t>kolmé</a:t>
            </a:r>
            <a:r>
              <a:rPr lang="sk-SK" sz="2800" i="1" dirty="0" smtClean="0"/>
              <a:t>   </a:t>
            </a:r>
          </a:p>
          <a:p>
            <a:pPr lvl="0"/>
            <a:endParaRPr lang="sk-SK" sz="2800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Ø"/>
            </a:pPr>
            <a:r>
              <a:rPr lang="sk-SK" sz="2800" i="1" dirty="0" smtClean="0"/>
              <a:t>  </a:t>
            </a:r>
            <a:r>
              <a:rPr lang="sk-SK" sz="2800" b="1" dirty="0" err="1" smtClean="0"/>
              <a:t>Kartézska</a:t>
            </a:r>
            <a:r>
              <a:rPr lang="sk-SK" sz="2800" b="1" dirty="0" smtClean="0"/>
              <a:t> (</a:t>
            </a:r>
            <a:r>
              <a:rPr lang="sk-SK" sz="2800" b="1" dirty="0" err="1" smtClean="0"/>
              <a:t>ortonormálna</a:t>
            </a:r>
            <a:r>
              <a:rPr lang="sk-SK" sz="2800" b="1" dirty="0" smtClean="0"/>
              <a:t>) sústava súradníc</a:t>
            </a:r>
          </a:p>
          <a:p>
            <a:pPr lvl="2">
              <a:buClr>
                <a:srgbClr val="92D050"/>
              </a:buClr>
              <a:buFont typeface="Arial" pitchFamily="34" charset="0"/>
              <a:buChar char="•"/>
            </a:pPr>
            <a:r>
              <a:rPr lang="sk-SK" sz="2800" i="1" dirty="0" smtClean="0"/>
              <a:t>  dĺžkové jednotky na </a:t>
            </a:r>
            <a:r>
              <a:rPr lang="sk-SK" sz="2800" b="1" i="1" dirty="0" smtClean="0"/>
              <a:t> </a:t>
            </a:r>
            <a:r>
              <a:rPr lang="sk-SK" sz="2800" i="1" dirty="0" smtClean="0"/>
              <a:t>osiach  </a:t>
            </a:r>
            <a:r>
              <a:rPr lang="sk-SK" sz="2800" b="1" i="1" dirty="0" smtClean="0"/>
              <a:t> </a:t>
            </a:r>
            <a:r>
              <a:rPr lang="sk-SK" sz="2800" i="1" u="sng" dirty="0" smtClean="0"/>
              <a:t>pravouhlej </a:t>
            </a:r>
            <a:r>
              <a:rPr lang="sk-SK" sz="2800" i="1" dirty="0" smtClean="0"/>
              <a:t> </a:t>
            </a:r>
          </a:p>
          <a:p>
            <a:pPr lvl="2"/>
            <a:r>
              <a:rPr lang="sk-SK" sz="2800" i="1" dirty="0" smtClean="0"/>
              <a:t>    sústavy   súradníc  sú  </a:t>
            </a:r>
            <a:r>
              <a:rPr lang="sk-SK" sz="2800" i="1" u="sng" dirty="0" smtClean="0"/>
              <a:t>rovnaké</a:t>
            </a:r>
            <a:endParaRPr lang="sk-SK" sz="2800" i="1" dirty="0" smtClean="0"/>
          </a:p>
          <a:p>
            <a:pPr lvl="0"/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animClr clrSpc="rgb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3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animClr clrSpc="rgb">
                                      <p:cBhvr>
                                        <p:cTn id="1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animClr clrSpc="rgb">
                                      <p:cBhvr>
                                        <p:cTn id="1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Sústava súradníc v rovine  </a:t>
            </a:r>
            <a:endParaRPr lang="sk-SK" sz="3200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28956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</a:t>
            </a:r>
            <a:r>
              <a:rPr lang="sk-SK" sz="2800" b="1" i="1" dirty="0" smtClean="0"/>
              <a:t>dvojrozmerný    </a:t>
            </a:r>
          </a:p>
          <a:p>
            <a:pPr lvl="0"/>
            <a:r>
              <a:rPr lang="sk-SK" sz="2800" b="1" i="1" dirty="0" smtClean="0"/>
              <a:t>     priestor </a:t>
            </a:r>
          </a:p>
          <a:p>
            <a:pPr lvl="0"/>
            <a:endParaRPr lang="sk-SK" sz="2800" dirty="0" smtClean="0"/>
          </a:p>
          <a:p>
            <a:endParaRPr lang="sk-SK" sz="2800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5400000" flipH="1" flipV="1">
            <a:off x="3794363" y="3391297"/>
            <a:ext cx="3885406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cxnSp>
        <p:nvCxnSpPr>
          <p:cNvPr id="28" name="Rovná spojovacia šípka 27"/>
          <p:cNvCxnSpPr/>
          <p:nvPr/>
        </p:nvCxnSpPr>
        <p:spPr>
          <a:xfrm>
            <a:off x="5784850" y="3375025"/>
            <a:ext cx="252095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kTextu 32"/>
          <p:cNvSpPr txBox="1"/>
          <p:nvPr/>
        </p:nvSpPr>
        <p:spPr>
          <a:xfrm>
            <a:off x="5791200" y="2819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kladná </a:t>
            </a:r>
            <a:r>
              <a:rPr lang="sk-SK" sz="2400" dirty="0" err="1" smtClean="0"/>
              <a:t>poloos</a:t>
            </a:r>
            <a:r>
              <a:rPr lang="sk-SK" sz="2400" dirty="0" smtClean="0"/>
              <a:t> osi </a:t>
            </a:r>
            <a:r>
              <a:rPr lang="sk-SK" sz="2400" i="1" dirty="0" smtClean="0"/>
              <a:t>x</a:t>
            </a:r>
            <a:endParaRPr lang="sk-SK" sz="2400" i="1" dirty="0"/>
          </a:p>
        </p:txBody>
      </p:sp>
      <p:cxnSp>
        <p:nvCxnSpPr>
          <p:cNvPr id="35" name="Rovná spojovacia šípka 34"/>
          <p:cNvCxnSpPr/>
          <p:nvPr/>
        </p:nvCxnSpPr>
        <p:spPr>
          <a:xfrm>
            <a:off x="3810000" y="3376618"/>
            <a:ext cx="1907389" cy="158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BlokTextu 37"/>
          <p:cNvSpPr txBox="1"/>
          <p:nvPr/>
        </p:nvSpPr>
        <p:spPr>
          <a:xfrm>
            <a:off x="3048000" y="2819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accent6">
                    <a:lumMod val="75000"/>
                  </a:schemeClr>
                </a:solidFill>
              </a:rPr>
              <a:t>záporná </a:t>
            </a:r>
            <a:r>
              <a:rPr lang="sk-SK" sz="2400" dirty="0" err="1" smtClean="0">
                <a:solidFill>
                  <a:schemeClr val="accent6">
                    <a:lumMod val="75000"/>
                  </a:schemeClr>
                </a:solidFill>
              </a:rPr>
              <a:t>poloos</a:t>
            </a:r>
            <a:r>
              <a:rPr lang="sk-SK" sz="2400" dirty="0" smtClean="0">
                <a:solidFill>
                  <a:schemeClr val="accent6">
                    <a:lumMod val="75000"/>
                  </a:schemeClr>
                </a:solidFill>
              </a:rPr>
              <a:t> osi </a:t>
            </a:r>
            <a:r>
              <a:rPr lang="sk-SK" sz="2400" i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sk-SK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Rovná spojovacia šípka 38"/>
          <p:cNvCxnSpPr/>
          <p:nvPr/>
        </p:nvCxnSpPr>
        <p:spPr>
          <a:xfrm rot="5400000" flipH="1" flipV="1">
            <a:off x="4791475" y="2390377"/>
            <a:ext cx="1885154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5791200" y="1447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7030A0"/>
                </a:solidFill>
              </a:rPr>
              <a:t>kladná </a:t>
            </a:r>
            <a:r>
              <a:rPr lang="sk-SK" sz="2400" dirty="0" err="1" smtClean="0">
                <a:solidFill>
                  <a:srgbClr val="7030A0"/>
                </a:solidFill>
              </a:rPr>
              <a:t>poloos</a:t>
            </a:r>
            <a:r>
              <a:rPr lang="sk-SK" sz="2400" dirty="0" smtClean="0">
                <a:solidFill>
                  <a:srgbClr val="7030A0"/>
                </a:solidFill>
              </a:rPr>
              <a:t> osi </a:t>
            </a:r>
            <a:r>
              <a:rPr lang="sk-SK" sz="2400" i="1" dirty="0" smtClean="0">
                <a:solidFill>
                  <a:srgbClr val="7030A0"/>
                </a:solidFill>
              </a:rPr>
              <a:t>y</a:t>
            </a:r>
            <a:endParaRPr lang="sk-SK" sz="2400" i="1" dirty="0">
              <a:solidFill>
                <a:srgbClr val="7030A0"/>
              </a:solidFill>
            </a:endParaRPr>
          </a:p>
        </p:txBody>
      </p:sp>
      <p:cxnSp>
        <p:nvCxnSpPr>
          <p:cNvPr id="44" name="Rovná spojovacia šípka 43"/>
          <p:cNvCxnSpPr/>
          <p:nvPr/>
        </p:nvCxnSpPr>
        <p:spPr>
          <a:xfrm rot="5400000" flipH="1" flipV="1">
            <a:off x="4786706" y="4384279"/>
            <a:ext cx="1899442" cy="1588"/>
          </a:xfrm>
          <a:prstGeom prst="straightConnector1">
            <a:avLst/>
          </a:prstGeom>
          <a:ln w="31750">
            <a:solidFill>
              <a:srgbClr val="FF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lokTextu 48"/>
          <p:cNvSpPr txBox="1"/>
          <p:nvPr/>
        </p:nvSpPr>
        <p:spPr>
          <a:xfrm>
            <a:off x="5715000" y="47961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3399"/>
                </a:solidFill>
              </a:rPr>
              <a:t>záporná </a:t>
            </a:r>
            <a:r>
              <a:rPr lang="sk-SK" sz="2400" dirty="0" err="1" smtClean="0">
                <a:solidFill>
                  <a:srgbClr val="FF3399"/>
                </a:solidFill>
              </a:rPr>
              <a:t>poloos</a:t>
            </a:r>
            <a:r>
              <a:rPr lang="sk-SK" sz="2400" dirty="0" smtClean="0">
                <a:solidFill>
                  <a:srgbClr val="FF3399"/>
                </a:solidFill>
              </a:rPr>
              <a:t> osi </a:t>
            </a:r>
            <a:r>
              <a:rPr lang="sk-SK" sz="2400" i="1" dirty="0" smtClean="0">
                <a:solidFill>
                  <a:srgbClr val="FF3399"/>
                </a:solidFill>
              </a:rPr>
              <a:t>y</a:t>
            </a:r>
            <a:endParaRPr lang="sk-SK" sz="2400" i="1" dirty="0">
              <a:solidFill>
                <a:srgbClr val="FF3399"/>
              </a:solidFill>
            </a:endParaRPr>
          </a:p>
        </p:txBody>
      </p:sp>
      <p:sp>
        <p:nvSpPr>
          <p:cNvPr id="51" name="BlokTextu 50"/>
          <p:cNvSpPr txBox="1"/>
          <p:nvPr/>
        </p:nvSpPr>
        <p:spPr>
          <a:xfrm>
            <a:off x="5411274" y="3340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3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57" name="Tabuľka 56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Sústava súradníc v rovine  </a:t>
            </a:r>
            <a:endParaRPr lang="sk-SK" sz="3200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28956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</a:t>
            </a:r>
            <a:r>
              <a:rPr lang="sk-SK" sz="2800" b="1" i="1" dirty="0" smtClean="0"/>
              <a:t>dvojrozmerný    </a:t>
            </a:r>
          </a:p>
          <a:p>
            <a:pPr lvl="0"/>
            <a:r>
              <a:rPr lang="sk-SK" sz="2800" b="1" i="1" dirty="0" smtClean="0"/>
              <a:t>     priestor </a:t>
            </a:r>
          </a:p>
          <a:p>
            <a:pPr lvl="0"/>
            <a:endParaRPr lang="sk-SK" sz="2800" dirty="0" smtClean="0"/>
          </a:p>
          <a:p>
            <a:endParaRPr lang="sk-SK" sz="2800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5400000" flipH="1" flipV="1">
            <a:off x="3794363" y="3391297"/>
            <a:ext cx="3885406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5411274" y="3340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Rovná spojnica 24"/>
          <p:cNvCxnSpPr/>
          <p:nvPr/>
        </p:nvCxnSpPr>
        <p:spPr>
          <a:xfrm rot="5400000" flipH="1" flipV="1">
            <a:off x="640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>
            <a:off x="6343652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rot="5400000">
            <a:off x="6984205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 rot="5400000">
            <a:off x="7627147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rot="5400000">
            <a:off x="5057776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rot="5400000">
            <a:off x="4414834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rot="5400000">
            <a:off x="3774281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 rot="10800000">
            <a:off x="5700714" y="273843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rot="10800000">
            <a:off x="5700714" y="2081210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 rot="10800000">
            <a:off x="5700714" y="4040981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rot="10800000">
            <a:off x="5700714" y="469582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kTextu 45"/>
          <p:cNvSpPr txBox="1"/>
          <p:nvPr/>
        </p:nvSpPr>
        <p:spPr>
          <a:xfrm>
            <a:off x="621792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47" name="BlokTextu 46"/>
          <p:cNvSpPr txBox="1"/>
          <p:nvPr/>
        </p:nvSpPr>
        <p:spPr>
          <a:xfrm>
            <a:off x="68580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48" name="BlokTextu 47"/>
          <p:cNvSpPr txBox="1"/>
          <p:nvPr/>
        </p:nvSpPr>
        <p:spPr>
          <a:xfrm>
            <a:off x="74980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50" name="BlokTextu 49"/>
          <p:cNvSpPr txBox="1"/>
          <p:nvPr/>
        </p:nvSpPr>
        <p:spPr>
          <a:xfrm>
            <a:off x="5410200" y="25374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51" name="BlokTextu 50"/>
          <p:cNvSpPr txBox="1"/>
          <p:nvPr/>
        </p:nvSpPr>
        <p:spPr>
          <a:xfrm>
            <a:off x="5410200" y="185928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52" name="BlokTextu 51"/>
          <p:cNvSpPr txBox="1"/>
          <p:nvPr/>
        </p:nvSpPr>
        <p:spPr>
          <a:xfrm>
            <a:off x="48691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53" name="BlokTextu 52"/>
          <p:cNvSpPr txBox="1"/>
          <p:nvPr/>
        </p:nvSpPr>
        <p:spPr>
          <a:xfrm>
            <a:off x="424434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4" name="BlokTextu 53"/>
          <p:cNvSpPr txBox="1"/>
          <p:nvPr/>
        </p:nvSpPr>
        <p:spPr>
          <a:xfrm>
            <a:off x="3581400" y="3348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-3</a:t>
            </a:r>
            <a:endParaRPr lang="sk-SK" sz="2400" dirty="0"/>
          </a:p>
        </p:txBody>
      </p:sp>
      <p:sp>
        <p:nvSpPr>
          <p:cNvPr id="55" name="BlokTextu 54"/>
          <p:cNvSpPr txBox="1"/>
          <p:nvPr/>
        </p:nvSpPr>
        <p:spPr>
          <a:xfrm>
            <a:off x="5334000" y="44805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5334000" y="3810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1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3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Sústava súradníc v rovine  </a:t>
            </a:r>
            <a:endParaRPr lang="sk-SK" sz="3200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28956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sk-SK" sz="2800" i="1" dirty="0" smtClean="0"/>
              <a:t>  </a:t>
            </a:r>
            <a:r>
              <a:rPr lang="sk-SK" sz="2800" b="1" i="1" dirty="0" smtClean="0"/>
              <a:t>dvojrozmerný    </a:t>
            </a:r>
          </a:p>
          <a:p>
            <a:pPr lvl="0"/>
            <a:r>
              <a:rPr lang="sk-SK" sz="2800" b="1" i="1" dirty="0" smtClean="0"/>
              <a:t>     priestor </a:t>
            </a:r>
          </a:p>
          <a:p>
            <a:pPr lvl="0"/>
            <a:endParaRPr lang="sk-SK" sz="2800" dirty="0" smtClean="0"/>
          </a:p>
          <a:p>
            <a:endParaRPr lang="sk-SK" sz="2800" dirty="0"/>
          </a:p>
        </p:txBody>
      </p:sp>
      <p:sp>
        <p:nvSpPr>
          <p:cNvPr id="14" name="BlokTextu 13"/>
          <p:cNvSpPr txBox="1"/>
          <p:nvPr/>
        </p:nvSpPr>
        <p:spPr>
          <a:xfrm>
            <a:off x="5411274" y="3340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Rovná spojnica 24"/>
          <p:cNvCxnSpPr/>
          <p:nvPr/>
        </p:nvCxnSpPr>
        <p:spPr>
          <a:xfrm rot="5400000" flipH="1" flipV="1">
            <a:off x="640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>
            <a:off x="6343652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rot="5400000">
            <a:off x="6984205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 rot="5400000">
            <a:off x="7627147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rot="5400000">
            <a:off x="5057776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rot="5400000">
            <a:off x="4414834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rot="5400000">
            <a:off x="3774281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 rot="10800000">
            <a:off x="5700714" y="273843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rot="10800000">
            <a:off x="5700714" y="2081210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 rot="10800000">
            <a:off x="5700714" y="4040981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rot="10800000">
            <a:off x="5700714" y="469582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kTextu 45"/>
          <p:cNvSpPr txBox="1"/>
          <p:nvPr/>
        </p:nvSpPr>
        <p:spPr>
          <a:xfrm>
            <a:off x="621792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47" name="BlokTextu 46"/>
          <p:cNvSpPr txBox="1"/>
          <p:nvPr/>
        </p:nvSpPr>
        <p:spPr>
          <a:xfrm>
            <a:off x="68580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48" name="BlokTextu 47"/>
          <p:cNvSpPr txBox="1"/>
          <p:nvPr/>
        </p:nvSpPr>
        <p:spPr>
          <a:xfrm>
            <a:off x="74980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50" name="BlokTextu 49"/>
          <p:cNvSpPr txBox="1"/>
          <p:nvPr/>
        </p:nvSpPr>
        <p:spPr>
          <a:xfrm>
            <a:off x="5410200" y="25374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51" name="BlokTextu 50"/>
          <p:cNvSpPr txBox="1"/>
          <p:nvPr/>
        </p:nvSpPr>
        <p:spPr>
          <a:xfrm>
            <a:off x="5410200" y="185928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52" name="BlokTextu 51"/>
          <p:cNvSpPr txBox="1"/>
          <p:nvPr/>
        </p:nvSpPr>
        <p:spPr>
          <a:xfrm>
            <a:off x="48691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53" name="BlokTextu 52"/>
          <p:cNvSpPr txBox="1"/>
          <p:nvPr/>
        </p:nvSpPr>
        <p:spPr>
          <a:xfrm>
            <a:off x="424434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4" name="BlokTextu 53"/>
          <p:cNvSpPr txBox="1"/>
          <p:nvPr/>
        </p:nvSpPr>
        <p:spPr>
          <a:xfrm>
            <a:off x="3581400" y="3348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-3</a:t>
            </a:r>
            <a:endParaRPr lang="sk-SK" sz="2400" dirty="0"/>
          </a:p>
        </p:txBody>
      </p:sp>
      <p:sp>
        <p:nvSpPr>
          <p:cNvPr id="55" name="BlokTextu 54"/>
          <p:cNvSpPr txBox="1"/>
          <p:nvPr/>
        </p:nvSpPr>
        <p:spPr>
          <a:xfrm>
            <a:off x="5334000" y="44805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5334000" y="3810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33" name="Obdĺžnik 32"/>
          <p:cNvSpPr/>
          <p:nvPr/>
        </p:nvSpPr>
        <p:spPr>
          <a:xfrm>
            <a:off x="5724521" y="1386682"/>
            <a:ext cx="2643190" cy="1992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BlokTextu 34"/>
          <p:cNvSpPr txBox="1"/>
          <p:nvPr/>
        </p:nvSpPr>
        <p:spPr>
          <a:xfrm>
            <a:off x="6096000" y="1981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smtClean="0"/>
              <a:t>I. kvadrant</a:t>
            </a:r>
            <a:endParaRPr lang="sk-SK" sz="2400" b="1" i="1" dirty="0"/>
          </a:p>
        </p:txBody>
      </p:sp>
      <p:sp>
        <p:nvSpPr>
          <p:cNvPr id="38" name="Obdĺžnik 37"/>
          <p:cNvSpPr/>
          <p:nvPr/>
        </p:nvSpPr>
        <p:spPr>
          <a:xfrm>
            <a:off x="3574257" y="1391444"/>
            <a:ext cx="2140743" cy="1987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BlokTextu 38"/>
          <p:cNvSpPr txBox="1"/>
          <p:nvPr/>
        </p:nvSpPr>
        <p:spPr>
          <a:xfrm>
            <a:off x="3962400" y="1981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smtClean="0"/>
              <a:t>II. kvadrant</a:t>
            </a:r>
            <a:endParaRPr lang="sk-SK" sz="2400" b="1" i="1" dirty="0"/>
          </a:p>
        </p:txBody>
      </p:sp>
      <p:sp>
        <p:nvSpPr>
          <p:cNvPr id="43" name="Obdĺžnik 42"/>
          <p:cNvSpPr/>
          <p:nvPr/>
        </p:nvSpPr>
        <p:spPr>
          <a:xfrm>
            <a:off x="3595689" y="3381374"/>
            <a:ext cx="2140743" cy="2019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BlokTextu 43"/>
          <p:cNvSpPr txBox="1"/>
          <p:nvPr/>
        </p:nvSpPr>
        <p:spPr>
          <a:xfrm>
            <a:off x="3886200" y="394335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smtClean="0"/>
              <a:t>III. kvadrant</a:t>
            </a:r>
            <a:endParaRPr lang="sk-SK" sz="2400" b="1" i="1" dirty="0"/>
          </a:p>
        </p:txBody>
      </p:sp>
      <p:sp>
        <p:nvSpPr>
          <p:cNvPr id="49" name="Obdĺžnik 48"/>
          <p:cNvSpPr/>
          <p:nvPr/>
        </p:nvSpPr>
        <p:spPr>
          <a:xfrm>
            <a:off x="5735635" y="3378200"/>
            <a:ext cx="2632076" cy="2019300"/>
          </a:xfrm>
          <a:prstGeom prst="rect">
            <a:avLst/>
          </a:prstGeom>
          <a:solidFill>
            <a:srgbClr val="FFF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8" name="BlokTextu 57"/>
          <p:cNvSpPr txBox="1"/>
          <p:nvPr/>
        </p:nvSpPr>
        <p:spPr>
          <a:xfrm>
            <a:off x="6172200" y="393382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smtClean="0"/>
              <a:t>IV. kvadrant</a:t>
            </a:r>
            <a:endParaRPr lang="sk-SK" sz="2400" b="1" i="1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5400000" flipH="1" flipV="1">
            <a:off x="3794363" y="3391297"/>
            <a:ext cx="3885406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8" grpId="0" animBg="1"/>
      <p:bldP spid="39" grpId="0"/>
      <p:bldP spid="43" grpId="0" animBg="1"/>
      <p:bldP spid="44" grpId="0"/>
      <p:bldP spid="49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Archimedes</a:t>
            </a:r>
            <a:endParaRPr lang="sk-SK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1943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143000"/>
            <a:ext cx="18383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lokTextu 9"/>
          <p:cNvSpPr txBox="1"/>
          <p:nvPr/>
        </p:nvSpPr>
        <p:spPr>
          <a:xfrm>
            <a:off x="0" y="3995678"/>
            <a:ext cx="91440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po grécky </a:t>
            </a:r>
            <a:r>
              <a:rPr lang="el-GR" sz="2400" dirty="0" smtClean="0"/>
              <a:t>Αρχιμήδης, </a:t>
            </a:r>
            <a:endParaRPr lang="sk-SK" sz="24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po latinsky </a:t>
            </a:r>
            <a:r>
              <a:rPr lang="sk-SK" sz="2400" i="1" dirty="0" smtClean="0"/>
              <a:t>Archimedes</a:t>
            </a:r>
            <a:r>
              <a:rPr lang="sk-SK" sz="2400" dirty="0" smtClean="0"/>
              <a:t>,  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* okolo 287 pred Kr. </a:t>
            </a:r>
            <a:r>
              <a:rPr lang="sk-SK" sz="2400" dirty="0" err="1" smtClean="0"/>
              <a:t>Syrakúzy</a:t>
            </a:r>
            <a:r>
              <a:rPr lang="sk-SK" sz="2400" dirty="0" smtClean="0"/>
              <a:t>,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† 212 pred Kr., zabitý rímskym vojakom pri obrane </a:t>
            </a:r>
            <a:r>
              <a:rPr lang="sk-SK" sz="2400" dirty="0" err="1" smtClean="0"/>
              <a:t>Syrakúz</a:t>
            </a:r>
            <a:r>
              <a:rPr lang="sk-SK" sz="2400" dirty="0" smtClean="0"/>
              <a:t>),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bol grécky matematik, fyzik  (mechanik, vynálezca), astronóm a filozof,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patril k najvýznamnejším  matematikom staroveku.</a:t>
            </a:r>
            <a:endParaRPr lang="sk-SK" sz="24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343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3794363" y="3391297"/>
            <a:ext cx="3885406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Cvičenie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28956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sk-SK" sz="2800" dirty="0" smtClean="0"/>
              <a:t> V súradnicovej  </a:t>
            </a:r>
          </a:p>
          <a:p>
            <a:pPr lvl="0"/>
            <a:r>
              <a:rPr lang="sk-SK" sz="2800" dirty="0" smtClean="0"/>
              <a:t> sústave </a:t>
            </a:r>
            <a:r>
              <a:rPr lang="sk-SK" sz="2800" i="1" dirty="0" smtClean="0"/>
              <a:t>0xy </a:t>
            </a:r>
          </a:p>
          <a:p>
            <a:pPr lvl="0"/>
            <a:r>
              <a:rPr lang="sk-SK" sz="2800" dirty="0" smtClean="0"/>
              <a:t> znázornite body:</a:t>
            </a:r>
          </a:p>
          <a:p>
            <a:pPr lvl="0"/>
            <a:endParaRPr lang="sk-SK" sz="2800" dirty="0" smtClean="0"/>
          </a:p>
          <a:p>
            <a:pPr lvl="0"/>
            <a:r>
              <a:rPr lang="sk-SK" sz="2800" dirty="0" smtClean="0"/>
              <a:t> A[-1; 2]</a:t>
            </a:r>
          </a:p>
          <a:p>
            <a:r>
              <a:rPr lang="sk-SK" sz="2800" dirty="0" smtClean="0"/>
              <a:t> B[2; -2]</a:t>
            </a:r>
          </a:p>
          <a:p>
            <a:r>
              <a:rPr lang="sk-SK" sz="2800" dirty="0" smtClean="0"/>
              <a:t> C[-2; -3]</a:t>
            </a:r>
          </a:p>
          <a:p>
            <a:r>
              <a:rPr lang="sk-SK" sz="2800" dirty="0" smtClean="0"/>
              <a:t> D[0; 2]</a:t>
            </a:r>
          </a:p>
          <a:p>
            <a:r>
              <a:rPr lang="sk-SK" sz="2800" dirty="0" smtClean="0"/>
              <a:t> E[-2,5; 0]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411274" y="3340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Rovná spojnica 24"/>
          <p:cNvCxnSpPr/>
          <p:nvPr/>
        </p:nvCxnSpPr>
        <p:spPr>
          <a:xfrm rot="5400000" flipH="1" flipV="1">
            <a:off x="640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>
            <a:off x="6343652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rot="5400000">
            <a:off x="6984205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 rot="5400000">
            <a:off x="7627147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rot="5400000">
            <a:off x="5057776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rot="5400000">
            <a:off x="4414834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rot="5400000">
            <a:off x="3774281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 rot="10800000">
            <a:off x="5700714" y="273843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rot="10800000">
            <a:off x="5700714" y="2081210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 rot="10800000">
            <a:off x="5700714" y="4040981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rot="10800000">
            <a:off x="5700714" y="469582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kTextu 45"/>
          <p:cNvSpPr txBox="1"/>
          <p:nvPr/>
        </p:nvSpPr>
        <p:spPr>
          <a:xfrm>
            <a:off x="621792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47" name="BlokTextu 46"/>
          <p:cNvSpPr txBox="1"/>
          <p:nvPr/>
        </p:nvSpPr>
        <p:spPr>
          <a:xfrm>
            <a:off x="68580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48" name="BlokTextu 47"/>
          <p:cNvSpPr txBox="1"/>
          <p:nvPr/>
        </p:nvSpPr>
        <p:spPr>
          <a:xfrm>
            <a:off x="74980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50" name="BlokTextu 49"/>
          <p:cNvSpPr txBox="1"/>
          <p:nvPr/>
        </p:nvSpPr>
        <p:spPr>
          <a:xfrm>
            <a:off x="5410200" y="25374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51" name="BlokTextu 50"/>
          <p:cNvSpPr txBox="1"/>
          <p:nvPr/>
        </p:nvSpPr>
        <p:spPr>
          <a:xfrm>
            <a:off x="5410200" y="185928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52" name="BlokTextu 51"/>
          <p:cNvSpPr txBox="1"/>
          <p:nvPr/>
        </p:nvSpPr>
        <p:spPr>
          <a:xfrm>
            <a:off x="48691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53" name="BlokTextu 52"/>
          <p:cNvSpPr txBox="1"/>
          <p:nvPr/>
        </p:nvSpPr>
        <p:spPr>
          <a:xfrm>
            <a:off x="424434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4" name="BlokTextu 53"/>
          <p:cNvSpPr txBox="1"/>
          <p:nvPr/>
        </p:nvSpPr>
        <p:spPr>
          <a:xfrm>
            <a:off x="3581400" y="3348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-3</a:t>
            </a:r>
            <a:endParaRPr lang="sk-SK" sz="2400" dirty="0"/>
          </a:p>
        </p:txBody>
      </p:sp>
      <p:sp>
        <p:nvSpPr>
          <p:cNvPr id="55" name="BlokTextu 54"/>
          <p:cNvSpPr txBox="1"/>
          <p:nvPr/>
        </p:nvSpPr>
        <p:spPr>
          <a:xfrm>
            <a:off x="5334000" y="44805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5334000" y="3810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61" name="BlokTextu 60"/>
          <p:cNvSpPr txBox="1"/>
          <p:nvPr/>
        </p:nvSpPr>
        <p:spPr>
          <a:xfrm>
            <a:off x="4724400" y="169545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endParaRPr lang="sk-SK" sz="2400" dirty="0"/>
          </a:p>
        </p:txBody>
      </p:sp>
      <p:sp>
        <p:nvSpPr>
          <p:cNvPr id="64" name="Ovál 63"/>
          <p:cNvSpPr/>
          <p:nvPr/>
        </p:nvSpPr>
        <p:spPr>
          <a:xfrm>
            <a:off x="2209800" y="4572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5" name="Ovál 64"/>
          <p:cNvSpPr/>
          <p:nvPr/>
        </p:nvSpPr>
        <p:spPr>
          <a:xfrm>
            <a:off x="2209800" y="5029200"/>
            <a:ext cx="76200" cy="76200"/>
          </a:xfrm>
          <a:prstGeom prst="ellipse">
            <a:avLst/>
          </a:prstGeom>
          <a:solidFill>
            <a:srgbClr val="B26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6" name="Ovál 65"/>
          <p:cNvSpPr/>
          <p:nvPr/>
        </p:nvSpPr>
        <p:spPr>
          <a:xfrm>
            <a:off x="2209800" y="33528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7" name="Ovál 66"/>
          <p:cNvSpPr/>
          <p:nvPr/>
        </p:nvSpPr>
        <p:spPr>
          <a:xfrm>
            <a:off x="2209800" y="3733800"/>
            <a:ext cx="76200" cy="76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8" name="Ovál 67"/>
          <p:cNvSpPr/>
          <p:nvPr/>
        </p:nvSpPr>
        <p:spPr>
          <a:xfrm>
            <a:off x="2209800" y="4191000"/>
            <a:ext cx="76200" cy="76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9" name="Ovál 68"/>
          <p:cNvSpPr/>
          <p:nvPr/>
        </p:nvSpPr>
        <p:spPr>
          <a:xfrm>
            <a:off x="2209800" y="4572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0" name="Ovál 69"/>
          <p:cNvSpPr/>
          <p:nvPr/>
        </p:nvSpPr>
        <p:spPr>
          <a:xfrm>
            <a:off x="2209800" y="5029200"/>
            <a:ext cx="76200" cy="76200"/>
          </a:xfrm>
          <a:prstGeom prst="ellipse">
            <a:avLst/>
          </a:prstGeom>
          <a:solidFill>
            <a:srgbClr val="B26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72" name="Rovná spojnica 71"/>
          <p:cNvCxnSpPr/>
          <p:nvPr/>
        </p:nvCxnSpPr>
        <p:spPr>
          <a:xfrm rot="16200000" flipV="1">
            <a:off x="4414159" y="2643938"/>
            <a:ext cx="1332000" cy="3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ovná spojnica 73"/>
          <p:cNvCxnSpPr/>
          <p:nvPr/>
        </p:nvCxnSpPr>
        <p:spPr>
          <a:xfrm>
            <a:off x="5029200" y="2082164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ál 59"/>
          <p:cNvSpPr/>
          <p:nvPr/>
        </p:nvSpPr>
        <p:spPr>
          <a:xfrm>
            <a:off x="2209800" y="33528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76" name="Rovná spojnica 75"/>
          <p:cNvCxnSpPr/>
          <p:nvPr/>
        </p:nvCxnSpPr>
        <p:spPr>
          <a:xfrm rot="5400000" flipH="1" flipV="1">
            <a:off x="6493163" y="4251037"/>
            <a:ext cx="1044000" cy="95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ovná spojnica 77"/>
          <p:cNvCxnSpPr/>
          <p:nvPr/>
        </p:nvCxnSpPr>
        <p:spPr>
          <a:xfrm>
            <a:off x="5791200" y="4695822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BlokTextu 79"/>
          <p:cNvSpPr txBox="1"/>
          <p:nvPr/>
        </p:nvSpPr>
        <p:spPr>
          <a:xfrm>
            <a:off x="7010400" y="4572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</a:t>
            </a:r>
            <a:endParaRPr lang="sk-SK" sz="2400" dirty="0"/>
          </a:p>
        </p:txBody>
      </p:sp>
      <p:sp>
        <p:nvSpPr>
          <p:cNvPr id="62" name="Ovál 61"/>
          <p:cNvSpPr/>
          <p:nvPr/>
        </p:nvSpPr>
        <p:spPr>
          <a:xfrm>
            <a:off x="2209800" y="3733800"/>
            <a:ext cx="76200" cy="76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83" name="Rovná spojnica 82"/>
          <p:cNvCxnSpPr/>
          <p:nvPr/>
        </p:nvCxnSpPr>
        <p:spPr>
          <a:xfrm rot="5400000" flipH="1" flipV="1">
            <a:off x="3618588" y="4554577"/>
            <a:ext cx="1656000" cy="95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ovná spojnica 83"/>
          <p:cNvCxnSpPr/>
          <p:nvPr/>
        </p:nvCxnSpPr>
        <p:spPr>
          <a:xfrm>
            <a:off x="4419600" y="5334000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BlokTextu 84"/>
          <p:cNvSpPr txBox="1"/>
          <p:nvPr/>
        </p:nvSpPr>
        <p:spPr>
          <a:xfrm>
            <a:off x="4267200" y="5265420"/>
            <a:ext cx="381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C</a:t>
            </a:r>
            <a:endParaRPr lang="sk-SK" sz="2400" dirty="0"/>
          </a:p>
        </p:txBody>
      </p:sp>
      <p:sp>
        <p:nvSpPr>
          <p:cNvPr id="63" name="Ovál 62"/>
          <p:cNvSpPr/>
          <p:nvPr/>
        </p:nvSpPr>
        <p:spPr>
          <a:xfrm>
            <a:off x="2209800" y="4191000"/>
            <a:ext cx="76200" cy="76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6" name="BlokTextu 85"/>
          <p:cNvSpPr txBox="1"/>
          <p:nvPr/>
        </p:nvSpPr>
        <p:spPr>
          <a:xfrm>
            <a:off x="5778500" y="1854200"/>
            <a:ext cx="381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</a:t>
            </a:r>
            <a:endParaRPr lang="sk-SK" sz="2400" dirty="0"/>
          </a:p>
        </p:txBody>
      </p:sp>
      <p:sp>
        <p:nvSpPr>
          <p:cNvPr id="87" name="BlokTextu 86"/>
          <p:cNvSpPr txBox="1"/>
          <p:nvPr/>
        </p:nvSpPr>
        <p:spPr>
          <a:xfrm>
            <a:off x="39878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E</a:t>
            </a:r>
            <a:endParaRPr lang="sk-SK" sz="2400" dirty="0"/>
          </a:p>
        </p:txBody>
      </p:sp>
      <p:sp>
        <p:nvSpPr>
          <p:cNvPr id="88" name="BlokTextu 87"/>
          <p:cNvSpPr txBox="1"/>
          <p:nvPr/>
        </p:nvSpPr>
        <p:spPr>
          <a:xfrm>
            <a:off x="304800" y="1381780"/>
            <a:ext cx="457200" cy="3970318"/>
          </a:xfrm>
          <a:prstGeom prst="rect">
            <a:avLst/>
          </a:prstGeom>
          <a:solidFill>
            <a:srgbClr val="378D66"/>
          </a:solidFill>
        </p:spPr>
        <p:txBody>
          <a:bodyPr wrap="square" rtlCol="0">
            <a:spAutoFit/>
          </a:bodyPr>
          <a:lstStyle/>
          <a:p>
            <a:pPr algn="r"/>
            <a:r>
              <a:rPr lang="sk-SK" sz="2800" dirty="0" smtClean="0">
                <a:solidFill>
                  <a:schemeClr val="bg1"/>
                </a:solidFill>
              </a:rPr>
              <a:t>1.</a:t>
            </a: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7 -0.00185 L 0.30903 -0.190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-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556 L 0.52205 0.1335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602 L 0.24098 0.1606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2.22222E-6 L 0.38195 -0.3694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0.00278 L 0.20782 -0.2472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 animBg="1"/>
      <p:bldP spid="65" grpId="0" animBg="1"/>
      <p:bldP spid="60" grpId="0" animBg="1"/>
      <p:bldP spid="80" grpId="0"/>
      <p:bldP spid="62" grpId="0" animBg="1"/>
      <p:bldP spid="85" grpId="0"/>
      <p:bldP spid="63" grpId="0" animBg="1"/>
      <p:bldP spid="86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3794363" y="3391297"/>
            <a:ext cx="3885406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Cvičenie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28956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sk-SK" sz="2800" dirty="0" smtClean="0"/>
              <a:t> Určte súradnice </a:t>
            </a:r>
          </a:p>
          <a:p>
            <a:pPr lvl="0"/>
            <a:r>
              <a:rPr lang="sk-SK" sz="2800" dirty="0" smtClean="0"/>
              <a:t> bodov P, Q, R, S </a:t>
            </a:r>
          </a:p>
          <a:p>
            <a:pPr lvl="0"/>
            <a:r>
              <a:rPr lang="sk-SK" sz="2800" dirty="0" smtClean="0"/>
              <a:t> znázornených v </a:t>
            </a:r>
          </a:p>
          <a:p>
            <a:pPr lvl="0"/>
            <a:r>
              <a:rPr lang="sk-SK" sz="2800" dirty="0" smtClean="0"/>
              <a:t> súradnicovej </a:t>
            </a:r>
          </a:p>
          <a:p>
            <a:pPr lvl="0"/>
            <a:r>
              <a:rPr lang="sk-SK" sz="2800" dirty="0" smtClean="0"/>
              <a:t> sústave  </a:t>
            </a:r>
            <a:r>
              <a:rPr lang="sk-SK" sz="2800" i="1" dirty="0" smtClean="0"/>
              <a:t>0xy</a:t>
            </a:r>
            <a:r>
              <a:rPr lang="sk-SK" sz="2800" dirty="0" smtClean="0"/>
              <a:t> .</a:t>
            </a:r>
          </a:p>
          <a:p>
            <a:pPr lvl="0"/>
            <a:r>
              <a:rPr lang="sk-SK" sz="2800" dirty="0" smtClean="0"/>
              <a:t>     P</a:t>
            </a:r>
          </a:p>
          <a:p>
            <a:pPr lvl="0"/>
            <a:r>
              <a:rPr lang="sk-SK" sz="2800" dirty="0" smtClean="0"/>
              <a:t>    Q</a:t>
            </a:r>
          </a:p>
          <a:p>
            <a:pPr lvl="0"/>
            <a:r>
              <a:rPr lang="sk-SK" sz="2800" dirty="0" smtClean="0"/>
              <a:t>     R</a:t>
            </a:r>
          </a:p>
          <a:p>
            <a:pPr lvl="0"/>
            <a:r>
              <a:rPr lang="sk-SK" sz="2800" dirty="0" smtClean="0"/>
              <a:t>     S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411274" y="3340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Rovná spojnica 24"/>
          <p:cNvCxnSpPr/>
          <p:nvPr/>
        </p:nvCxnSpPr>
        <p:spPr>
          <a:xfrm rot="5400000" flipH="1" flipV="1">
            <a:off x="640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>
            <a:off x="6343652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rot="5400000">
            <a:off x="6984205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 rot="5400000">
            <a:off x="7627147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rot="5400000">
            <a:off x="5057776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rot="5400000">
            <a:off x="4414834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rot="5400000">
            <a:off x="3774281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 rot="10800000">
            <a:off x="5700714" y="273843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rot="10800000">
            <a:off x="5700714" y="2081210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 rot="10800000">
            <a:off x="5700714" y="4040981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rot="10800000">
            <a:off x="5700714" y="469582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kTextu 45"/>
          <p:cNvSpPr txBox="1"/>
          <p:nvPr/>
        </p:nvSpPr>
        <p:spPr>
          <a:xfrm>
            <a:off x="621792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47" name="BlokTextu 46"/>
          <p:cNvSpPr txBox="1"/>
          <p:nvPr/>
        </p:nvSpPr>
        <p:spPr>
          <a:xfrm>
            <a:off x="68580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48" name="BlokTextu 47"/>
          <p:cNvSpPr txBox="1"/>
          <p:nvPr/>
        </p:nvSpPr>
        <p:spPr>
          <a:xfrm>
            <a:off x="74980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50" name="BlokTextu 49"/>
          <p:cNvSpPr txBox="1"/>
          <p:nvPr/>
        </p:nvSpPr>
        <p:spPr>
          <a:xfrm>
            <a:off x="5410200" y="25374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51" name="BlokTextu 50"/>
          <p:cNvSpPr txBox="1"/>
          <p:nvPr/>
        </p:nvSpPr>
        <p:spPr>
          <a:xfrm>
            <a:off x="5410200" y="185928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52" name="BlokTextu 51"/>
          <p:cNvSpPr txBox="1"/>
          <p:nvPr/>
        </p:nvSpPr>
        <p:spPr>
          <a:xfrm>
            <a:off x="48691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53" name="BlokTextu 52"/>
          <p:cNvSpPr txBox="1"/>
          <p:nvPr/>
        </p:nvSpPr>
        <p:spPr>
          <a:xfrm>
            <a:off x="424434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4" name="BlokTextu 53"/>
          <p:cNvSpPr txBox="1"/>
          <p:nvPr/>
        </p:nvSpPr>
        <p:spPr>
          <a:xfrm>
            <a:off x="3581400" y="3348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-3</a:t>
            </a:r>
            <a:endParaRPr lang="sk-SK" sz="2400" dirty="0"/>
          </a:p>
        </p:txBody>
      </p:sp>
      <p:sp>
        <p:nvSpPr>
          <p:cNvPr id="55" name="BlokTextu 54"/>
          <p:cNvSpPr txBox="1"/>
          <p:nvPr/>
        </p:nvSpPr>
        <p:spPr>
          <a:xfrm>
            <a:off x="5334000" y="44805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5334000" y="3810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61" name="BlokTextu 60"/>
          <p:cNvSpPr txBox="1"/>
          <p:nvPr/>
        </p:nvSpPr>
        <p:spPr>
          <a:xfrm>
            <a:off x="6324600" y="1981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400" dirty="0" smtClean="0"/>
              <a:t>R</a:t>
            </a:r>
            <a:endParaRPr lang="sk-SK" sz="2400" dirty="0"/>
          </a:p>
        </p:txBody>
      </p:sp>
      <p:sp>
        <p:nvSpPr>
          <p:cNvPr id="64" name="Ovál 63"/>
          <p:cNvSpPr/>
          <p:nvPr/>
        </p:nvSpPr>
        <p:spPr>
          <a:xfrm>
            <a:off x="1600200" y="4163568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5" name="Ovál 64"/>
          <p:cNvSpPr/>
          <p:nvPr/>
        </p:nvSpPr>
        <p:spPr>
          <a:xfrm>
            <a:off x="1600200" y="3733800"/>
            <a:ext cx="76200" cy="76200"/>
          </a:xfrm>
          <a:prstGeom prst="ellipse">
            <a:avLst/>
          </a:prstGeom>
          <a:solidFill>
            <a:srgbClr val="B26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6" name="Ovál 65"/>
          <p:cNvSpPr/>
          <p:nvPr/>
        </p:nvSpPr>
        <p:spPr>
          <a:xfrm>
            <a:off x="1603375" y="50292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8" name="Ovál 67"/>
          <p:cNvSpPr/>
          <p:nvPr/>
        </p:nvSpPr>
        <p:spPr>
          <a:xfrm>
            <a:off x="1600200" y="4584700"/>
            <a:ext cx="76200" cy="76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0" name="BlokTextu 79"/>
          <p:cNvSpPr txBox="1"/>
          <p:nvPr/>
        </p:nvSpPr>
        <p:spPr>
          <a:xfrm>
            <a:off x="7491984" y="4648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</a:t>
            </a:r>
            <a:endParaRPr lang="sk-SK" sz="2400" dirty="0"/>
          </a:p>
        </p:txBody>
      </p:sp>
      <p:sp>
        <p:nvSpPr>
          <p:cNvPr id="86" name="BlokTextu 85"/>
          <p:cNvSpPr txBox="1"/>
          <p:nvPr/>
        </p:nvSpPr>
        <p:spPr>
          <a:xfrm>
            <a:off x="5766816" y="3825240"/>
            <a:ext cx="381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Q</a:t>
            </a:r>
            <a:endParaRPr lang="sk-SK" sz="2400" dirty="0"/>
          </a:p>
        </p:txBody>
      </p:sp>
      <p:sp>
        <p:nvSpPr>
          <p:cNvPr id="87" name="BlokTextu 86"/>
          <p:cNvSpPr txBox="1"/>
          <p:nvPr/>
        </p:nvSpPr>
        <p:spPr>
          <a:xfrm>
            <a:off x="4448170" y="266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S</a:t>
            </a:r>
            <a:endParaRPr lang="sk-SK" sz="2400" dirty="0"/>
          </a:p>
        </p:txBody>
      </p:sp>
      <p:sp>
        <p:nvSpPr>
          <p:cNvPr id="88" name="BlokTextu 87"/>
          <p:cNvSpPr txBox="1"/>
          <p:nvPr/>
        </p:nvSpPr>
        <p:spPr>
          <a:xfrm>
            <a:off x="304800" y="1381780"/>
            <a:ext cx="457200" cy="3970318"/>
          </a:xfrm>
          <a:prstGeom prst="rect">
            <a:avLst/>
          </a:prstGeom>
          <a:solidFill>
            <a:srgbClr val="378D66"/>
          </a:solidFill>
        </p:spPr>
        <p:txBody>
          <a:bodyPr wrap="square" rtlCol="0">
            <a:spAutoFit/>
          </a:bodyPr>
          <a:lstStyle/>
          <a:p>
            <a:pPr algn="r"/>
            <a:r>
              <a:rPr lang="sk-SK" sz="2800" dirty="0" smtClean="0">
                <a:solidFill>
                  <a:schemeClr val="bg1"/>
                </a:solidFill>
              </a:rPr>
              <a:t>2.</a:t>
            </a: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69" name="Ovál 68"/>
          <p:cNvSpPr/>
          <p:nvPr/>
        </p:nvSpPr>
        <p:spPr>
          <a:xfrm>
            <a:off x="5702300" y="40005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1" name="Obdĺžnik 70"/>
          <p:cNvSpPr/>
          <p:nvPr/>
        </p:nvSpPr>
        <p:spPr>
          <a:xfrm>
            <a:off x="765630" y="3552372"/>
            <a:ext cx="2362200" cy="45719"/>
          </a:xfrm>
          <a:prstGeom prst="rect">
            <a:avLst/>
          </a:prstGeom>
          <a:solidFill>
            <a:srgbClr val="378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3" name="Rovná spojnica 72"/>
          <p:cNvCxnSpPr/>
          <p:nvPr/>
        </p:nvCxnSpPr>
        <p:spPr>
          <a:xfrm rot="5400000" flipH="1" flipV="1">
            <a:off x="7140861" y="4210544"/>
            <a:ext cx="1044000" cy="95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ovná spojnica 74"/>
          <p:cNvCxnSpPr/>
          <p:nvPr/>
        </p:nvCxnSpPr>
        <p:spPr>
          <a:xfrm>
            <a:off x="5791200" y="4695822"/>
            <a:ext cx="1981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ál 69"/>
          <p:cNvSpPr/>
          <p:nvPr/>
        </p:nvSpPr>
        <p:spPr>
          <a:xfrm>
            <a:off x="7620000" y="4648200"/>
            <a:ext cx="76200" cy="76200"/>
          </a:xfrm>
          <a:prstGeom prst="ellipse">
            <a:avLst/>
          </a:prstGeom>
          <a:solidFill>
            <a:srgbClr val="B26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2" name="BlokTextu 81"/>
          <p:cNvSpPr txBox="1"/>
          <p:nvPr/>
        </p:nvSpPr>
        <p:spPr>
          <a:xfrm>
            <a:off x="7650977" y="4658816"/>
            <a:ext cx="9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[3; -2]</a:t>
            </a:r>
            <a:endParaRPr lang="sk-SK" sz="2400" dirty="0"/>
          </a:p>
        </p:txBody>
      </p:sp>
      <p:sp>
        <p:nvSpPr>
          <p:cNvPr id="89" name="BlokTextu 88"/>
          <p:cNvSpPr txBox="1"/>
          <p:nvPr/>
        </p:nvSpPr>
        <p:spPr>
          <a:xfrm>
            <a:off x="6019800" y="3822700"/>
            <a:ext cx="9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[0; -1]</a:t>
            </a:r>
            <a:endParaRPr lang="sk-SK" sz="2400" dirty="0"/>
          </a:p>
        </p:txBody>
      </p:sp>
      <p:cxnSp>
        <p:nvCxnSpPr>
          <p:cNvPr id="90" name="Rovná spojnica 89"/>
          <p:cNvCxnSpPr/>
          <p:nvPr/>
        </p:nvCxnSpPr>
        <p:spPr>
          <a:xfrm rot="5400000" flipH="1" flipV="1">
            <a:off x="5720513" y="2642437"/>
            <a:ext cx="1332000" cy="95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ovná spojnica 90"/>
          <p:cNvCxnSpPr/>
          <p:nvPr/>
        </p:nvCxnSpPr>
        <p:spPr>
          <a:xfrm>
            <a:off x="5715000" y="2079625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ál 62"/>
          <p:cNvSpPr/>
          <p:nvPr/>
        </p:nvSpPr>
        <p:spPr>
          <a:xfrm>
            <a:off x="6350000" y="2044700"/>
            <a:ext cx="76200" cy="76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2" name="BlokTextu 91"/>
          <p:cNvSpPr txBox="1"/>
          <p:nvPr/>
        </p:nvSpPr>
        <p:spPr>
          <a:xfrm>
            <a:off x="6553200" y="1981200"/>
            <a:ext cx="9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[1; 2]</a:t>
            </a:r>
            <a:endParaRPr lang="sk-SK" sz="2400" dirty="0"/>
          </a:p>
        </p:txBody>
      </p:sp>
      <p:cxnSp>
        <p:nvCxnSpPr>
          <p:cNvPr id="93" name="Rovná spojnica 92"/>
          <p:cNvCxnSpPr/>
          <p:nvPr/>
        </p:nvCxnSpPr>
        <p:spPr>
          <a:xfrm rot="5400000" flipH="1" flipV="1">
            <a:off x="4061704" y="3005852"/>
            <a:ext cx="792000" cy="95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ovná spojnica 93"/>
          <p:cNvCxnSpPr/>
          <p:nvPr/>
        </p:nvCxnSpPr>
        <p:spPr>
          <a:xfrm>
            <a:off x="4391022" y="2738437"/>
            <a:ext cx="1404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ál 59"/>
          <p:cNvSpPr/>
          <p:nvPr/>
        </p:nvSpPr>
        <p:spPr>
          <a:xfrm>
            <a:off x="4422776" y="269875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5" name="BlokTextu 94"/>
          <p:cNvSpPr txBox="1"/>
          <p:nvPr/>
        </p:nvSpPr>
        <p:spPr>
          <a:xfrm>
            <a:off x="4591044" y="2667000"/>
            <a:ext cx="9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[-2; 1]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9" grpId="0"/>
      <p:bldP spid="92" grpId="0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810000" y="3375660"/>
            <a:ext cx="44958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5400000" flipH="1" flipV="1">
            <a:off x="3794363" y="3391297"/>
            <a:ext cx="3885406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Cvičenie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304800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sk-SK" sz="2800" dirty="0" smtClean="0"/>
              <a:t> Určte súradnice </a:t>
            </a:r>
          </a:p>
          <a:p>
            <a:pPr lvl="0"/>
            <a:r>
              <a:rPr lang="sk-SK" sz="2800" dirty="0" smtClean="0"/>
              <a:t> bodu F</a:t>
            </a:r>
            <a:r>
              <a:rPr lang="sk-SK" sz="2800" dirty="0" smtClean="0">
                <a:latin typeface="Times New Roman"/>
                <a:cs typeface="Times New Roman"/>
              </a:rPr>
              <a:t>′</a:t>
            </a:r>
            <a:r>
              <a:rPr lang="sk-SK" sz="2800" dirty="0" smtClean="0"/>
              <a:t>, ktorý je </a:t>
            </a:r>
          </a:p>
          <a:p>
            <a:pPr lvl="0"/>
            <a:r>
              <a:rPr lang="sk-SK" sz="2800" dirty="0" smtClean="0"/>
              <a:t> v súradnicovej </a:t>
            </a:r>
          </a:p>
          <a:p>
            <a:pPr lvl="0"/>
            <a:r>
              <a:rPr lang="sk-SK" sz="2800" dirty="0" smtClean="0"/>
              <a:t> </a:t>
            </a:r>
            <a:r>
              <a:rPr lang="sk-SK" sz="2800" dirty="0" err="1" smtClean="0"/>
              <a:t>sústve</a:t>
            </a:r>
            <a:r>
              <a:rPr lang="sk-SK" sz="2800" dirty="0" smtClean="0"/>
              <a:t> </a:t>
            </a:r>
            <a:r>
              <a:rPr lang="sk-SK" sz="2800" i="1" dirty="0" err="1" smtClean="0"/>
              <a:t>Oxy</a:t>
            </a:r>
            <a:r>
              <a:rPr lang="sk-SK" sz="2800" i="1" dirty="0" smtClean="0"/>
              <a:t>  </a:t>
            </a:r>
          </a:p>
          <a:p>
            <a:pPr lvl="0"/>
            <a:r>
              <a:rPr lang="sk-SK" sz="2800" i="1" dirty="0" smtClean="0"/>
              <a:t> </a:t>
            </a:r>
            <a:r>
              <a:rPr lang="sk-SK" sz="2800" dirty="0" smtClean="0"/>
              <a:t>súmerne  </a:t>
            </a:r>
          </a:p>
          <a:p>
            <a:pPr lvl="0"/>
            <a:r>
              <a:rPr lang="sk-SK" sz="2800" dirty="0" smtClean="0"/>
              <a:t> združený s bodom  </a:t>
            </a:r>
          </a:p>
          <a:p>
            <a:pPr lvl="0"/>
            <a:r>
              <a:rPr lang="sk-SK" sz="2800" dirty="0" smtClean="0"/>
              <a:t> F[3; -1] podľa osi </a:t>
            </a:r>
            <a:r>
              <a:rPr lang="sk-SK" sz="2800" i="1" dirty="0" smtClean="0"/>
              <a:t>x.</a:t>
            </a:r>
            <a:r>
              <a:rPr lang="sk-SK" sz="2800" dirty="0" smtClean="0"/>
              <a:t>  </a:t>
            </a:r>
          </a:p>
          <a:p>
            <a:pPr lvl="0"/>
            <a:r>
              <a:rPr lang="sk-SK" sz="2800" dirty="0" smtClean="0"/>
              <a:t>   F</a:t>
            </a:r>
          </a:p>
          <a:p>
            <a:pPr lvl="0"/>
            <a:r>
              <a:rPr lang="sk-SK" sz="2800" dirty="0" smtClean="0"/>
              <a:t>   F</a:t>
            </a:r>
            <a:r>
              <a:rPr lang="sk-SK" sz="2800" dirty="0" smtClean="0">
                <a:latin typeface="Times New Roman"/>
                <a:cs typeface="Times New Roman"/>
              </a:rPr>
              <a:t>′</a:t>
            </a:r>
            <a:r>
              <a:rPr lang="sk-SK" sz="2800" dirty="0" smtClean="0"/>
              <a:t>     </a:t>
            </a:r>
          </a:p>
          <a:p>
            <a:pPr lvl="0"/>
            <a:r>
              <a:rPr lang="sk-SK" sz="2800" dirty="0" smtClean="0"/>
              <a:t>     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411274" y="3340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x</a:t>
            </a:r>
            <a:endParaRPr lang="sk-SK" sz="2800" i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334000" y="130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 smtClean="0"/>
              <a:t>y</a:t>
            </a:r>
            <a:endParaRPr lang="sk-SK" sz="2800" i="1" dirty="0"/>
          </a:p>
        </p:txBody>
      </p:sp>
      <p:cxnSp>
        <p:nvCxnSpPr>
          <p:cNvPr id="25" name="Rovná spojnica 24"/>
          <p:cNvCxnSpPr/>
          <p:nvPr/>
        </p:nvCxnSpPr>
        <p:spPr>
          <a:xfrm rot="5400000" flipH="1" flipV="1">
            <a:off x="640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>
            <a:off x="6343652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rot="5400000">
            <a:off x="6984205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 rot="5400000">
            <a:off x="7627147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rot="5400000">
            <a:off x="5057776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rot="5400000">
            <a:off x="4414834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rot="5400000">
            <a:off x="3774281" y="3383757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 rot="10800000">
            <a:off x="5700714" y="273843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rot="10800000">
            <a:off x="5700714" y="2081210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 rot="10800000">
            <a:off x="5700714" y="4040981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rot="10800000">
            <a:off x="5700714" y="4695828"/>
            <a:ext cx="7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kTextu 45"/>
          <p:cNvSpPr txBox="1"/>
          <p:nvPr/>
        </p:nvSpPr>
        <p:spPr>
          <a:xfrm>
            <a:off x="621792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47" name="BlokTextu 46"/>
          <p:cNvSpPr txBox="1"/>
          <p:nvPr/>
        </p:nvSpPr>
        <p:spPr>
          <a:xfrm>
            <a:off x="68580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50" name="BlokTextu 49"/>
          <p:cNvSpPr txBox="1"/>
          <p:nvPr/>
        </p:nvSpPr>
        <p:spPr>
          <a:xfrm>
            <a:off x="5410200" y="25374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51" name="BlokTextu 50"/>
          <p:cNvSpPr txBox="1"/>
          <p:nvPr/>
        </p:nvSpPr>
        <p:spPr>
          <a:xfrm>
            <a:off x="5410200" y="185928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52" name="BlokTextu 51"/>
          <p:cNvSpPr txBox="1"/>
          <p:nvPr/>
        </p:nvSpPr>
        <p:spPr>
          <a:xfrm>
            <a:off x="48691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53" name="BlokTextu 52"/>
          <p:cNvSpPr txBox="1"/>
          <p:nvPr/>
        </p:nvSpPr>
        <p:spPr>
          <a:xfrm>
            <a:off x="424434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4" name="BlokTextu 53"/>
          <p:cNvSpPr txBox="1"/>
          <p:nvPr/>
        </p:nvSpPr>
        <p:spPr>
          <a:xfrm>
            <a:off x="3581400" y="3348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-3</a:t>
            </a:r>
            <a:endParaRPr lang="sk-SK" sz="2400" dirty="0"/>
          </a:p>
        </p:txBody>
      </p:sp>
      <p:sp>
        <p:nvSpPr>
          <p:cNvPr id="55" name="BlokTextu 54"/>
          <p:cNvSpPr txBox="1"/>
          <p:nvPr/>
        </p:nvSpPr>
        <p:spPr>
          <a:xfrm>
            <a:off x="5334000" y="44805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-2</a:t>
            </a:r>
            <a:endParaRPr lang="sk-SK" sz="2400" dirty="0"/>
          </a:p>
        </p:txBody>
      </p:sp>
      <p:sp>
        <p:nvSpPr>
          <p:cNvPr id="56" name="BlokTextu 55"/>
          <p:cNvSpPr txBox="1"/>
          <p:nvPr/>
        </p:nvSpPr>
        <p:spPr>
          <a:xfrm>
            <a:off x="5334000" y="3810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-1</a:t>
            </a:r>
            <a:endParaRPr lang="sk-SK" sz="2400" dirty="0"/>
          </a:p>
        </p:txBody>
      </p:sp>
      <p:sp>
        <p:nvSpPr>
          <p:cNvPr id="61" name="BlokTextu 60"/>
          <p:cNvSpPr txBox="1"/>
          <p:nvPr/>
        </p:nvSpPr>
        <p:spPr>
          <a:xfrm flipH="1">
            <a:off x="7391400" y="2281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400" dirty="0" smtClean="0"/>
              <a:t>F</a:t>
            </a:r>
            <a:r>
              <a:rPr lang="sk-SK" sz="2400" dirty="0" smtClean="0">
                <a:latin typeface="Times New Roman"/>
                <a:cs typeface="Times New Roman"/>
              </a:rPr>
              <a:t>′</a:t>
            </a:r>
            <a:endParaRPr lang="sk-SK" sz="2400" dirty="0"/>
          </a:p>
        </p:txBody>
      </p:sp>
      <p:sp>
        <p:nvSpPr>
          <p:cNvPr id="66" name="Ovál 65"/>
          <p:cNvSpPr/>
          <p:nvPr/>
        </p:nvSpPr>
        <p:spPr>
          <a:xfrm>
            <a:off x="1603375" y="50292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8" name="Ovál 67"/>
          <p:cNvSpPr/>
          <p:nvPr/>
        </p:nvSpPr>
        <p:spPr>
          <a:xfrm>
            <a:off x="1600200" y="4584700"/>
            <a:ext cx="76200" cy="76200"/>
          </a:xfrm>
          <a:prstGeom prst="ellipse">
            <a:avLst/>
          </a:prstGeom>
          <a:solidFill>
            <a:srgbClr val="B26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0" name="BlokTextu 79"/>
          <p:cNvSpPr txBox="1"/>
          <p:nvPr/>
        </p:nvSpPr>
        <p:spPr>
          <a:xfrm>
            <a:off x="7505700" y="40341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F</a:t>
            </a:r>
            <a:endParaRPr lang="sk-SK" sz="2400" dirty="0"/>
          </a:p>
        </p:txBody>
      </p:sp>
      <p:sp>
        <p:nvSpPr>
          <p:cNvPr id="88" name="BlokTextu 87"/>
          <p:cNvSpPr txBox="1"/>
          <p:nvPr/>
        </p:nvSpPr>
        <p:spPr>
          <a:xfrm>
            <a:off x="304800" y="1381780"/>
            <a:ext cx="457200" cy="3970318"/>
          </a:xfrm>
          <a:prstGeom prst="rect">
            <a:avLst/>
          </a:prstGeom>
          <a:solidFill>
            <a:srgbClr val="378D66"/>
          </a:solidFill>
        </p:spPr>
        <p:txBody>
          <a:bodyPr wrap="square" rtlCol="0">
            <a:spAutoFit/>
          </a:bodyPr>
          <a:lstStyle/>
          <a:p>
            <a:pPr algn="r"/>
            <a:r>
              <a:rPr lang="sk-SK" sz="2800" dirty="0" smtClean="0">
                <a:solidFill>
                  <a:schemeClr val="bg1"/>
                </a:solidFill>
              </a:rPr>
              <a:t>3.</a:t>
            </a: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 smtClean="0">
              <a:solidFill>
                <a:schemeClr val="bg1"/>
              </a:solidFill>
            </a:endParaRPr>
          </a:p>
          <a:p>
            <a:pPr algn="r"/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71" name="Obdĺžnik 70"/>
          <p:cNvSpPr/>
          <p:nvPr/>
        </p:nvSpPr>
        <p:spPr>
          <a:xfrm>
            <a:off x="765630" y="4373881"/>
            <a:ext cx="2808000" cy="45719"/>
          </a:xfrm>
          <a:prstGeom prst="rect">
            <a:avLst/>
          </a:prstGeom>
          <a:solidFill>
            <a:srgbClr val="378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3" name="Rovná spojnica 72"/>
          <p:cNvCxnSpPr/>
          <p:nvPr/>
        </p:nvCxnSpPr>
        <p:spPr>
          <a:xfrm rot="5400000" flipH="1" flipV="1">
            <a:off x="7442892" y="3912012"/>
            <a:ext cx="432000" cy="95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ovná spojnica 74"/>
          <p:cNvCxnSpPr/>
          <p:nvPr/>
        </p:nvCxnSpPr>
        <p:spPr>
          <a:xfrm>
            <a:off x="5791200" y="4041775"/>
            <a:ext cx="2196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kTextu 81"/>
          <p:cNvSpPr txBox="1"/>
          <p:nvPr/>
        </p:nvSpPr>
        <p:spPr>
          <a:xfrm>
            <a:off x="7696200" y="4034135"/>
            <a:ext cx="9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[3; -1]</a:t>
            </a:r>
            <a:endParaRPr lang="sk-SK" sz="2400" dirty="0"/>
          </a:p>
        </p:txBody>
      </p:sp>
      <p:sp>
        <p:nvSpPr>
          <p:cNvPr id="92" name="BlokTextu 91"/>
          <p:cNvSpPr txBox="1"/>
          <p:nvPr/>
        </p:nvSpPr>
        <p:spPr>
          <a:xfrm>
            <a:off x="7772400" y="2281535"/>
            <a:ext cx="9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[3; 1]</a:t>
            </a:r>
            <a:endParaRPr lang="sk-SK" sz="2400" dirty="0"/>
          </a:p>
        </p:txBody>
      </p:sp>
      <p:cxnSp>
        <p:nvCxnSpPr>
          <p:cNvPr id="57" name="Rovná spojnica 56"/>
          <p:cNvCxnSpPr/>
          <p:nvPr/>
        </p:nvCxnSpPr>
        <p:spPr>
          <a:xfrm rot="5400000" flipH="1" flipV="1">
            <a:off x="6938895" y="3382237"/>
            <a:ext cx="1440000" cy="952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8001000" y="2971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 rot="5400000" flipH="1" flipV="1">
            <a:off x="7528568" y="3706155"/>
            <a:ext cx="648000" cy="7936"/>
          </a:xfrm>
          <a:prstGeom prst="line">
            <a:avLst/>
          </a:prstGeom>
          <a:ln w="28575">
            <a:solidFill>
              <a:srgbClr val="FF3399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lokTextu 47"/>
          <p:cNvSpPr txBox="1"/>
          <p:nvPr/>
        </p:nvSpPr>
        <p:spPr>
          <a:xfrm>
            <a:off x="749808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cxnSp>
        <p:nvCxnSpPr>
          <p:cNvPr id="77" name="Rovná spojnica 76"/>
          <p:cNvCxnSpPr/>
          <p:nvPr/>
        </p:nvCxnSpPr>
        <p:spPr>
          <a:xfrm rot="5400000" flipH="1" flipV="1">
            <a:off x="7533330" y="3041795"/>
            <a:ext cx="648000" cy="7936"/>
          </a:xfrm>
          <a:prstGeom prst="line">
            <a:avLst/>
          </a:prstGeom>
          <a:ln w="28575">
            <a:solidFill>
              <a:srgbClr val="FF3399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lokTextu 77"/>
          <p:cNvSpPr txBox="1"/>
          <p:nvPr/>
        </p:nvSpPr>
        <p:spPr>
          <a:xfrm>
            <a:off x="7784305" y="3505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79" name="BlokTextu 78"/>
          <p:cNvSpPr txBox="1"/>
          <p:nvPr/>
        </p:nvSpPr>
        <p:spPr>
          <a:xfrm>
            <a:off x="7786686" y="28717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cxnSp>
        <p:nvCxnSpPr>
          <p:cNvPr id="58" name="Rovná spojnica 57"/>
          <p:cNvCxnSpPr/>
          <p:nvPr/>
        </p:nvCxnSpPr>
        <p:spPr>
          <a:xfrm>
            <a:off x="5791200" y="2737644"/>
            <a:ext cx="2196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ál 39"/>
          <p:cNvSpPr/>
          <p:nvPr/>
        </p:nvSpPr>
        <p:spPr>
          <a:xfrm>
            <a:off x="5695952" y="334803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3" name="Ovál 82"/>
          <p:cNvSpPr/>
          <p:nvPr/>
        </p:nvSpPr>
        <p:spPr>
          <a:xfrm>
            <a:off x="1600200" y="5029200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0" name="Ovál 69"/>
          <p:cNvSpPr/>
          <p:nvPr/>
        </p:nvSpPr>
        <p:spPr>
          <a:xfrm>
            <a:off x="1600200" y="4572000"/>
            <a:ext cx="76200" cy="76200"/>
          </a:xfrm>
          <a:prstGeom prst="ellipse">
            <a:avLst/>
          </a:prstGeom>
          <a:solidFill>
            <a:srgbClr val="B26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6" name="Oblúk 95"/>
          <p:cNvSpPr/>
          <p:nvPr/>
        </p:nvSpPr>
        <p:spPr>
          <a:xfrm rot="10800000">
            <a:off x="7315200" y="3048000"/>
            <a:ext cx="685800" cy="685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8" name="BlokTextu 97"/>
          <p:cNvSpPr txBox="1"/>
          <p:nvPr/>
        </p:nvSpPr>
        <p:spPr>
          <a:xfrm>
            <a:off x="7391400" y="3276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F0"/>
                </a:solidFill>
              </a:rPr>
              <a:t>.</a:t>
            </a:r>
            <a:endParaRPr lang="sk-SK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65833 -0.084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58" presetID="1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35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25 L 0.65937 -0.33958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500"/>
                            </p:stCondLst>
                            <p:childTnLst>
                              <p:par>
                                <p:cTn id="7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0" grpId="0"/>
      <p:bldP spid="82" grpId="0"/>
      <p:bldP spid="92" grpId="1"/>
      <p:bldP spid="78" grpId="0"/>
      <p:bldP spid="79" grpId="0"/>
      <p:bldP spid="83" grpId="0" animBg="1"/>
      <p:bldP spid="70" grpId="0" animBg="1"/>
      <p:bldP spid="96" grpId="0" animBg="1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u="sng" dirty="0" smtClean="0"/>
              <a:t>Požiadavky na vedomosti a zručnosti  </a:t>
            </a:r>
            <a:endParaRPr lang="sk-SK" sz="3200" u="sng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304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sk-SK" sz="2800" dirty="0" smtClean="0"/>
              <a:t> </a:t>
            </a:r>
          </a:p>
        </p:txBody>
      </p:sp>
      <p:cxnSp>
        <p:nvCxnSpPr>
          <p:cNvPr id="25" name="Rovná spojnica 24"/>
          <p:cNvCxnSpPr/>
          <p:nvPr/>
        </p:nvCxnSpPr>
        <p:spPr>
          <a:xfrm rot="5400000" flipH="1" flipV="1">
            <a:off x="640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8001000" y="2971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ástupný symbol textu 59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639762"/>
          </a:xfrm>
          <a:gradFill flip="none" rotWithShape="1">
            <a:gsLst>
              <a:gs pos="100000">
                <a:schemeClr val="accent3">
                  <a:lumMod val="75000"/>
                </a:schemeClr>
              </a:gs>
              <a:gs pos="50000">
                <a:srgbClr val="E2FAE4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Autofit/>
          </a:bodyPr>
          <a:lstStyle/>
          <a:p>
            <a:pPr lvl="1"/>
            <a:r>
              <a:rPr lang="sk-SK" sz="3600" b="0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Žiak  vie:</a:t>
            </a:r>
            <a:endParaRPr lang="sk-SK" sz="3600" b="0" dirty="0">
              <a:ln w="10160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Zaoblený obdĺžnik 68"/>
          <p:cNvSpPr/>
          <p:nvPr/>
        </p:nvSpPr>
        <p:spPr>
          <a:xfrm>
            <a:off x="381000" y="2133600"/>
            <a:ext cx="8229600" cy="4038600"/>
          </a:xfrm>
          <a:prstGeom prst="roundRect">
            <a:avLst/>
          </a:prstGeom>
          <a:solidFill>
            <a:srgbClr val="378D66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sk-SK" sz="3200" dirty="0" smtClean="0"/>
              <a:t>   zostrojiť súradnicovú sústavu ,</a:t>
            </a:r>
          </a:p>
          <a:p>
            <a:pPr lvl="0">
              <a:buFont typeface="Arial" pitchFamily="34" charset="0"/>
              <a:buChar char="•"/>
            </a:pPr>
            <a:r>
              <a:rPr lang="sk-SK" sz="3200" dirty="0" smtClean="0"/>
              <a:t>   znázorniť bod v súradnicovej sústave 0xy,</a:t>
            </a:r>
          </a:p>
          <a:p>
            <a:pPr lvl="0">
              <a:buFont typeface="Arial" pitchFamily="34" charset="0"/>
              <a:buChar char="•"/>
            </a:pPr>
            <a:r>
              <a:rPr lang="sk-SK" sz="3200" dirty="0" smtClean="0"/>
              <a:t>   charakterizovať pojem súradnice bodu,</a:t>
            </a:r>
          </a:p>
          <a:p>
            <a:pPr lvl="0">
              <a:buFont typeface="Arial" pitchFamily="34" charset="0"/>
              <a:buChar char="•"/>
            </a:pPr>
            <a:r>
              <a:rPr lang="sk-SK" sz="3200" dirty="0" smtClean="0"/>
              <a:t>   nájsť súradnice bodu v súradnicovej sústave   </a:t>
            </a:r>
          </a:p>
          <a:p>
            <a:pPr lvl="0"/>
            <a:r>
              <a:rPr lang="sk-SK" sz="3200" dirty="0" smtClean="0"/>
              <a:t>     0xy.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ĺžnik 21"/>
          <p:cNvSpPr/>
          <p:nvPr/>
        </p:nvSpPr>
        <p:spPr>
          <a:xfrm>
            <a:off x="685800" y="5334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 smtClean="0"/>
              <a:t>Autor:   Iveta </a:t>
            </a:r>
            <a:r>
              <a:rPr lang="sk-SK" sz="2000" dirty="0" err="1" smtClean="0"/>
              <a:t>Hermanovská</a:t>
            </a:r>
            <a:endParaRPr lang="sk-SK" sz="2000" dirty="0" smtClean="0"/>
          </a:p>
          <a:p>
            <a:r>
              <a:rPr lang="sk-SK" sz="2000" dirty="0" smtClean="0"/>
              <a:t>Rok:      september 2010  </a:t>
            </a:r>
            <a:endParaRPr lang="sk-SK" sz="2000" dirty="0"/>
          </a:p>
        </p:txBody>
      </p:sp>
      <p:sp>
        <p:nvSpPr>
          <p:cNvPr id="34" name="BlokTextu 33"/>
          <p:cNvSpPr txBox="1"/>
          <p:nvPr/>
        </p:nvSpPr>
        <p:spPr>
          <a:xfrm>
            <a:off x="685800" y="1371600"/>
            <a:ext cx="304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sk-SK" sz="2800" dirty="0" smtClean="0"/>
              <a:t> </a:t>
            </a:r>
          </a:p>
        </p:txBody>
      </p:sp>
      <p:cxnSp>
        <p:nvCxnSpPr>
          <p:cNvPr id="25" name="Rovná spojnica 24"/>
          <p:cNvCxnSpPr/>
          <p:nvPr/>
        </p:nvCxnSpPr>
        <p:spPr>
          <a:xfrm rot="5400000" flipH="1" flipV="1">
            <a:off x="640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8001000" y="2971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René </a:t>
            </a:r>
            <a:r>
              <a:rPr lang="sk-SK" b="1" dirty="0" err="1" smtClean="0"/>
              <a:t>Descartes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3995678"/>
            <a:ext cx="91440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</a:t>
            </a:r>
            <a:r>
              <a:rPr lang="sk-SK" sz="2400" b="1" dirty="0" smtClean="0"/>
              <a:t> </a:t>
            </a:r>
            <a:r>
              <a:rPr lang="sk-SK" sz="2400" dirty="0" smtClean="0"/>
              <a:t>známy aj ako </a:t>
            </a:r>
            <a:r>
              <a:rPr lang="sk-SK" sz="2400" b="1" dirty="0" err="1" smtClean="0"/>
              <a:t>Cartesius</a:t>
            </a:r>
            <a:r>
              <a:rPr lang="sk-SK" sz="2400" b="1" dirty="0" smtClean="0"/>
              <a:t>,</a:t>
            </a:r>
            <a:r>
              <a:rPr lang="sk-SK" sz="2400" dirty="0" smtClean="0"/>
              <a:t>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* 31. 3. 1596, La </a:t>
            </a:r>
            <a:r>
              <a:rPr lang="sk-SK" sz="2400" dirty="0" err="1" smtClean="0"/>
              <a:t>Have</a:t>
            </a:r>
            <a:r>
              <a:rPr lang="sk-SK" sz="2400" dirty="0" smtClean="0"/>
              <a:t>,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† 11. 2. 1650, Štokholm,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 francúzsky filozof, matematik, predstaviteľ racionalizmu,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 </a:t>
            </a:r>
            <a:r>
              <a:rPr lang="sk-SK" sz="2400" dirty="0" err="1" smtClean="0"/>
              <a:t>špeciálnovedný</a:t>
            </a:r>
            <a:r>
              <a:rPr lang="sk-SK" sz="2400" dirty="0" smtClean="0"/>
              <a:t> bádateľ vo viacerých prírodovedných odboroch,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 hlboko ovplyvnil celú novovekú vedu.</a:t>
            </a:r>
            <a:endParaRPr lang="sk-SK" sz="24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828800"/>
            <a:ext cx="2447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1752600" cy="245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371600"/>
            <a:ext cx="1962150" cy="240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René </a:t>
            </a:r>
            <a:r>
              <a:rPr lang="sk-SK" b="1" dirty="0" err="1" smtClean="0"/>
              <a:t>Descartes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3995678"/>
            <a:ext cx="91440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</a:t>
            </a:r>
            <a:r>
              <a:rPr lang="sk-SK" sz="2400" b="1" dirty="0" smtClean="0"/>
              <a:t> </a:t>
            </a:r>
            <a:r>
              <a:rPr lang="sk-SK" sz="2400" dirty="0" smtClean="0"/>
              <a:t>známy aj ako </a:t>
            </a:r>
            <a:r>
              <a:rPr lang="sk-SK" sz="2400" b="1" dirty="0" err="1" smtClean="0"/>
              <a:t>Cartesius</a:t>
            </a:r>
            <a:r>
              <a:rPr lang="sk-SK" sz="2400" b="1" dirty="0" smtClean="0"/>
              <a:t>,</a:t>
            </a:r>
            <a:r>
              <a:rPr lang="sk-SK" sz="2400" dirty="0" smtClean="0"/>
              <a:t>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* 31. 3. 1596, La </a:t>
            </a:r>
            <a:r>
              <a:rPr lang="sk-SK" sz="2400" dirty="0" err="1" smtClean="0"/>
              <a:t>Have</a:t>
            </a:r>
            <a:r>
              <a:rPr lang="sk-SK" sz="2400" dirty="0" smtClean="0"/>
              <a:t>,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† 11. 2. 1650, Štokholm,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 francúzsky filozof, matematik, predstaviteľ racionalizmu,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 </a:t>
            </a:r>
            <a:r>
              <a:rPr lang="sk-SK" sz="2400" dirty="0" err="1" smtClean="0"/>
              <a:t>špeciálnovedný</a:t>
            </a:r>
            <a:r>
              <a:rPr lang="sk-SK" sz="2400" dirty="0" smtClean="0"/>
              <a:t> bádateľ vo viacerých prírodovedných odboroch,</a:t>
            </a:r>
          </a:p>
          <a:p>
            <a:pPr>
              <a:buClr>
                <a:schemeClr val="accent3">
                  <a:lumMod val="75000"/>
                </a:schemeClr>
              </a:buClr>
              <a:buFont typeface="Calibri" pitchFamily="34" charset="0"/>
              <a:buChar char="•"/>
            </a:pPr>
            <a:r>
              <a:rPr lang="sk-SK" sz="2400" dirty="0" smtClean="0"/>
              <a:t>   hlboko ovplyvnil celú novovekú vedu.</a:t>
            </a:r>
            <a:endParaRPr lang="sk-SK" sz="24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828800"/>
            <a:ext cx="2447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371600"/>
            <a:ext cx="1752600" cy="245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371600"/>
            <a:ext cx="1962150" cy="240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0" y="3962400"/>
            <a:ext cx="9144000" cy="2362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/>
              <a:t>Dubitó</a:t>
            </a:r>
            <a:r>
              <a:rPr lang="sk-SK" sz="3600" b="1" dirty="0" smtClean="0"/>
              <a:t> ergo </a:t>
            </a:r>
            <a:r>
              <a:rPr lang="sk-SK" sz="3600" b="1" dirty="0" err="1" smtClean="0"/>
              <a:t>cogito</a:t>
            </a:r>
            <a:r>
              <a:rPr lang="sk-SK" sz="3600" b="1" dirty="0" smtClean="0"/>
              <a:t>, </a:t>
            </a:r>
            <a:r>
              <a:rPr lang="sk-SK" sz="3600" b="1" dirty="0" err="1" smtClean="0"/>
              <a:t>cogito</a:t>
            </a:r>
            <a:r>
              <a:rPr lang="sk-SK" sz="3600" b="1" dirty="0" smtClean="0"/>
              <a:t>, ergo </a:t>
            </a:r>
            <a:r>
              <a:rPr lang="sk-SK" sz="3600" b="1" dirty="0" err="1" smtClean="0"/>
              <a:t>sum</a:t>
            </a:r>
            <a:r>
              <a:rPr lang="sk-SK" sz="3600" b="1" dirty="0" smtClean="0"/>
              <a:t>.</a:t>
            </a:r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685800" y="5638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FF00"/>
                </a:solidFill>
              </a:rPr>
              <a:t>Pochybujem, teda myslím, myslím, teda som!</a:t>
            </a:r>
            <a:endParaRPr lang="sk-SK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35530">
            <a:off x="1152104" y="2767401"/>
            <a:ext cx="1646439" cy="1613009"/>
          </a:xfrm>
          <a:prstGeom prst="rect">
            <a:avLst/>
          </a:prstGeom>
          <a:noFill/>
        </p:spPr>
      </p:pic>
      <p:pic>
        <p:nvPicPr>
          <p:cNvPr id="1028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47004">
            <a:off x="3659128" y="5114787"/>
            <a:ext cx="354901" cy="362623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685800" y="381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Keď mladý René raz jedno ráno ležal  v posteli, uvidel  </a:t>
            </a:r>
            <a:r>
              <a:rPr lang="sk-SK" sz="3200" b="1" dirty="0" smtClean="0">
                <a:solidFill>
                  <a:srgbClr val="FF0000"/>
                </a:solidFill>
              </a:rPr>
              <a:t>muchu </a:t>
            </a:r>
            <a:r>
              <a:rPr lang="sk-SK" sz="3200" dirty="0" smtClean="0"/>
              <a:t>. . .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27205 -0.27222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35530">
            <a:off x="1152104" y="2767401"/>
            <a:ext cx="1646439" cy="161300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4800600" y="38100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5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419600" y="4800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37°</a:t>
            </a:r>
            <a:endParaRPr lang="sk-SK" sz="2800" dirty="0"/>
          </a:p>
        </p:txBody>
      </p:sp>
      <p:sp>
        <p:nvSpPr>
          <p:cNvPr id="9" name="Oblúk 8"/>
          <p:cNvSpPr/>
          <p:nvPr/>
        </p:nvSpPr>
        <p:spPr>
          <a:xfrm>
            <a:off x="4191000" y="4267200"/>
            <a:ext cx="1447800" cy="2362200"/>
          </a:xfrm>
          <a:prstGeom prst="arc">
            <a:avLst>
              <a:gd name="adj1" fmla="val 16901365"/>
              <a:gd name="adj2" fmla="val 21161906"/>
            </a:avLst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47004">
            <a:off x="6148136" y="3242553"/>
            <a:ext cx="354901" cy="362623"/>
          </a:xfrm>
          <a:prstGeom prst="rect">
            <a:avLst/>
          </a:prstGeom>
          <a:noFill/>
        </p:spPr>
      </p:pic>
      <p:cxnSp>
        <p:nvCxnSpPr>
          <p:cNvPr id="11" name="Rovná spojovacia šípka 10"/>
          <p:cNvCxnSpPr/>
          <p:nvPr/>
        </p:nvCxnSpPr>
        <p:spPr>
          <a:xfrm flipV="1">
            <a:off x="3810000" y="3371850"/>
            <a:ext cx="2590800" cy="1981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3810000" y="5351461"/>
            <a:ext cx="4572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365760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13435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x</a:t>
            </a:r>
            <a:endParaRPr lang="sk-SK" sz="2800" dirty="0"/>
          </a:p>
        </p:txBody>
      </p:sp>
      <p:sp>
        <p:nvSpPr>
          <p:cNvPr id="25" name="Obdĺžnik 24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Ako opísať pozíciu muchy . . . 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" presetID="4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35530">
            <a:off x="1152104" y="2767401"/>
            <a:ext cx="1646439" cy="1613009"/>
          </a:xfrm>
          <a:prstGeom prst="rect">
            <a:avLst/>
          </a:prstGeom>
          <a:noFill/>
        </p:spPr>
      </p:pic>
      <p:pic>
        <p:nvPicPr>
          <p:cNvPr id="1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47004">
            <a:off x="6148136" y="3242553"/>
            <a:ext cx="354901" cy="362623"/>
          </a:xfrm>
          <a:prstGeom prst="rect">
            <a:avLst/>
          </a:prstGeom>
          <a:noFill/>
        </p:spPr>
      </p:pic>
      <p:cxnSp>
        <p:nvCxnSpPr>
          <p:cNvPr id="13" name="Rovná spojovacia šípka 12"/>
          <p:cNvCxnSpPr/>
          <p:nvPr/>
        </p:nvCxnSpPr>
        <p:spPr>
          <a:xfrm>
            <a:off x="3810000" y="5351461"/>
            <a:ext cx="4572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365760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13435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x</a:t>
            </a:r>
            <a:endParaRPr lang="sk-SK" sz="2800" dirty="0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1707977" y="3270250"/>
            <a:ext cx="4191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429000" y="10769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y</a:t>
            </a:r>
            <a:endParaRPr lang="sk-SK" sz="2800" dirty="0"/>
          </a:p>
        </p:txBody>
      </p:sp>
      <p:cxnSp>
        <p:nvCxnSpPr>
          <p:cNvPr id="23" name="Rovná spojnica 22"/>
          <p:cNvCxnSpPr/>
          <p:nvPr/>
        </p:nvCxnSpPr>
        <p:spPr>
          <a:xfrm>
            <a:off x="3810000" y="4692650"/>
            <a:ext cx="648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>
            <a:off x="4118350" y="5009475"/>
            <a:ext cx="666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Pravouhlé súradnice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35530">
            <a:off x="1152104" y="2767401"/>
            <a:ext cx="1646439" cy="1613009"/>
          </a:xfrm>
          <a:prstGeom prst="rect">
            <a:avLst/>
          </a:prstGeom>
          <a:noFill/>
        </p:spPr>
      </p:pic>
      <p:cxnSp>
        <p:nvCxnSpPr>
          <p:cNvPr id="13" name="Rovná spojovacia šípka 12"/>
          <p:cNvCxnSpPr/>
          <p:nvPr/>
        </p:nvCxnSpPr>
        <p:spPr>
          <a:xfrm>
            <a:off x="3810000" y="5351461"/>
            <a:ext cx="4572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365760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13435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x</a:t>
            </a:r>
            <a:endParaRPr lang="sk-SK" sz="2800" dirty="0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1707977" y="3282950"/>
            <a:ext cx="4191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429000" y="10769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y</a:t>
            </a:r>
            <a:endParaRPr lang="sk-SK" sz="2800" dirty="0"/>
          </a:p>
        </p:txBody>
      </p:sp>
      <p:cxnSp>
        <p:nvCxnSpPr>
          <p:cNvPr id="23" name="Rovná spojnica 22"/>
          <p:cNvCxnSpPr/>
          <p:nvPr/>
        </p:nvCxnSpPr>
        <p:spPr>
          <a:xfrm>
            <a:off x="3810000" y="5360035"/>
            <a:ext cx="2590800" cy="0"/>
          </a:xfrm>
          <a:prstGeom prst="line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rot="5400000" flipH="1" flipV="1">
            <a:off x="2786760" y="4372865"/>
            <a:ext cx="20160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olid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27000000" flipH="1">
            <a:off x="5397240" y="4371600"/>
            <a:ext cx="19614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ysDash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>
            <a:off x="3802380" y="3383280"/>
            <a:ext cx="2590800" cy="0"/>
          </a:xfrm>
          <a:prstGeom prst="line">
            <a:avLst/>
          </a:prstGeom>
          <a:ln w="44450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kTextu 28"/>
          <p:cNvSpPr txBox="1"/>
          <p:nvPr/>
        </p:nvSpPr>
        <p:spPr>
          <a:xfrm>
            <a:off x="6172200" y="528066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3406140" y="3210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sk-SK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6400800" y="2819400"/>
            <a:ext cx="1066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[4; 3]</a:t>
            </a:r>
            <a:endParaRPr lang="sk-SK" sz="2800" dirty="0"/>
          </a:p>
        </p:txBody>
      </p:sp>
      <p:pic>
        <p:nvPicPr>
          <p:cNvPr id="1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47004">
            <a:off x="6148136" y="3242553"/>
            <a:ext cx="354901" cy="362623"/>
          </a:xfrm>
          <a:prstGeom prst="rect">
            <a:avLst/>
          </a:prstGeom>
          <a:noFill/>
        </p:spPr>
      </p:pic>
      <p:sp>
        <p:nvSpPr>
          <p:cNvPr id="32" name="Obdĺžnik 3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Pozície muchy . . . 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3810000" y="1447800"/>
            <a:ext cx="4495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" name="Tabuľka 18"/>
          <p:cNvGraphicFramePr>
            <a:graphicFrameLocks noGrp="1"/>
          </p:cNvGraphicFramePr>
          <p:nvPr/>
        </p:nvGraphicFramePr>
        <p:xfrm>
          <a:off x="3810000" y="1428750"/>
          <a:ext cx="4495799" cy="3918858"/>
        </p:xfrm>
        <a:graphic>
          <a:graphicData uri="http://schemas.openxmlformats.org/drawingml/2006/table">
            <a:tbl>
              <a:tblPr/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265" algn="l"/>
                        </a:tabLst>
                      </a:pPr>
                      <a:endParaRPr lang="sk-SK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35530">
            <a:off x="1152104" y="2767401"/>
            <a:ext cx="1646439" cy="1613009"/>
          </a:xfrm>
          <a:prstGeom prst="rect">
            <a:avLst/>
          </a:prstGeom>
          <a:noFill/>
        </p:spPr>
      </p:pic>
      <p:cxnSp>
        <p:nvCxnSpPr>
          <p:cNvPr id="13" name="Rovná spojovacia šípka 12"/>
          <p:cNvCxnSpPr/>
          <p:nvPr/>
        </p:nvCxnSpPr>
        <p:spPr>
          <a:xfrm>
            <a:off x="3810000" y="5354636"/>
            <a:ext cx="4572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365760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</a:t>
            </a:r>
            <a:endParaRPr lang="sk-SK" sz="28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13435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x</a:t>
            </a:r>
            <a:endParaRPr lang="sk-SK" sz="2800" dirty="0"/>
          </a:p>
        </p:txBody>
      </p:sp>
      <p:cxnSp>
        <p:nvCxnSpPr>
          <p:cNvPr id="16" name="Rovná spojovacia šípka 15"/>
          <p:cNvCxnSpPr/>
          <p:nvPr/>
        </p:nvCxnSpPr>
        <p:spPr>
          <a:xfrm rot="5400000" flipH="1" flipV="1">
            <a:off x="1707977" y="3273425"/>
            <a:ext cx="41910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429000" y="10769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y</a:t>
            </a:r>
            <a:endParaRPr lang="sk-SK" sz="2800" dirty="0"/>
          </a:p>
        </p:txBody>
      </p:sp>
      <p:cxnSp>
        <p:nvCxnSpPr>
          <p:cNvPr id="26" name="Rovná spojnica 25"/>
          <p:cNvCxnSpPr/>
          <p:nvPr/>
        </p:nvCxnSpPr>
        <p:spPr>
          <a:xfrm rot="5400000" flipH="1" flipV="1">
            <a:off x="3486525" y="3742950"/>
            <a:ext cx="32187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ysDash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>
            <a:off x="3802380" y="2076450"/>
            <a:ext cx="1303020" cy="0"/>
          </a:xfrm>
          <a:prstGeom prst="line">
            <a:avLst/>
          </a:prstGeom>
          <a:ln w="44450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:\Documents and Settings\Admin\Local Settings\Temporary Internet Files\Content.IE5\KFM42MK8\dglxasset[7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47004">
            <a:off x="4893218" y="1913991"/>
            <a:ext cx="354901" cy="362623"/>
          </a:xfrm>
          <a:prstGeom prst="rect">
            <a:avLst/>
          </a:prstGeom>
          <a:noFill/>
        </p:spPr>
      </p:pic>
      <p:sp>
        <p:nvSpPr>
          <p:cNvPr id="22" name="Obdĺžnik 21"/>
          <p:cNvSpPr/>
          <p:nvPr/>
        </p:nvSpPr>
        <p:spPr>
          <a:xfrm>
            <a:off x="685800" y="533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Kde je mucha teraz?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865</Words>
  <Application>Microsoft Office PowerPoint</Application>
  <PresentationFormat>Prezentácia na obrazovke (4:3)</PresentationFormat>
  <Paragraphs>322</Paragraphs>
  <Slides>24</Slides>
  <Notes>21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Motív Office</vt:lpstr>
      <vt:lpstr>Sústava súradníc</vt:lpstr>
      <vt:lpstr>Archimedes</vt:lpstr>
      <vt:lpstr>René Descartes</vt:lpstr>
      <vt:lpstr>René Descartes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Sústava súradníc</dc:title>
  <cp:lastModifiedBy>Administ</cp:lastModifiedBy>
  <cp:revision>94</cp:revision>
  <dcterms:modified xsi:type="dcterms:W3CDTF">2010-12-01T15:41:41Z</dcterms:modified>
</cp:coreProperties>
</file>