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7" r:id="rId2"/>
    <p:sldId id="268" r:id="rId3"/>
    <p:sldId id="270" r:id="rId4"/>
    <p:sldId id="266" r:id="rId5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FFFF"/>
    <a:srgbClr val="0066CC"/>
    <a:srgbClr val="FFFF66"/>
    <a:srgbClr val="66FF66"/>
    <a:srgbClr val="CC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4" autoAdjust="0"/>
    <p:restoredTop sz="94664" autoAdjust="0"/>
  </p:normalViewPr>
  <p:slideViewPr>
    <p:cSldViewPr>
      <p:cViewPr varScale="1">
        <p:scale>
          <a:sx n="81" d="100"/>
          <a:sy n="81" d="100"/>
        </p:scale>
        <p:origin x="10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26646-1D4E-491D-8CB0-DF0714477463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3185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4BF3-843B-4F9E-AB5D-1DAC2512542A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42118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F6527-6723-4CF2-803F-2179559A77B9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69940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96DD6-D386-4BBB-974B-5FE3D7D5D093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384995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92665-892F-479D-95D4-DC15609C943B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170168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14D1A-A4A2-44AF-96A0-0BA1D7AEEF1A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401835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3809A-DBAF-4D80-B89C-D7C6AF2B8D29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326945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6515-BF4E-4E6C-8786-1C48C6E2A576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284150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04CD3-6343-4A55-A36B-521BF7A8EEA9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410880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EBA5F-3637-4AD6-9EF7-08CF7B01C19C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40981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dirty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96D2B-DDEE-4531-86FE-2B28F501199F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  <p:extLst>
      <p:ext uri="{BB962C8B-B14F-4D97-AF65-F5344CB8AC3E}">
        <p14:creationId xmlns:p14="http://schemas.microsoft.com/office/powerpoint/2010/main" val="244352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47CBBB-3312-4BCA-8AF2-CCC73432DA7B}" type="slidenum">
              <a:rPr lang="cs-CZ" altLang="sk-SK"/>
              <a:pPr>
                <a:defRPr/>
              </a:pPr>
              <a:t>‹#›</a:t>
            </a:fld>
            <a:endParaRPr lang="cs-CZ" altLang="sk-S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764704"/>
            <a:ext cx="5616624" cy="2304256"/>
          </a:xfrm>
        </p:spPr>
        <p:txBody>
          <a:bodyPr/>
          <a:lstStyle/>
          <a:p>
            <a:pPr eaLnBrk="1" hangingPunct="1">
              <a:defRPr/>
            </a:pPr>
            <a:r>
              <a:rPr lang="sk-SK" sz="5400" b="1" dirty="0" smtClean="0"/>
              <a:t>operácie </a:t>
            </a:r>
            <a:br>
              <a:rPr lang="sk-SK" sz="5400" b="1" dirty="0" smtClean="0"/>
            </a:br>
            <a:r>
              <a:rPr lang="sk-SK" sz="5400" b="1" dirty="0" smtClean="0"/>
              <a:t>s 3 množinami</a:t>
            </a:r>
            <a:endParaRPr lang="cs-CZ" sz="5400" b="1" dirty="0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6011863" y="4868863"/>
            <a:ext cx="28797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dirty="0"/>
              <a:t>Mgr. Anna Černinská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dirty="0"/>
              <a:t>SOŠ elektrotechnická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dirty="0"/>
              <a:t>Liptovský Hrádok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cs-CZ" altLang="sk-SK" sz="2000" b="1" dirty="0"/>
          </a:p>
        </p:txBody>
      </p:sp>
      <p:pic>
        <p:nvPicPr>
          <p:cNvPr id="2053" name="Obrázok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4250" y="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75856" y="2924944"/>
            <a:ext cx="2592288" cy="799728"/>
          </a:xfrm>
        </p:spPr>
        <p:txBody>
          <a:bodyPr/>
          <a:lstStyle/>
          <a:p>
            <a:pPr marL="0" indent="0">
              <a:buNone/>
            </a:pPr>
            <a:r>
              <a:rPr lang="sk-SK" sz="4400" dirty="0" smtClean="0"/>
              <a:t>(príklady)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5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6672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8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6672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7"/>
          <p:cNvSpPr>
            <a:spLocks noGrp="1" noChangeArrowheads="1"/>
          </p:cNvSpPr>
          <p:nvPr>
            <p:ph type="title"/>
          </p:nvPr>
        </p:nvSpPr>
        <p:spPr>
          <a:xfrm>
            <a:off x="1060121" y="11113"/>
            <a:ext cx="1476375" cy="620713"/>
          </a:xfrm>
        </p:spPr>
        <p:txBody>
          <a:bodyPr/>
          <a:lstStyle/>
          <a:p>
            <a:pPr eaLnBrk="1" hangingPunct="1">
              <a:defRPr/>
            </a:pPr>
            <a:r>
              <a:rPr lang="sk-SK" sz="1800" dirty="0" smtClean="0"/>
              <a:t>PRÍKLAD 1:</a:t>
            </a:r>
            <a:endParaRPr lang="cs-CZ" sz="1800" dirty="0" smtClean="0"/>
          </a:p>
        </p:txBody>
      </p:sp>
      <p:pic>
        <p:nvPicPr>
          <p:cNvPr id="48171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5720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73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6101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3825" y="-26988"/>
            <a:ext cx="6516688" cy="155257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bg1"/>
                </a:solidFill>
              </a:rPr>
              <a:t>Dané sú množiny A, B, C		        A – jednociferné prirodzené čísla               B – párne prirodzené čísla menšie ako 12   C – prirodzené delitele čísla 12</a:t>
            </a:r>
            <a:endParaRPr lang="cs-CZ" altLang="sk-SK" sz="2800" b="1" dirty="0">
              <a:solidFill>
                <a:schemeClr val="bg1"/>
              </a:solidFill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331913" y="42926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1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051050" y="37893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2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1692275" y="46529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3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627313" y="378936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4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258888" y="28527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5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339975" y="42926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6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39750" y="30686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7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124075" y="28527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8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900113" y="3716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9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3419475" y="285273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 dirty="0">
                <a:solidFill>
                  <a:srgbClr val="0066CC"/>
                </a:solidFill>
              </a:rPr>
              <a:t>10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698750" y="55641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rgbClr val="0066CC"/>
                </a:solidFill>
                <a:cs typeface="Tahoma" panose="020B0604030504040204" pitchFamily="34" charset="0"/>
              </a:rPr>
              <a:t>•</a:t>
            </a:r>
            <a:r>
              <a:rPr lang="sk-SK" altLang="sk-SK" sz="1800" dirty="0"/>
              <a:t> </a:t>
            </a:r>
            <a:r>
              <a:rPr lang="sk-SK" altLang="sk-SK" sz="2400" b="1" dirty="0">
                <a:solidFill>
                  <a:srgbClr val="0066CC"/>
                </a:solidFill>
              </a:rPr>
              <a:t>12</a:t>
            </a:r>
            <a:endParaRPr lang="cs-CZ" altLang="sk-SK" sz="2400" b="1" dirty="0">
              <a:solidFill>
                <a:srgbClr val="0066CC"/>
              </a:solidFill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132138" y="4508500"/>
            <a:ext cx="57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 dirty="0">
                <a:solidFill>
                  <a:srgbClr val="0066CC"/>
                </a:solidFill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323850" y="2349500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chemeClr val="bg1"/>
                </a:solidFill>
              </a:rPr>
              <a:t>A</a:t>
            </a:r>
            <a:endParaRPr lang="cs-CZ" altLang="sk-SK" b="1" dirty="0">
              <a:solidFill>
                <a:schemeClr val="bg1"/>
              </a:solidFill>
            </a:endParaRP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4284663" y="2420938"/>
            <a:ext cx="503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chemeClr val="bg1"/>
                </a:solidFill>
              </a:rPr>
              <a:t>B</a:t>
            </a:r>
            <a:endParaRPr lang="cs-CZ" altLang="sk-SK" b="1" dirty="0">
              <a:solidFill>
                <a:schemeClr val="bg1"/>
              </a:solidFill>
            </a:endParaRP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3419475" y="6021388"/>
            <a:ext cx="503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chemeClr val="bg1"/>
                </a:solidFill>
              </a:rPr>
              <a:t>C</a:t>
            </a:r>
            <a:endParaRPr lang="cs-CZ" altLang="sk-SK" b="1" dirty="0">
              <a:solidFill>
                <a:schemeClr val="bg1"/>
              </a:solidFill>
            </a:endParaRP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5292725" y="1773238"/>
            <a:ext cx="3851275" cy="8223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bg1"/>
                </a:solidFill>
              </a:rPr>
              <a:t>Vypíšte prvky množín A, B, C  a znázornite ich</a:t>
            </a:r>
            <a:endParaRPr lang="cs-CZ" altLang="sk-SK" sz="2400" b="1" dirty="0">
              <a:solidFill>
                <a:schemeClr val="bg1"/>
              </a:solidFill>
            </a:endParaRP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5397500" y="32845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folHlink"/>
                </a:solidFill>
              </a:rPr>
              <a:t>B = </a:t>
            </a:r>
            <a:r>
              <a:rPr lang="en-US" altLang="sk-SK" sz="2400" b="1" dirty="0">
                <a:solidFill>
                  <a:schemeClr val="folHlink"/>
                </a:solidFill>
              </a:rPr>
              <a:t>{</a:t>
            </a:r>
            <a:r>
              <a:rPr lang="sk-SK" altLang="sk-SK" sz="2400" b="1" dirty="0">
                <a:solidFill>
                  <a:schemeClr val="folHlink"/>
                </a:solidFill>
              </a:rPr>
              <a:t>2,4,6,8,10</a:t>
            </a:r>
            <a:r>
              <a:rPr lang="en-US" altLang="sk-SK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endParaRPr lang="cs-CZ" altLang="sk-SK" sz="2400" b="1" dirty="0">
              <a:solidFill>
                <a:schemeClr val="folHlink"/>
              </a:solidFill>
            </a:endParaRP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397500" y="37163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folHlink"/>
                </a:solidFill>
              </a:rPr>
              <a:t>C = </a:t>
            </a:r>
            <a:r>
              <a:rPr lang="en-US" altLang="sk-SK" sz="2400" b="1" dirty="0">
                <a:solidFill>
                  <a:schemeClr val="folHlink"/>
                </a:solidFill>
              </a:rPr>
              <a:t>{</a:t>
            </a:r>
            <a:r>
              <a:rPr lang="sk-SK" altLang="sk-SK" sz="2400" b="1" dirty="0">
                <a:solidFill>
                  <a:schemeClr val="folHlink"/>
                </a:solidFill>
              </a:rPr>
              <a:t>1,2,3,4,6,12</a:t>
            </a:r>
            <a:r>
              <a:rPr lang="en-US" altLang="sk-SK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endParaRPr lang="cs-CZ" altLang="sk-SK" sz="2400" b="1" dirty="0">
              <a:solidFill>
                <a:schemeClr val="folHlink"/>
              </a:solidFill>
            </a:endParaRP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4859338" y="1773238"/>
            <a:ext cx="4321175" cy="8223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bg1"/>
                </a:solidFill>
              </a:rPr>
              <a:t>Znázornite množinu  A </a:t>
            </a:r>
            <a:r>
              <a:rPr lang="sk-SK" altLang="sk-SK" sz="2400" b="1" dirty="0">
                <a:solidFill>
                  <a:schemeClr val="bg1"/>
                </a:solidFill>
                <a:sym typeface="Symbol" panose="05050102010706020507" pitchFamily="18" charset="2"/>
              </a:rPr>
              <a:t></a:t>
            </a:r>
            <a:r>
              <a:rPr lang="sk-SK" altLang="sk-SK" sz="2400" b="1" dirty="0">
                <a:solidFill>
                  <a:schemeClr val="bg1"/>
                </a:solidFill>
              </a:rPr>
              <a:t> C  a zapíšte jej prvky</a:t>
            </a:r>
            <a:endParaRPr lang="cs-CZ" altLang="sk-SK" sz="2400" b="1" dirty="0">
              <a:solidFill>
                <a:schemeClr val="bg1"/>
              </a:solidFill>
            </a:endParaRPr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5003800" y="4221163"/>
            <a:ext cx="3995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chemeClr val="hlink"/>
                </a:solidFill>
              </a:rPr>
              <a:t>A</a:t>
            </a:r>
            <a:r>
              <a:rPr lang="sk-SK" altLang="sk-SK" sz="1000" b="1" dirty="0">
                <a:solidFill>
                  <a:schemeClr val="hlink"/>
                </a:solidFill>
              </a:rPr>
              <a:t> </a:t>
            </a:r>
            <a:r>
              <a:rPr lang="sk-SK" altLang="sk-SK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sz="10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sk-SK" altLang="sk-SK" b="1" dirty="0">
                <a:solidFill>
                  <a:schemeClr val="hlink"/>
                </a:solidFill>
              </a:rPr>
              <a:t>C</a:t>
            </a:r>
            <a:r>
              <a:rPr lang="sk-SK" altLang="sk-SK" sz="1000" b="1" dirty="0">
                <a:solidFill>
                  <a:schemeClr val="hlink"/>
                </a:solidFill>
              </a:rPr>
              <a:t>  </a:t>
            </a:r>
            <a:r>
              <a:rPr lang="sk-SK" altLang="sk-SK" b="1" dirty="0">
                <a:solidFill>
                  <a:schemeClr val="hlink"/>
                </a:solidFill>
              </a:rPr>
              <a:t>=</a:t>
            </a:r>
            <a:r>
              <a:rPr lang="sk-SK" altLang="sk-SK" sz="1000" b="1" dirty="0">
                <a:solidFill>
                  <a:schemeClr val="hlink"/>
                </a:solidFill>
              </a:rPr>
              <a:t> </a:t>
            </a:r>
            <a:r>
              <a:rPr lang="en-US" altLang="sk-SK" b="1" dirty="0">
                <a:solidFill>
                  <a:schemeClr val="hlink"/>
                </a:solidFill>
              </a:rPr>
              <a:t>{</a:t>
            </a:r>
            <a:r>
              <a:rPr lang="sk-SK" altLang="sk-SK" b="1" dirty="0">
                <a:solidFill>
                  <a:schemeClr val="hlink"/>
                </a:solidFill>
              </a:rPr>
              <a:t>1,2,3,4,6</a:t>
            </a:r>
            <a:r>
              <a:rPr lang="en-US" altLang="sk-SK" b="1" dirty="0">
                <a:solidFill>
                  <a:schemeClr val="hlink"/>
                </a:solidFill>
                <a:sym typeface="Symbol" panose="05050102010706020507" pitchFamily="18" charset="2"/>
              </a:rPr>
              <a:t>}</a:t>
            </a:r>
            <a:endParaRPr lang="cs-CZ" altLang="sk-SK" b="1" dirty="0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4859338" y="1773238"/>
            <a:ext cx="4321175" cy="830997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bg1"/>
                </a:solidFill>
              </a:rPr>
              <a:t>Znázornite množinu  B - A  a zapíšte jej prvky</a:t>
            </a:r>
            <a:endParaRPr lang="cs-CZ" altLang="sk-SK" sz="2400" b="1" dirty="0">
              <a:solidFill>
                <a:schemeClr val="bg1"/>
              </a:solidFill>
            </a:endParaRP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5003800" y="4724400"/>
            <a:ext cx="3384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rgbClr val="66FF66"/>
                </a:solidFill>
              </a:rPr>
              <a:t>B - A</a:t>
            </a:r>
            <a:r>
              <a:rPr lang="sk-SK" altLang="sk-SK" sz="1000" b="1" dirty="0">
                <a:solidFill>
                  <a:srgbClr val="66FF66"/>
                </a:solidFill>
              </a:rPr>
              <a:t>  </a:t>
            </a:r>
            <a:r>
              <a:rPr lang="sk-SK" altLang="sk-SK" b="1" dirty="0">
                <a:solidFill>
                  <a:srgbClr val="66FF66"/>
                </a:solidFill>
              </a:rPr>
              <a:t>=</a:t>
            </a:r>
            <a:r>
              <a:rPr lang="sk-SK" altLang="sk-SK" sz="1000" b="1" dirty="0">
                <a:solidFill>
                  <a:srgbClr val="66FF66"/>
                </a:solidFill>
              </a:rPr>
              <a:t> </a:t>
            </a:r>
            <a:r>
              <a:rPr lang="en-US" altLang="sk-SK" b="1" dirty="0">
                <a:solidFill>
                  <a:srgbClr val="66FF66"/>
                </a:solidFill>
              </a:rPr>
              <a:t>{</a:t>
            </a:r>
            <a:r>
              <a:rPr lang="sk-SK" altLang="sk-SK" b="1" dirty="0">
                <a:solidFill>
                  <a:srgbClr val="66FF66"/>
                </a:solidFill>
              </a:rPr>
              <a:t>10</a:t>
            </a:r>
            <a:r>
              <a:rPr lang="en-US" altLang="sk-SK" b="1" dirty="0">
                <a:solidFill>
                  <a:srgbClr val="66FF66"/>
                </a:solidFill>
                <a:sym typeface="Symbol" panose="05050102010706020507" pitchFamily="18" charset="2"/>
              </a:rPr>
              <a:t>}</a:t>
            </a:r>
            <a:endParaRPr lang="cs-CZ" altLang="sk-SK" b="1" dirty="0">
              <a:solidFill>
                <a:srgbClr val="66FF66"/>
              </a:solidFill>
              <a:sym typeface="Symbol" panose="05050102010706020507" pitchFamily="18" charset="2"/>
            </a:endParaRP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5003800" y="5373688"/>
            <a:ext cx="38163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rgbClr val="FFFF66"/>
                </a:solidFill>
              </a:rPr>
              <a:t>A – (B </a:t>
            </a:r>
            <a:r>
              <a:rPr lang="sk-SK" altLang="sk-SK" b="1" dirty="0">
                <a:solidFill>
                  <a:srgbClr val="FFFF66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b="1" dirty="0">
                <a:solidFill>
                  <a:srgbClr val="FFFF66"/>
                </a:solidFill>
              </a:rPr>
              <a:t> C)</a:t>
            </a:r>
            <a:r>
              <a:rPr lang="sk-SK" altLang="sk-SK" sz="1000" b="1" dirty="0">
                <a:solidFill>
                  <a:srgbClr val="FFFF66"/>
                </a:solidFill>
              </a:rPr>
              <a:t>  </a:t>
            </a:r>
            <a:r>
              <a:rPr lang="sk-SK" altLang="sk-SK" b="1" dirty="0">
                <a:solidFill>
                  <a:srgbClr val="FFFF66"/>
                </a:solidFill>
              </a:rPr>
              <a:t>=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 smtClean="0">
                <a:solidFill>
                  <a:srgbClr val="FFFF66"/>
                </a:solidFill>
              </a:rPr>
              <a:t>= </a:t>
            </a:r>
            <a:r>
              <a:rPr lang="en-US" altLang="sk-SK" b="1" dirty="0" smtClean="0">
                <a:solidFill>
                  <a:srgbClr val="FFFF66"/>
                </a:solidFill>
              </a:rPr>
              <a:t>{</a:t>
            </a:r>
            <a:r>
              <a:rPr lang="sk-SK" altLang="sk-SK" b="1" dirty="0" smtClean="0">
                <a:solidFill>
                  <a:srgbClr val="FFFF66"/>
                </a:solidFill>
              </a:rPr>
              <a:t>1,3,5,7,8,9</a:t>
            </a:r>
            <a:r>
              <a:rPr lang="en-US" altLang="sk-SK" b="1" dirty="0">
                <a:solidFill>
                  <a:srgbClr val="FFFF66"/>
                </a:solidFill>
                <a:sym typeface="Symbol" panose="05050102010706020507" pitchFamily="18" charset="2"/>
              </a:rPr>
              <a:t>}</a:t>
            </a:r>
            <a:endParaRPr lang="cs-CZ" altLang="sk-SK" b="1" dirty="0">
              <a:solidFill>
                <a:srgbClr val="FFFF66"/>
              </a:solidFill>
              <a:sym typeface="Symbol" panose="05050102010706020507" pitchFamily="18" charset="2"/>
            </a:endParaRP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364163" y="27813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folHlink"/>
                </a:solidFill>
              </a:rPr>
              <a:t>A = </a:t>
            </a:r>
            <a:r>
              <a:rPr lang="en-US" altLang="sk-SK" sz="2400" b="1" dirty="0">
                <a:solidFill>
                  <a:schemeClr val="folHlink"/>
                </a:solidFill>
              </a:rPr>
              <a:t>{</a:t>
            </a:r>
            <a:r>
              <a:rPr lang="sk-SK" altLang="sk-SK" sz="2400" b="1" dirty="0">
                <a:solidFill>
                  <a:schemeClr val="folHlink"/>
                </a:solidFill>
              </a:rPr>
              <a:t>1,2,3,4,5,6,7,8,9</a:t>
            </a:r>
            <a:r>
              <a:rPr lang="en-US" altLang="sk-SK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endParaRPr lang="cs-CZ" altLang="sk-SK" sz="2400" b="1" dirty="0">
              <a:solidFill>
                <a:schemeClr val="folHlink"/>
              </a:solidFill>
            </a:endParaRP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4859338" y="1773238"/>
            <a:ext cx="4319587" cy="8223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bg1"/>
                </a:solidFill>
              </a:rPr>
              <a:t>Znázornite množinu          A – (B </a:t>
            </a:r>
            <a:r>
              <a:rPr lang="sk-SK" altLang="sk-SK" sz="2400" b="1" dirty="0">
                <a:solidFill>
                  <a:schemeClr val="bg1"/>
                </a:solidFill>
                <a:sym typeface="Symbol" panose="05050102010706020507" pitchFamily="18" charset="2"/>
              </a:rPr>
              <a:t></a:t>
            </a:r>
            <a:r>
              <a:rPr lang="sk-SK" altLang="sk-SK" sz="2400" b="1" dirty="0">
                <a:solidFill>
                  <a:schemeClr val="bg1"/>
                </a:solidFill>
              </a:rPr>
              <a:t> C) a zapíšte prvky</a:t>
            </a:r>
            <a:endParaRPr lang="cs-CZ" altLang="sk-SK" sz="2400" b="1" dirty="0">
              <a:solidFill>
                <a:schemeClr val="bg1"/>
              </a:solidFill>
            </a:endParaRP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106363" y="1484313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/>
              <a:t>H</a:t>
            </a:r>
            <a:endParaRPr lang="cs-CZ" altLang="sk-SK" sz="3600" b="1" dirty="0"/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395288" y="5661025"/>
            <a:ext cx="57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 dirty="0">
                <a:solidFill>
                  <a:srgbClr val="0066CC"/>
                </a:solidFill>
                <a:sym typeface="Symbol" panose="05050102010706020507" pitchFamily="18" charset="2"/>
              </a:rPr>
              <a:t></a:t>
            </a:r>
          </a:p>
        </p:txBody>
      </p:sp>
      <p:pic>
        <p:nvPicPr>
          <p:cNvPr id="12324" name="Obrázok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71304" y="44624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0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0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1" grpId="0" animBg="1"/>
      <p:bldP spid="48144" grpId="0"/>
      <p:bldP spid="48145" grpId="0"/>
      <p:bldP spid="48146" grpId="0"/>
      <p:bldP spid="48147" grpId="0"/>
      <p:bldP spid="48148" grpId="0"/>
      <p:bldP spid="48149" grpId="0"/>
      <p:bldP spid="48150" grpId="0"/>
      <p:bldP spid="48151" grpId="0"/>
      <p:bldP spid="48152" grpId="0"/>
      <p:bldP spid="48153" grpId="0"/>
      <p:bldP spid="48154" grpId="0"/>
      <p:bldP spid="48155" grpId="0"/>
      <p:bldP spid="48157" grpId="0"/>
      <p:bldP spid="48158" grpId="0"/>
      <p:bldP spid="48159" grpId="0"/>
      <p:bldP spid="48162" grpId="0" animBg="1"/>
      <p:bldP spid="48165" grpId="0"/>
      <p:bldP spid="48166" grpId="0"/>
      <p:bldP spid="48167" grpId="0" animBg="1"/>
      <p:bldP spid="48169" grpId="0"/>
      <p:bldP spid="48170" grpId="0" animBg="1"/>
      <p:bldP spid="48172" grpId="0"/>
      <p:bldP spid="48174" grpId="0"/>
      <p:bldP spid="48175" grpId="0"/>
      <p:bldP spid="48160" grpId="0" animBg="1"/>
      <p:bldP spid="48177" grpId="0"/>
      <p:bldP spid="481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6"/>
          <p:cNvSpPr>
            <a:spLocks noChangeArrowheads="1"/>
          </p:cNvSpPr>
          <p:nvPr/>
        </p:nvSpPr>
        <p:spPr bwMode="auto">
          <a:xfrm>
            <a:off x="844550" y="17463"/>
            <a:ext cx="8316913" cy="191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 dirty="0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2195513" y="1593850"/>
            <a:ext cx="6948487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8" y="115888"/>
            <a:ext cx="809626" cy="360362"/>
          </a:xfrm>
        </p:spPr>
        <p:txBody>
          <a:bodyPr/>
          <a:lstStyle/>
          <a:p>
            <a:pPr eaLnBrk="1" hangingPunct="1">
              <a:defRPr/>
            </a:pPr>
            <a:r>
              <a:rPr lang="sk-SK" sz="1800" dirty="0" smtClean="0"/>
              <a:t>PR. </a:t>
            </a:r>
            <a:r>
              <a:rPr lang="sk-SK" sz="1800" dirty="0"/>
              <a:t>2</a:t>
            </a:r>
            <a:r>
              <a:rPr lang="sk-SK" sz="1800" dirty="0" smtClean="0"/>
              <a:t>:</a:t>
            </a:r>
            <a:endParaRPr lang="cs-CZ" sz="1800" dirty="0" smtClean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27088" y="0"/>
            <a:ext cx="8316912" cy="836613"/>
            <a:chOff x="521" y="0"/>
            <a:chExt cx="5239" cy="527"/>
          </a:xfrm>
        </p:grpSpPr>
        <p:sp>
          <p:nvSpPr>
            <p:cNvPr id="13370" name="Rectangle 7"/>
            <p:cNvSpPr>
              <a:spLocks noChangeArrowheads="1"/>
            </p:cNvSpPr>
            <p:nvPr/>
          </p:nvSpPr>
          <p:spPr bwMode="auto">
            <a:xfrm>
              <a:off x="521" y="0"/>
              <a:ext cx="5239" cy="30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  <p:sp>
          <p:nvSpPr>
            <p:cNvPr id="13371" name="Rectangle 8"/>
            <p:cNvSpPr>
              <a:spLocks noChangeArrowheads="1"/>
            </p:cNvSpPr>
            <p:nvPr/>
          </p:nvSpPr>
          <p:spPr bwMode="auto">
            <a:xfrm>
              <a:off x="522" y="255"/>
              <a:ext cx="634" cy="27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</p:grp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835150" y="460375"/>
            <a:ext cx="5257800" cy="360363"/>
          </a:xfrm>
          <a:prstGeom prst="rect">
            <a:avLst/>
          </a:prstGeom>
          <a:solidFill>
            <a:srgbClr val="66FF66"/>
          </a:solidFill>
          <a:ln w="9525">
            <a:solidFill>
              <a:srgbClr val="66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 dirty="0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827088" y="466725"/>
            <a:ext cx="8353425" cy="730250"/>
            <a:chOff x="521" y="294"/>
            <a:chExt cx="5262" cy="460"/>
          </a:xfrm>
        </p:grpSpPr>
        <p:sp>
          <p:nvSpPr>
            <p:cNvPr id="13368" name="Rectangle 13"/>
            <p:cNvSpPr>
              <a:spLocks noChangeArrowheads="1"/>
            </p:cNvSpPr>
            <p:nvPr/>
          </p:nvSpPr>
          <p:spPr bwMode="auto">
            <a:xfrm>
              <a:off x="521" y="527"/>
              <a:ext cx="1905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  <p:sp>
          <p:nvSpPr>
            <p:cNvPr id="13369" name="Rectangle 14"/>
            <p:cNvSpPr>
              <a:spLocks noChangeArrowheads="1"/>
            </p:cNvSpPr>
            <p:nvPr/>
          </p:nvSpPr>
          <p:spPr bwMode="auto">
            <a:xfrm>
              <a:off x="4468" y="294"/>
              <a:ext cx="1315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27088" y="836613"/>
            <a:ext cx="8316912" cy="746125"/>
            <a:chOff x="521" y="527"/>
            <a:chExt cx="5239" cy="470"/>
          </a:xfrm>
        </p:grpSpPr>
        <p:sp>
          <p:nvSpPr>
            <p:cNvPr id="13366" name="Rectangle 16"/>
            <p:cNvSpPr>
              <a:spLocks noChangeArrowheads="1"/>
            </p:cNvSpPr>
            <p:nvPr/>
          </p:nvSpPr>
          <p:spPr bwMode="auto">
            <a:xfrm>
              <a:off x="2426" y="527"/>
              <a:ext cx="3334" cy="227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  <p:sp>
          <p:nvSpPr>
            <p:cNvPr id="13367" name="Rectangle 17"/>
            <p:cNvSpPr>
              <a:spLocks noChangeArrowheads="1"/>
            </p:cNvSpPr>
            <p:nvPr/>
          </p:nvSpPr>
          <p:spPr bwMode="auto">
            <a:xfrm>
              <a:off x="521" y="770"/>
              <a:ext cx="556" cy="227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</p:grp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1727200" y="1208088"/>
            <a:ext cx="3636963" cy="3778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 dirty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27088" y="1208088"/>
            <a:ext cx="8353425" cy="735012"/>
            <a:chOff x="521" y="761"/>
            <a:chExt cx="5262" cy="463"/>
          </a:xfrm>
        </p:grpSpPr>
        <p:sp>
          <p:nvSpPr>
            <p:cNvPr id="13364" name="Rectangle 21"/>
            <p:cNvSpPr>
              <a:spLocks noChangeArrowheads="1"/>
            </p:cNvSpPr>
            <p:nvPr/>
          </p:nvSpPr>
          <p:spPr bwMode="auto">
            <a:xfrm>
              <a:off x="3379" y="761"/>
              <a:ext cx="2404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  <p:sp>
          <p:nvSpPr>
            <p:cNvPr id="13365" name="Rectangle 22"/>
            <p:cNvSpPr>
              <a:spLocks noChangeArrowheads="1"/>
            </p:cNvSpPr>
            <p:nvPr/>
          </p:nvSpPr>
          <p:spPr bwMode="auto">
            <a:xfrm>
              <a:off x="521" y="99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 dirty="0"/>
            </a:p>
          </p:txBody>
        </p:sp>
      </p:grp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92163" y="44450"/>
            <a:ext cx="83883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dirty="0">
                <a:solidFill>
                  <a:schemeClr val="bg1"/>
                </a:solidFill>
              </a:rPr>
              <a:t>Každý z tridsiatich žiakov triedy navštevuje niektorý športový krúžok. Tenisový krúžok navštevuje 14 žiakov, tenisový aj basketbalový 7 žiakov. Práve jeden žiak navštevuje všetky tri krúžky a 9 žiakov len volejbalový. Nikto z nich netrénuje iba basketbal, ale 25 ich navštevuje basketbal alebo volejbal.</a:t>
            </a:r>
            <a:endParaRPr lang="cs-CZ" altLang="sk-SK" sz="2400" dirty="0">
              <a:solidFill>
                <a:schemeClr val="bg1"/>
              </a:solidFill>
            </a:endParaRPr>
          </a:p>
        </p:txBody>
      </p:sp>
      <p:pic>
        <p:nvPicPr>
          <p:cNvPr id="5327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7053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8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5815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84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82813"/>
            <a:ext cx="45815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89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648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932363" y="2159000"/>
            <a:ext cx="4246562" cy="4521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bg1"/>
                </a:solidFill>
              </a:rPr>
              <a:t>Koľko žiakov navštevuje najviac dva krúžky?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cs-CZ" altLang="sk-SK" sz="1800" b="1" dirty="0">
              <a:solidFill>
                <a:schemeClr val="bg1"/>
              </a:solidFill>
            </a:endParaRP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5508625" y="3141663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</a:rPr>
              <a:t>30 – 1 = 29</a:t>
            </a:r>
            <a:endParaRPr lang="cs-CZ" altLang="sk-SK" sz="3600" b="1" dirty="0">
              <a:solidFill>
                <a:schemeClr val="bg1"/>
              </a:solidFill>
            </a:endParaRP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003800" y="5300663"/>
            <a:ext cx="4067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 dirty="0">
                <a:solidFill>
                  <a:schemeClr val="bg1"/>
                </a:solidFill>
              </a:rPr>
              <a:t>29 žiakov navštevuje najviac dva krúžky.</a:t>
            </a:r>
            <a:endParaRPr lang="cs-CZ" altLang="sk-SK" sz="2800" b="1" dirty="0">
              <a:solidFill>
                <a:schemeClr val="bg1"/>
              </a:solidFill>
            </a:endParaRPr>
          </a:p>
        </p:txBody>
      </p:sp>
      <p:sp>
        <p:nvSpPr>
          <p:cNvPr id="53316" name="Text Box 68"/>
          <p:cNvSpPr txBox="1">
            <a:spLocks noChangeArrowheads="1"/>
          </p:cNvSpPr>
          <p:nvPr/>
        </p:nvSpPr>
        <p:spPr bwMode="auto">
          <a:xfrm>
            <a:off x="4932363" y="4149725"/>
            <a:ext cx="414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sk-SK" b="1" dirty="0">
                <a:solidFill>
                  <a:schemeClr val="bg1"/>
                </a:solidFill>
                <a:cs typeface="Tahoma" panose="020B0604030504040204" pitchFamily="34" charset="0"/>
              </a:rPr>
              <a:t>|</a:t>
            </a:r>
            <a:r>
              <a:rPr lang="sk-SK" altLang="sk-SK" b="1" dirty="0">
                <a:solidFill>
                  <a:schemeClr val="bg1"/>
                </a:solidFill>
                <a:cs typeface="Tahoma" panose="020B0604030504040204" pitchFamily="34" charset="0"/>
              </a:rPr>
              <a:t>H</a:t>
            </a:r>
            <a:r>
              <a:rPr lang="sk-SK" altLang="sk-SK" sz="1000" b="1" dirty="0">
                <a:solidFill>
                  <a:schemeClr val="bg1"/>
                </a:solidFill>
                <a:cs typeface="Tahoma" panose="020B0604030504040204" pitchFamily="34" charset="0"/>
              </a:rPr>
              <a:t> </a:t>
            </a:r>
            <a:r>
              <a:rPr lang="sk-SK" altLang="sk-SK" b="1" dirty="0">
                <a:solidFill>
                  <a:schemeClr val="bg1"/>
                </a:solidFill>
                <a:cs typeface="Tahoma" panose="020B0604030504040204" pitchFamily="34" charset="0"/>
              </a:rPr>
              <a:t>–</a:t>
            </a:r>
            <a:r>
              <a:rPr lang="sk-SK" altLang="sk-SK" sz="1000" b="1" dirty="0">
                <a:solidFill>
                  <a:schemeClr val="bg1"/>
                </a:solidFill>
                <a:cs typeface="Tahoma" panose="020B0604030504040204" pitchFamily="34" charset="0"/>
              </a:rPr>
              <a:t> </a:t>
            </a:r>
            <a:r>
              <a:rPr lang="sk-SK" altLang="sk-SK" b="1" dirty="0">
                <a:solidFill>
                  <a:schemeClr val="bg1"/>
                </a:solidFill>
                <a:cs typeface="Tahoma" panose="020B0604030504040204" pitchFamily="34" charset="0"/>
              </a:rPr>
              <a:t>(</a:t>
            </a:r>
            <a:r>
              <a:rPr lang="sk-SK" altLang="sk-SK" b="1" dirty="0">
                <a:solidFill>
                  <a:schemeClr val="bg1"/>
                </a:solidFill>
              </a:rPr>
              <a:t>T</a:t>
            </a:r>
            <a:r>
              <a:rPr lang="sk-SK" altLang="sk-SK" b="1" dirty="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b="1" dirty="0">
                <a:solidFill>
                  <a:schemeClr val="bg1"/>
                </a:solidFill>
              </a:rPr>
              <a:t>B</a:t>
            </a:r>
            <a:r>
              <a:rPr lang="sk-SK" altLang="sk-SK" b="1" dirty="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b="1" dirty="0">
                <a:solidFill>
                  <a:schemeClr val="bg1"/>
                </a:solidFill>
              </a:rPr>
              <a:t>V)</a:t>
            </a:r>
            <a:r>
              <a:rPr lang="en-US" altLang="sk-SK" b="1" dirty="0">
                <a:solidFill>
                  <a:schemeClr val="bg1"/>
                </a:solidFill>
              </a:rPr>
              <a:t>|=</a:t>
            </a:r>
            <a:r>
              <a:rPr lang="sk-SK" altLang="sk-SK" sz="1000" b="1" dirty="0">
                <a:solidFill>
                  <a:schemeClr val="bg1"/>
                </a:solidFill>
              </a:rPr>
              <a:t> </a:t>
            </a:r>
            <a:r>
              <a:rPr lang="sk-SK" altLang="sk-SK" b="1" dirty="0">
                <a:solidFill>
                  <a:schemeClr val="bg1"/>
                </a:solidFill>
              </a:rPr>
              <a:t>29</a:t>
            </a:r>
            <a:endParaRPr lang="cs-CZ" altLang="sk-SK" b="1" dirty="0">
              <a:solidFill>
                <a:schemeClr val="bg1"/>
              </a:solidFill>
            </a:endParaRP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932363" y="2159000"/>
            <a:ext cx="4246562" cy="453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chemeClr val="bg1"/>
                </a:solidFill>
              </a:rPr>
              <a:t>Koľko žiakov navštevuje práve dva krúžky?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cs-CZ" altLang="sk-SK" sz="1800" b="1" dirty="0">
              <a:solidFill>
                <a:schemeClr val="bg1"/>
              </a:solidFill>
            </a:endParaRPr>
          </a:p>
        </p:txBody>
      </p:sp>
      <p:pic>
        <p:nvPicPr>
          <p:cNvPr id="53297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6672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00" name="Picture 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6767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06" name="Picture 5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6958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27" name="Picture 7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59000"/>
            <a:ext cx="47053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23850" y="2420938"/>
            <a:ext cx="4464050" cy="4237037"/>
            <a:chOff x="204" y="1525"/>
            <a:chExt cx="2812" cy="2669"/>
          </a:xfrm>
        </p:grpSpPr>
        <p:sp>
          <p:nvSpPr>
            <p:cNvPr id="13361" name="Text Box 29"/>
            <p:cNvSpPr txBox="1">
              <a:spLocks noChangeArrowheads="1"/>
            </p:cNvSpPr>
            <p:nvPr/>
          </p:nvSpPr>
          <p:spPr bwMode="auto">
            <a:xfrm>
              <a:off x="2154" y="3829"/>
              <a:ext cx="3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b="1" dirty="0">
                  <a:solidFill>
                    <a:schemeClr val="bg1"/>
                  </a:solidFill>
                </a:rPr>
                <a:t>V</a:t>
              </a:r>
              <a:endParaRPr lang="cs-CZ" altLang="sk-SK" b="1" dirty="0">
                <a:solidFill>
                  <a:schemeClr val="bg1"/>
                </a:solidFill>
              </a:endParaRPr>
            </a:p>
          </p:txBody>
        </p:sp>
        <p:sp>
          <p:nvSpPr>
            <p:cNvPr id="13362" name="Text Box 30"/>
            <p:cNvSpPr txBox="1">
              <a:spLocks noChangeArrowheads="1"/>
            </p:cNvSpPr>
            <p:nvPr/>
          </p:nvSpPr>
          <p:spPr bwMode="auto">
            <a:xfrm>
              <a:off x="204" y="1525"/>
              <a:ext cx="3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b="1" dirty="0">
                  <a:solidFill>
                    <a:schemeClr val="bg1"/>
                  </a:solidFill>
                </a:rPr>
                <a:t>T</a:t>
              </a:r>
              <a:endParaRPr lang="cs-CZ" altLang="sk-SK" b="1" dirty="0">
                <a:solidFill>
                  <a:schemeClr val="bg1"/>
                </a:solidFill>
              </a:endParaRPr>
            </a:p>
          </p:txBody>
        </p:sp>
        <p:sp>
          <p:nvSpPr>
            <p:cNvPr id="13363" name="Text Box 31"/>
            <p:cNvSpPr txBox="1">
              <a:spLocks noChangeArrowheads="1"/>
            </p:cNvSpPr>
            <p:nvPr/>
          </p:nvSpPr>
          <p:spPr bwMode="auto">
            <a:xfrm>
              <a:off x="2699" y="1525"/>
              <a:ext cx="3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b="1" dirty="0">
                  <a:solidFill>
                    <a:schemeClr val="bg1"/>
                  </a:solidFill>
                </a:rPr>
                <a:t>B</a:t>
              </a:r>
              <a:endParaRPr lang="cs-CZ" altLang="sk-SK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2268538" y="5516563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</a:rPr>
              <a:t>9</a:t>
            </a:r>
            <a:endParaRPr lang="cs-CZ" altLang="sk-SK" sz="3600" b="1" dirty="0">
              <a:solidFill>
                <a:schemeClr val="bg1"/>
              </a:solidFill>
            </a:endParaRP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2195513" y="3933825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</a:rPr>
              <a:t>1</a:t>
            </a:r>
            <a:endParaRPr lang="cs-CZ" altLang="sk-SK" sz="3600" b="1" dirty="0">
              <a:solidFill>
                <a:schemeClr val="bg1"/>
              </a:solidFill>
            </a:endParaRP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2268538" y="2924175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</a:rPr>
              <a:t>6</a:t>
            </a:r>
            <a:endParaRPr lang="cs-CZ" altLang="sk-SK" sz="3600" b="1" dirty="0">
              <a:solidFill>
                <a:schemeClr val="bg1"/>
              </a:solidFill>
            </a:endParaRP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489325" y="2932113"/>
            <a:ext cx="57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53298" name="Text Box 50"/>
          <p:cNvSpPr txBox="1">
            <a:spLocks noChangeArrowheads="1"/>
          </p:cNvSpPr>
          <p:nvPr/>
        </p:nvSpPr>
        <p:spPr bwMode="auto">
          <a:xfrm>
            <a:off x="900113" y="2997200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</a:rPr>
              <a:t>5</a:t>
            </a:r>
            <a:endParaRPr lang="cs-CZ" altLang="sk-SK" sz="3600" b="1" dirty="0">
              <a:solidFill>
                <a:schemeClr val="bg1"/>
              </a:solidFill>
            </a:endParaRPr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5435600" y="3219450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hlink"/>
                </a:solidFill>
              </a:rPr>
              <a:t>30 – 25 = 5</a:t>
            </a:r>
            <a:endParaRPr lang="cs-CZ" altLang="sk-SK" sz="3600" b="1" dirty="0">
              <a:solidFill>
                <a:schemeClr val="hlink"/>
              </a:solidFill>
            </a:endParaRPr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4932363" y="3219450"/>
            <a:ext cx="41402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rgbClr val="66FF66"/>
                </a:solidFill>
              </a:rPr>
              <a:t>14 – (5+6+1)=2</a:t>
            </a:r>
            <a:endParaRPr lang="cs-CZ" altLang="sk-SK" sz="3600" b="1" dirty="0">
              <a:solidFill>
                <a:srgbClr val="66FF66"/>
              </a:solidFill>
            </a:endParaRPr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403350" y="4371975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</a:rPr>
              <a:t>2</a:t>
            </a:r>
            <a:endParaRPr lang="cs-CZ" altLang="sk-SK" sz="3600" b="1" dirty="0">
              <a:solidFill>
                <a:schemeClr val="bg1"/>
              </a:solidFill>
            </a:endParaRPr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4932363" y="3213100"/>
            <a:ext cx="4176712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 dirty="0">
                <a:solidFill>
                  <a:srgbClr val="66FFFF"/>
                </a:solidFill>
              </a:rPr>
              <a:t>30–(5+6+1+2+9)</a:t>
            </a:r>
            <a:r>
              <a:rPr lang="sk-SK" altLang="sk-SK" sz="3600" b="1" dirty="0">
                <a:solidFill>
                  <a:srgbClr val="66FFFF"/>
                </a:solidFill>
              </a:rPr>
              <a:t>=7</a:t>
            </a:r>
            <a:endParaRPr lang="cs-CZ" altLang="sk-SK" sz="3600" b="1" dirty="0">
              <a:solidFill>
                <a:srgbClr val="66FFFF"/>
              </a:solidFill>
            </a:endParaRPr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3130550" y="4371975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</a:rPr>
              <a:t>7</a:t>
            </a:r>
            <a:endParaRPr lang="cs-CZ" altLang="sk-SK" sz="3600" b="1" dirty="0">
              <a:solidFill>
                <a:schemeClr val="bg1"/>
              </a:solidFill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5005388" y="3219450"/>
            <a:ext cx="4103687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hlink"/>
                </a:solidFill>
              </a:rPr>
              <a:t>6 + 2 + 7 = 15</a:t>
            </a:r>
            <a:endParaRPr lang="cs-CZ" altLang="sk-SK" sz="3600" b="1" dirty="0">
              <a:solidFill>
                <a:schemeClr val="hlink"/>
              </a:solidFill>
            </a:endParaRPr>
          </a:p>
        </p:txBody>
      </p:sp>
      <p:sp>
        <p:nvSpPr>
          <p:cNvPr id="53325" name="Text Box 77"/>
          <p:cNvSpPr txBox="1">
            <a:spLocks noChangeArrowheads="1"/>
          </p:cNvSpPr>
          <p:nvPr/>
        </p:nvSpPr>
        <p:spPr bwMode="auto">
          <a:xfrm>
            <a:off x="5003800" y="4262438"/>
            <a:ext cx="414020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|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(T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B)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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(T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V)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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(B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V)</a:t>
            </a:r>
            <a:r>
              <a:rPr lang="en-US" altLang="sk-SK" sz="2400" b="1" dirty="0">
                <a:solidFill>
                  <a:schemeClr val="hlink"/>
                </a:solidFill>
              </a:rPr>
              <a:t>|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- – </a:t>
            </a:r>
            <a:r>
              <a:rPr lang="en-US" altLang="sk-SK" sz="2400" b="1" dirty="0">
                <a:solidFill>
                  <a:schemeClr val="hlink"/>
                </a:solidFill>
              </a:rPr>
              <a:t>|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(T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B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lang="sk-SK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V)</a:t>
            </a:r>
            <a:r>
              <a:rPr lang="en-US" altLang="sk-SK" sz="2400" b="1" dirty="0">
                <a:solidFill>
                  <a:schemeClr val="hlink"/>
                </a:solidFill>
                <a:cs typeface="Tahoma" panose="020B0604030504040204" pitchFamily="34" charset="0"/>
              </a:rPr>
              <a:t>|</a:t>
            </a:r>
            <a:r>
              <a:rPr lang="sk-SK" altLang="sk-SK" sz="2400" b="1" dirty="0">
                <a:solidFill>
                  <a:schemeClr val="hlink"/>
                </a:solidFill>
              </a:rPr>
              <a:t> = 15</a:t>
            </a:r>
            <a:endParaRPr lang="cs-CZ" altLang="sk-SK" sz="2400" b="1" dirty="0">
              <a:solidFill>
                <a:schemeClr val="hlink"/>
              </a:solidFill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5003800" y="5651500"/>
            <a:ext cx="4105275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 dirty="0">
                <a:solidFill>
                  <a:schemeClr val="hlink"/>
                </a:solidFill>
              </a:rPr>
              <a:t>Práve dva krúžky navštevuje 15 žiakov.</a:t>
            </a:r>
            <a:endParaRPr lang="cs-CZ" altLang="sk-SK" sz="2800" b="1" dirty="0">
              <a:solidFill>
                <a:schemeClr val="hlink"/>
              </a:solidFill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4932363" y="2133600"/>
            <a:ext cx="4246562" cy="4581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 dirty="0">
                <a:solidFill>
                  <a:schemeClr val="bg1"/>
                </a:solidFill>
              </a:rPr>
              <a:t>Koľko žiakov </a:t>
            </a:r>
            <a:r>
              <a:rPr lang="sk-SK" altLang="sk-SK" sz="2800" b="1" u="sng" dirty="0">
                <a:solidFill>
                  <a:schemeClr val="bg1"/>
                </a:solidFill>
              </a:rPr>
              <a:t>nenavštevuje </a:t>
            </a:r>
            <a:r>
              <a:rPr lang="sk-SK" altLang="sk-SK" sz="2800" b="1" dirty="0">
                <a:solidFill>
                  <a:schemeClr val="bg1"/>
                </a:solidFill>
              </a:rPr>
              <a:t>basketbalový krúžok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8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cs-CZ" altLang="sk-SK" sz="4000" b="1" dirty="0">
              <a:solidFill>
                <a:schemeClr val="bg1"/>
              </a:solidFill>
            </a:endParaRPr>
          </a:p>
        </p:txBody>
      </p:sp>
      <p:sp>
        <p:nvSpPr>
          <p:cNvPr id="53313" name="Text Box 65"/>
          <p:cNvSpPr txBox="1">
            <a:spLocks noChangeArrowheads="1"/>
          </p:cNvSpPr>
          <p:nvPr/>
        </p:nvSpPr>
        <p:spPr bwMode="auto">
          <a:xfrm>
            <a:off x="5724525" y="3929063"/>
            <a:ext cx="3455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rgbClr val="0000FF"/>
                </a:solidFill>
              </a:rPr>
              <a:t>5 + 2 + 9 = 16</a:t>
            </a:r>
            <a:endParaRPr lang="cs-CZ" altLang="sk-SK" b="1" dirty="0">
              <a:solidFill>
                <a:srgbClr val="0000FF"/>
              </a:solidFill>
            </a:endParaRPr>
          </a:p>
        </p:txBody>
      </p:sp>
      <p:sp>
        <p:nvSpPr>
          <p:cNvPr id="53314" name="Text Box 66"/>
          <p:cNvSpPr txBox="1">
            <a:spLocks noChangeArrowheads="1"/>
          </p:cNvSpPr>
          <p:nvPr/>
        </p:nvSpPr>
        <p:spPr bwMode="auto">
          <a:xfrm>
            <a:off x="5148263" y="5295900"/>
            <a:ext cx="39243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 dirty="0">
                <a:solidFill>
                  <a:srgbClr val="0000FF"/>
                </a:solidFill>
              </a:rPr>
              <a:t>Basketbalový krúžok </a:t>
            </a:r>
            <a:r>
              <a:rPr lang="sk-SK" altLang="sk-SK" sz="2800" b="1" u="sng" dirty="0">
                <a:solidFill>
                  <a:srgbClr val="0000FF"/>
                </a:solidFill>
              </a:rPr>
              <a:t>nenavštevuje</a:t>
            </a:r>
            <a:r>
              <a:rPr lang="sk-SK" altLang="sk-SK" sz="2800" b="1" dirty="0">
                <a:solidFill>
                  <a:srgbClr val="0000FF"/>
                </a:solidFill>
              </a:rPr>
              <a:t>         16 žiakov.</a:t>
            </a:r>
            <a:endParaRPr lang="cs-CZ" altLang="sk-SK" sz="1800" dirty="0"/>
          </a:p>
        </p:txBody>
      </p:sp>
      <p:sp>
        <p:nvSpPr>
          <p:cNvPr id="53317" name="Text Box 69"/>
          <p:cNvSpPr txBox="1">
            <a:spLocks noChangeArrowheads="1"/>
          </p:cNvSpPr>
          <p:nvPr/>
        </p:nvSpPr>
        <p:spPr bwMode="auto">
          <a:xfrm>
            <a:off x="6443663" y="4598988"/>
            <a:ext cx="2665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sk-SK" sz="4000" b="1" dirty="0">
                <a:solidFill>
                  <a:srgbClr val="0000FF"/>
                </a:solidFill>
              </a:rPr>
              <a:t>|</a:t>
            </a:r>
            <a:r>
              <a:rPr lang="sk-SK" altLang="sk-SK" sz="3600" b="1" dirty="0">
                <a:solidFill>
                  <a:srgbClr val="0000FF"/>
                </a:solidFill>
              </a:rPr>
              <a:t>B</a:t>
            </a:r>
            <a:r>
              <a:rPr lang="sk-SK" altLang="sk-SK" sz="1200" b="1" dirty="0">
                <a:solidFill>
                  <a:srgbClr val="0000FF"/>
                </a:solidFill>
              </a:rPr>
              <a:t> </a:t>
            </a:r>
            <a:r>
              <a:rPr lang="sk-SK" altLang="sk-SK" sz="3600" b="1" baseline="-25000" dirty="0">
                <a:solidFill>
                  <a:srgbClr val="0000FF"/>
                </a:solidFill>
              </a:rPr>
              <a:t>H</a:t>
            </a:r>
            <a:r>
              <a:rPr lang="en-US" altLang="sk-SK" sz="4000" b="1" dirty="0">
                <a:solidFill>
                  <a:srgbClr val="0000FF"/>
                </a:solidFill>
                <a:cs typeface="Tahoma" panose="020B0604030504040204" pitchFamily="34" charset="0"/>
              </a:rPr>
              <a:t>|</a:t>
            </a:r>
            <a:r>
              <a:rPr lang="sk-SK" altLang="sk-SK" sz="3600" b="1" dirty="0">
                <a:solidFill>
                  <a:srgbClr val="0000FF"/>
                </a:solidFill>
              </a:rPr>
              <a:t> = 16</a:t>
            </a:r>
            <a:endParaRPr lang="cs-CZ" altLang="sk-SK" sz="3600" b="1" dirty="0">
              <a:solidFill>
                <a:srgbClr val="0000FF"/>
              </a:solidFill>
            </a:endParaRPr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-36513" y="1557338"/>
            <a:ext cx="504826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/>
              <a:t>H</a:t>
            </a:r>
            <a:endParaRPr lang="cs-CZ" altLang="sk-SK" sz="3600" b="1" dirty="0"/>
          </a:p>
        </p:txBody>
      </p:sp>
      <p:sp>
        <p:nvSpPr>
          <p:cNvPr id="53324" name="Text Box 76"/>
          <p:cNvSpPr txBox="1">
            <a:spLocks noChangeArrowheads="1"/>
          </p:cNvSpPr>
          <p:nvPr/>
        </p:nvSpPr>
        <p:spPr bwMode="auto">
          <a:xfrm>
            <a:off x="323850" y="5883275"/>
            <a:ext cx="57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4932363" y="3354388"/>
            <a:ext cx="4211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>
                <a:solidFill>
                  <a:srgbClr val="0000FF"/>
                </a:solidFill>
              </a:rPr>
              <a:t>30 – (6+1+7) = 16</a:t>
            </a:r>
            <a:endParaRPr lang="cs-CZ" altLang="sk-SK" b="1" dirty="0">
              <a:solidFill>
                <a:srgbClr val="0000FF"/>
              </a:solidFill>
            </a:endParaRPr>
          </a:p>
        </p:txBody>
      </p:sp>
      <p:sp>
        <p:nvSpPr>
          <p:cNvPr id="53318" name="Line 70"/>
          <p:cNvSpPr>
            <a:spLocks noChangeShapeType="1"/>
          </p:cNvSpPr>
          <p:nvPr/>
        </p:nvSpPr>
        <p:spPr bwMode="auto">
          <a:xfrm>
            <a:off x="6875463" y="4724400"/>
            <a:ext cx="288925" cy="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dirty="0"/>
          </a:p>
        </p:txBody>
      </p:sp>
      <p:pic>
        <p:nvPicPr>
          <p:cNvPr id="13360" name="Obrázok 5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100013" y="912813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0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0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000"/>
                                        <p:tgtEl>
                                          <p:spTgt spid="5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0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0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0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000"/>
                                        <p:tgtEl>
                                          <p:spTgt spid="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2000"/>
                                        <p:tgtEl>
                                          <p:spTgt spid="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 animBg="1"/>
      <p:bldP spid="53259" grpId="0" animBg="1"/>
      <p:bldP spid="53268" grpId="0" animBg="1"/>
      <p:bldP spid="53252" grpId="0"/>
      <p:bldP spid="53280" grpId="0" animBg="1"/>
      <p:bldP spid="53285" grpId="0"/>
      <p:bldP spid="53286" grpId="0"/>
      <p:bldP spid="53316" grpId="0"/>
      <p:bldP spid="53287" grpId="0" animBg="1"/>
      <p:bldP spid="53288" grpId="0"/>
      <p:bldP spid="53283" grpId="0"/>
      <p:bldP spid="53290" grpId="0"/>
      <p:bldP spid="53291" grpId="0"/>
      <p:bldP spid="53298" grpId="0"/>
      <p:bldP spid="53299" grpId="0"/>
      <p:bldP spid="53301" grpId="0" animBg="1"/>
      <p:bldP spid="53302" grpId="0"/>
      <p:bldP spid="53303" grpId="0" animBg="1"/>
      <p:bldP spid="53304" grpId="0"/>
      <p:bldP spid="53307" grpId="0" animBg="1"/>
      <p:bldP spid="53325" grpId="0" animBg="1"/>
      <p:bldP spid="53308" grpId="0" animBg="1"/>
      <p:bldP spid="53310" grpId="0" animBg="1"/>
      <p:bldP spid="53313" grpId="0"/>
      <p:bldP spid="53314" grpId="0"/>
      <p:bldP spid="53317" grpId="0"/>
      <p:bldP spid="53323" grpId="0"/>
      <p:bldP spid="53324" grpId="0"/>
      <p:bldP spid="53328" grpId="0"/>
      <p:bldP spid="53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557338"/>
            <a:ext cx="5835650" cy="2952750"/>
          </a:xfrm>
        </p:spPr>
        <p:txBody>
          <a:bodyPr/>
          <a:lstStyle/>
          <a:p>
            <a:pPr>
              <a:defRPr/>
            </a:pPr>
            <a:r>
              <a:rPr lang="sk-SK" sz="4800" b="1" dirty="0" smtClean="0"/>
              <a:t>Veľa úspechov </a:t>
            </a:r>
            <a:br>
              <a:rPr lang="sk-SK" sz="4800" b="1" dirty="0" smtClean="0"/>
            </a:br>
            <a:r>
              <a:rPr lang="sk-SK" sz="3200" b="1" dirty="0" smtClean="0"/>
              <a:t>pri riešení ďalších úloh ! ! !</a:t>
            </a:r>
            <a:br>
              <a:rPr lang="sk-SK" sz="3200" b="1" dirty="0" smtClean="0"/>
            </a:b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 smtClean="0"/>
              <a:t>		</a:t>
            </a:r>
            <a:r>
              <a:rPr lang="sk-SK" sz="2000" b="1" dirty="0" smtClean="0">
                <a:solidFill>
                  <a:schemeClr val="tx1"/>
                </a:solidFill>
              </a:rPr>
              <a:t>Mgr. Anna Černinská</a:t>
            </a:r>
            <a:r>
              <a:rPr lang="sk-SK" sz="3200" b="1" dirty="0" smtClean="0">
                <a:solidFill>
                  <a:srgbClr val="0070C0"/>
                </a:solidFill>
              </a:rPr>
              <a:t> </a:t>
            </a:r>
            <a:endParaRPr lang="sk-SK" sz="2400" b="1" dirty="0" smtClean="0">
              <a:solidFill>
                <a:srgbClr val="0070C0"/>
              </a:solidFill>
            </a:endParaRPr>
          </a:p>
        </p:txBody>
      </p:sp>
      <p:pic>
        <p:nvPicPr>
          <p:cNvPr id="14339" name="Obrázok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4250" y="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a">
  <a:themeElements>
    <a:clrScheme name="Textura 12">
      <a:dk1>
        <a:srgbClr val="004E4C"/>
      </a:dk1>
      <a:lt1>
        <a:srgbClr val="FFFFFF"/>
      </a:lt1>
      <a:dk2>
        <a:srgbClr val="003366"/>
      </a:dk2>
      <a:lt2>
        <a:srgbClr val="FFFFCC"/>
      </a:lt2>
      <a:accent1>
        <a:srgbClr val="FFFFCC"/>
      </a:accent1>
      <a:accent2>
        <a:srgbClr val="00B0AC"/>
      </a:accent2>
      <a:accent3>
        <a:srgbClr val="AAADB8"/>
      </a:accent3>
      <a:accent4>
        <a:srgbClr val="DADADA"/>
      </a:accent4>
      <a:accent5>
        <a:srgbClr val="FFFFE2"/>
      </a:accent5>
      <a:accent6>
        <a:srgbClr val="009F9B"/>
      </a:accent6>
      <a:hlink>
        <a:srgbClr val="FF3300"/>
      </a:hlink>
      <a:folHlink>
        <a:srgbClr val="CCECFF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9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FF3300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10">
        <a:dk1>
          <a:srgbClr val="004E4C"/>
        </a:dk1>
        <a:lt1>
          <a:srgbClr val="FFFFFF"/>
        </a:lt1>
        <a:dk2>
          <a:srgbClr val="0033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AD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FF3300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11">
        <a:dk1>
          <a:srgbClr val="004E4C"/>
        </a:dk1>
        <a:lt1>
          <a:srgbClr val="FFFFFF"/>
        </a:lt1>
        <a:dk2>
          <a:srgbClr val="003366"/>
        </a:dk2>
        <a:lt2>
          <a:srgbClr val="FFFFCC"/>
        </a:lt2>
        <a:accent1>
          <a:srgbClr val="FFFFCC"/>
        </a:accent1>
        <a:accent2>
          <a:srgbClr val="00B0AC"/>
        </a:accent2>
        <a:accent3>
          <a:srgbClr val="AAADB8"/>
        </a:accent3>
        <a:accent4>
          <a:srgbClr val="DADADA"/>
        </a:accent4>
        <a:accent5>
          <a:srgbClr val="FFFFE2"/>
        </a:accent5>
        <a:accent6>
          <a:srgbClr val="009F9B"/>
        </a:accent6>
        <a:hlink>
          <a:srgbClr val="FF3300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12">
        <a:dk1>
          <a:srgbClr val="004E4C"/>
        </a:dk1>
        <a:lt1>
          <a:srgbClr val="FFFFFF"/>
        </a:lt1>
        <a:dk2>
          <a:srgbClr val="003366"/>
        </a:dk2>
        <a:lt2>
          <a:srgbClr val="FFFFCC"/>
        </a:lt2>
        <a:accent1>
          <a:srgbClr val="FFFFCC"/>
        </a:accent1>
        <a:accent2>
          <a:srgbClr val="00B0AC"/>
        </a:accent2>
        <a:accent3>
          <a:srgbClr val="AAADB8"/>
        </a:accent3>
        <a:accent4>
          <a:srgbClr val="DADADA"/>
        </a:accent4>
        <a:accent5>
          <a:srgbClr val="FFFFE2"/>
        </a:accent5>
        <a:accent6>
          <a:srgbClr val="009F9B"/>
        </a:accent6>
        <a:hlink>
          <a:srgbClr val="FF33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2017</TotalTime>
  <Words>333</Words>
  <Application>Microsoft Office PowerPoint</Application>
  <PresentationFormat>Prezentácia na obrazovke (4:3)</PresentationFormat>
  <Paragraphs>79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Symbol</vt:lpstr>
      <vt:lpstr>Tahoma</vt:lpstr>
      <vt:lpstr>Wingdings</vt:lpstr>
      <vt:lpstr>Textura</vt:lpstr>
      <vt:lpstr>operácie  s 3 množinami</vt:lpstr>
      <vt:lpstr>PRÍKLAD 1:</vt:lpstr>
      <vt:lpstr>PR. 2:</vt:lpstr>
      <vt:lpstr>Veľa úspechov  pri riešení ďalších úloh ! ! !    Mgr. Anna Černinská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MNOŽINY</dc:title>
  <dc:creator>Micesk</dc:creator>
  <cp:lastModifiedBy>ucitel</cp:lastModifiedBy>
  <cp:revision>65</cp:revision>
  <dcterms:created xsi:type="dcterms:W3CDTF">2006-07-09T16:09:00Z</dcterms:created>
  <dcterms:modified xsi:type="dcterms:W3CDTF">2018-07-14T19:47:40Z</dcterms:modified>
</cp:coreProperties>
</file>