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618197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sk-SK"/>
          </a:p>
        </p:txBody>
      </p:sp>
      <p:sp>
        <p:nvSpPr>
          <p:cNvPr id="3" name="Rectangle 7"/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92A9B9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sk-SK"/>
          </a:p>
        </p:txBody>
      </p:sp>
      <p:sp>
        <p:nvSpPr>
          <p:cNvPr id="4" name="Title 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sk-SK"/>
              <a:t>Upravte štýly predlohy textu</a:t>
            </a:r>
            <a:endParaRPr lang="en-US"/>
          </a:p>
        </p:txBody>
      </p:sp>
      <p:sp>
        <p:nvSpPr>
          <p:cNvPr id="5" name="Subtitle 2"/>
          <p:cNvSpPr txBox="1">
            <a:spLocks noGrp="1"/>
          </p:cNvSpPr>
          <p:nvPr>
            <p:ph type="subTitle" idx="1"/>
          </p:nvPr>
        </p:nvSpPr>
        <p:spPr>
          <a:xfrm>
            <a:off x="1100050" y="4455624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46464A"/>
                </a:solidFill>
                <a:latin typeface="Calibri Light"/>
              </a:defRPr>
            </a:lvl1pPr>
          </a:lstStyle>
          <a:p>
            <a:pPr lvl="0"/>
            <a:r>
              <a:rPr lang="sk-SK"/>
              <a:t>Kliknutím upravte štýl predlohy podnadpisov</a:t>
            </a:r>
            <a:endParaRPr lang="en-US"/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8B74C4-7E68-4FD3-BDEB-32CBE5BE4D43}" type="datetime1">
              <a:rPr lang="sk-SK"/>
              <a:pPr lvl="0"/>
              <a:t>20. 4. 2022</a:t>
            </a:fld>
            <a:endParaRPr lang="sk-SK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k-SK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D8008D-B650-4FB5-84FF-0AF59BD06BA3}" type="slidenum"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7" y="4343400"/>
            <a:ext cx="987552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02810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EA173F-1563-4D70-8602-2F531D59BB2F}" type="datetime1">
              <a:rPr lang="sk-SK"/>
              <a:pPr lvl="0"/>
              <a:t>20. 4. 2022</a:t>
            </a:fld>
            <a:endParaRPr lang="sk-SK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k-SK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77B685-C1C0-4137-869A-78FC828F6613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998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618197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sk-SK"/>
          </a:p>
        </p:txBody>
      </p:sp>
      <p:sp>
        <p:nvSpPr>
          <p:cNvPr id="3" name="Rectangle 7"/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92A9B9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sk-SK"/>
          </a:p>
        </p:txBody>
      </p:sp>
      <p:sp>
        <p:nvSpPr>
          <p:cNvPr id="4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412302"/>
            <a:ext cx="2628899" cy="575989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sk-SK"/>
              <a:t>Upravte štýly predlohy textu</a:t>
            </a:r>
            <a:endParaRPr lang="en-US"/>
          </a:p>
        </p:txBody>
      </p:sp>
      <p:sp>
        <p:nvSpPr>
          <p:cNvPr id="5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412302"/>
            <a:ext cx="7734296" cy="5759897"/>
          </a:xfrm>
        </p:spPr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09EE88-5111-4A91-A60C-128BE88687B0}" type="datetime1">
              <a:rPr lang="sk-SK"/>
              <a:pPr lvl="0"/>
              <a:t>20. 4. 2022</a:t>
            </a:fld>
            <a:endParaRPr lang="sk-SK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k-SK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86021A-A929-462B-9F7E-A3A0BAF729C2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12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A86631-08AD-40F3-94F0-211D0279128F}" type="datetime1">
              <a:rPr lang="sk-SK"/>
              <a:pPr lvl="0"/>
              <a:t>20. 4. 2022</a:t>
            </a:fld>
            <a:endParaRPr lang="sk-SK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k-SK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56D43B-6228-4C61-9639-5D3A7C3685F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49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618197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sk-SK"/>
          </a:p>
        </p:txBody>
      </p:sp>
      <p:sp>
        <p:nvSpPr>
          <p:cNvPr id="3" name="Rectangle 7"/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92A9B9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sk-SK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sk-SK"/>
              <a:t>Upravte štýly predlohy textu</a:t>
            </a:r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46464A"/>
                </a:solidFill>
                <a:latin typeface="Calibri Light"/>
              </a:defRPr>
            </a:lvl1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F90E48-6EC7-48FF-AD23-C5F775724B18}" type="datetime1">
              <a:rPr lang="sk-SK"/>
              <a:pPr lvl="0"/>
              <a:t>20. 4. 2022</a:t>
            </a:fld>
            <a:endParaRPr lang="sk-SK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k-SK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8D6FDE-9B44-4BE1-8485-1880AC504E34}" type="slidenum"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7" y="4343400"/>
            <a:ext cx="987552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417216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217920" y="1845734"/>
            <a:ext cx="493776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5E9C75-3853-4C1E-8396-8F06662837E0}" type="datetime1">
              <a:rPr lang="sk-SK"/>
              <a:pPr lvl="0"/>
              <a:t>20. 4. 2022</a:t>
            </a:fld>
            <a:endParaRPr lang="sk-SK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k-SK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28B017-0B16-4901-860D-F9AB87F09940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758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097280" y="1846054"/>
            <a:ext cx="4937760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46464A"/>
                </a:solidFill>
              </a:defRPr>
            </a:lvl1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097280" y="2582329"/>
            <a:ext cx="4937760" cy="33781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217920" y="1846054"/>
            <a:ext cx="4937760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46464A"/>
                </a:solidFill>
              </a:defRPr>
            </a:lvl1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217920" y="2582329"/>
            <a:ext cx="4937760" cy="33781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D05249-89EF-4EC1-BADB-3F740FD29721}" type="datetime1">
              <a:rPr lang="sk-SK"/>
              <a:pPr lvl="0"/>
              <a:t>20. 4. 2022</a:t>
            </a:fld>
            <a:endParaRPr lang="sk-SK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k-SK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5423E9-8AFD-4190-88E4-E1A53892C70E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26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B33E24-6613-4EFA-8FA8-C839F01A1D71}" type="datetime1">
              <a:rPr lang="sk-SK"/>
              <a:pPr lvl="0"/>
              <a:t>20. 4. 2022</a:t>
            </a:fld>
            <a:endParaRPr lang="sk-SK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k-SK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6C9742-042F-4042-94B0-1A8432AB9E12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897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618197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sk-SK"/>
          </a:p>
        </p:txBody>
      </p:sp>
      <p:sp>
        <p:nvSpPr>
          <p:cNvPr id="3" name="Rectangle 5"/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92A9B9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sk-SK"/>
          </a:p>
        </p:txBody>
      </p:sp>
      <p:sp>
        <p:nvSpPr>
          <p:cNvPr id="4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CAE8F7-E65B-4D6F-A16B-F05C26188537}" type="datetime1">
              <a:rPr lang="sk-SK"/>
              <a:pPr lvl="0"/>
              <a:t>20. 4. 2022</a:t>
            </a:fld>
            <a:endParaRPr lang="sk-SK"/>
          </a:p>
        </p:txBody>
      </p:sp>
      <p:sp>
        <p:nvSpPr>
          <p:cNvPr id="5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k-SK"/>
          </a:p>
        </p:txBody>
      </p:sp>
      <p:sp>
        <p:nvSpPr>
          <p:cNvPr id="6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B1AC67-70B0-4CC8-88DD-9890D3D4A458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685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18" y="0"/>
            <a:ext cx="4050792" cy="6858000"/>
          </a:xfrm>
          <a:prstGeom prst="rect">
            <a:avLst/>
          </a:prstGeom>
          <a:solidFill>
            <a:srgbClr val="618197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sk-SK"/>
          </a:p>
        </p:txBody>
      </p:sp>
      <p:sp>
        <p:nvSpPr>
          <p:cNvPr id="3" name="Rectangle 8"/>
          <p:cNvSpPr/>
          <p:nvPr/>
        </p:nvSpPr>
        <p:spPr>
          <a:xfrm>
            <a:off x="4040075" y="0"/>
            <a:ext cx="64008" cy="6858000"/>
          </a:xfrm>
          <a:prstGeom prst="rect">
            <a:avLst/>
          </a:prstGeom>
          <a:solidFill>
            <a:srgbClr val="92A9B9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sk-SK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3200400" cy="2286000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sk-SK"/>
              <a:t>Upravte štýly predlohy textu</a:t>
            </a:r>
            <a:endParaRPr lang="en-US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19"/>
          </a:xfrm>
        </p:spPr>
        <p:txBody>
          <a:bodyPr lIns="91440" rIns="91440"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7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465511" y="6459787"/>
            <a:ext cx="2618512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E9D9F0D-BD75-4F3E-A0FA-8B118DD3F4EA}" type="datetime1">
              <a:rPr lang="sk-SK"/>
              <a:pPr lvl="0"/>
              <a:t>20. 4. 2022</a:t>
            </a:fld>
            <a:endParaRPr lang="sk-SK"/>
          </a:p>
        </p:txBody>
      </p:sp>
      <p:sp>
        <p:nvSpPr>
          <p:cNvPr id="8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4800600" y="6459787"/>
            <a:ext cx="4648196" cy="365129"/>
          </a:xfrm>
        </p:spPr>
        <p:txBody>
          <a:bodyPr anchorCtr="0"/>
          <a:lstStyle>
            <a:lvl1pPr algn="l">
              <a:defRPr>
                <a:solidFill>
                  <a:srgbClr val="46464A"/>
                </a:solidFill>
              </a:defRPr>
            </a:lvl1pPr>
          </a:lstStyle>
          <a:p>
            <a:pPr lvl="0"/>
            <a:endParaRPr lang="sk-SK"/>
          </a:p>
        </p:txBody>
      </p:sp>
      <p:sp>
        <p:nvSpPr>
          <p:cNvPr id="9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46464A"/>
                </a:solidFill>
              </a:defRPr>
            </a:lvl1pPr>
          </a:lstStyle>
          <a:p>
            <a:pPr lvl="0"/>
            <a:fld id="{EDE682DA-F277-444B-A7F9-26E878799362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4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4953003"/>
            <a:ext cx="12188823" cy="1904996"/>
          </a:xfrm>
          <a:prstGeom prst="rect">
            <a:avLst/>
          </a:prstGeom>
          <a:solidFill>
            <a:srgbClr val="618197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sk-SK"/>
          </a:p>
        </p:txBody>
      </p:sp>
      <p:sp>
        <p:nvSpPr>
          <p:cNvPr id="3" name="Rectangle 8"/>
          <p:cNvSpPr/>
          <p:nvPr/>
        </p:nvSpPr>
        <p:spPr>
          <a:xfrm>
            <a:off x="18" y="4915073"/>
            <a:ext cx="12188823" cy="64008"/>
          </a:xfrm>
          <a:prstGeom prst="rect">
            <a:avLst/>
          </a:prstGeom>
          <a:solidFill>
            <a:srgbClr val="92A9B9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sk-SK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8" cy="822960"/>
          </a:xfrm>
        </p:spPr>
        <p:txBody>
          <a:bodyPr tIns="0" bIns="0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sk-SK"/>
              <a:t>Upravte štýly predlohy textu</a:t>
            </a:r>
            <a:endParaRPr lang="en-US"/>
          </a:p>
        </p:txBody>
      </p:sp>
      <p:sp>
        <p:nvSpPr>
          <p:cNvPr id="5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8" y="0"/>
            <a:ext cx="12191987" cy="4915073"/>
          </a:xfrm>
          <a:solidFill>
            <a:srgbClr val="B7C3D0"/>
          </a:solidFill>
        </p:spPr>
        <p:txBody>
          <a:bodyPr lIns="457200" tIns="457200"/>
          <a:lstStyle>
            <a:lvl1pPr marL="0" indent="0">
              <a:buNone/>
              <a:defRPr sz="3200"/>
            </a:lvl1pPr>
          </a:lstStyle>
          <a:p>
            <a:pPr lvl="0"/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7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81A7DB-B679-4708-9310-32FC158F10C3}" type="datetime1">
              <a:rPr lang="sk-SK"/>
              <a:pPr lvl="0"/>
              <a:t>20. 4. 2022</a:t>
            </a:fld>
            <a:endParaRPr lang="sk-SK"/>
          </a:p>
        </p:txBody>
      </p:sp>
      <p:sp>
        <p:nvSpPr>
          <p:cNvPr id="8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k-SK"/>
          </a:p>
        </p:txBody>
      </p:sp>
      <p:sp>
        <p:nvSpPr>
          <p:cNvPr id="9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08500A-CD70-4AE0-8E2E-BC1A93E3B0C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826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618197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sk-SK"/>
          </a:p>
        </p:txBody>
      </p:sp>
      <p:sp>
        <p:nvSpPr>
          <p:cNvPr id="3" name="Rectangle 8"/>
          <p:cNvSpPr/>
          <p:nvPr/>
        </p:nvSpPr>
        <p:spPr>
          <a:xfrm>
            <a:off x="18" y="6334313"/>
            <a:ext cx="12191987" cy="66486"/>
          </a:xfrm>
          <a:prstGeom prst="rect">
            <a:avLst/>
          </a:prstGeom>
          <a:solidFill>
            <a:srgbClr val="92A9B9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sk-SK"/>
          </a:p>
        </p:txBody>
      </p:sp>
      <p:sp>
        <p:nvSpPr>
          <p:cNvPr id="4" name="Title Placeholder 1"/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sk-SK"/>
              <a:t>Upravte štýly predlohy textu</a:t>
            </a:r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097280" y="6459787"/>
            <a:ext cx="2472272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k-SK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91568C18-E81C-4CE8-BBFF-DC1CFA89A7D2}" type="datetime1">
              <a:rPr lang="sk-SK"/>
              <a:pPr lvl="0"/>
              <a:t>20. 4. 2022</a:t>
            </a:fld>
            <a:endParaRPr lang="sk-SK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k-SK" sz="900" b="0" i="0" u="none" strike="noStrike" kern="1200" cap="all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endParaRPr lang="sk-SK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k-SK" sz="105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928D1CFA-8B5E-4D67-86CB-E96ED596213A}" type="slidenum">
              <a:t>‹#›</a:t>
            </a:fld>
            <a:endParaRPr lang="sk-SK"/>
          </a:p>
        </p:txBody>
      </p:sp>
      <p:cxnSp>
        <p:nvCxnSpPr>
          <p:cNvPr id="9" name="Straight Connector 9"/>
          <p:cNvCxnSpPr/>
          <p:nvPr/>
        </p:nvCxnSpPr>
        <p:spPr>
          <a:xfrm>
            <a:off x="1193529" y="1737844"/>
            <a:ext cx="996696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85000"/>
        </a:lnSpc>
        <a:spcBef>
          <a:spcPts val="0"/>
        </a:spcBef>
        <a:spcAft>
          <a:spcPts val="0"/>
        </a:spcAft>
        <a:buNone/>
        <a:tabLst/>
        <a:defRPr lang="sk-SK" sz="4800" b="0" i="0" u="none" strike="noStrike" kern="1200" cap="none" spc="-50" baseline="0">
          <a:solidFill>
            <a:srgbClr val="404040"/>
          </a:solidFill>
          <a:uFillTx/>
          <a:latin typeface="Calibri Light"/>
        </a:defRPr>
      </a:lvl1pPr>
    </p:titleStyle>
    <p:bodyStyle>
      <a:lvl1pPr marL="91440" marR="0" lvl="0" indent="-91440" algn="l" defTabSz="914400" rtl="0" fontAlgn="auto" hangingPunct="1">
        <a:lnSpc>
          <a:spcPct val="90000"/>
        </a:lnSpc>
        <a:spcBef>
          <a:spcPts val="1200"/>
        </a:spcBef>
        <a:spcAft>
          <a:spcPts val="200"/>
        </a:spcAft>
        <a:buClr>
          <a:srgbClr val="6F6F74"/>
        </a:buClr>
        <a:buSzPct val="100000"/>
        <a:buFont typeface="Calibri" pitchFamily="34"/>
        <a:buChar char=" "/>
        <a:tabLst/>
        <a:defRPr lang="sk-SK" sz="2000" b="0" i="0" u="none" strike="noStrike" kern="1200" cap="none" spc="0" baseline="0">
          <a:solidFill>
            <a:srgbClr val="404040"/>
          </a:solidFill>
          <a:uFillTx/>
          <a:latin typeface="Calibri"/>
        </a:defRPr>
      </a:lvl1pPr>
      <a:lvl2pPr marL="384048" marR="0" lvl="1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6F6F74"/>
        </a:buClr>
        <a:buSzPct val="100000"/>
        <a:buFont typeface="Calibri" pitchFamily="34"/>
        <a:buChar char="◦"/>
        <a:tabLst/>
        <a:defRPr lang="sk-SK" sz="1800" b="0" i="0" u="none" strike="noStrike" kern="1200" cap="none" spc="0" baseline="0">
          <a:solidFill>
            <a:srgbClr val="404040"/>
          </a:solidFill>
          <a:uFillTx/>
          <a:latin typeface="Calibri"/>
        </a:defRPr>
      </a:lvl2pPr>
      <a:lvl3pPr marL="566928" marR="0" lvl="2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6F6F74"/>
        </a:buClr>
        <a:buSzPct val="100000"/>
        <a:buFont typeface="Calibri" pitchFamily="34"/>
        <a:buChar char="◦"/>
        <a:tabLst/>
        <a:defRPr lang="sk-SK" sz="1400" b="0" i="0" u="none" strike="noStrike" kern="1200" cap="none" spc="0" baseline="0">
          <a:solidFill>
            <a:srgbClr val="404040"/>
          </a:solidFill>
          <a:uFillTx/>
          <a:latin typeface="Calibri"/>
        </a:defRPr>
      </a:lvl3pPr>
      <a:lvl4pPr marL="749808" marR="0" lvl="3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6F6F74"/>
        </a:buClr>
        <a:buSzPct val="100000"/>
        <a:buFont typeface="Calibri" pitchFamily="34"/>
        <a:buChar char="◦"/>
        <a:tabLst/>
        <a:defRPr lang="sk-SK" sz="1400" b="0" i="0" u="none" strike="noStrike" kern="1200" cap="none" spc="0" baseline="0">
          <a:solidFill>
            <a:srgbClr val="404040"/>
          </a:solidFill>
          <a:uFillTx/>
          <a:latin typeface="Calibri"/>
        </a:defRPr>
      </a:lvl4pPr>
      <a:lvl5pPr marL="932688" marR="0" lvl="4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6F6F74"/>
        </a:buClr>
        <a:buSzPct val="100000"/>
        <a:buFont typeface="Calibri" pitchFamily="34"/>
        <a:buChar char="◦"/>
        <a:tabLst/>
        <a:defRPr lang="sk-SK" sz="1400" b="0" i="0" u="none" strike="noStrike" kern="1200" cap="none" spc="0" baseline="0">
          <a:solidFill>
            <a:srgbClr val="40404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sk-SK"/>
              <a:t>Delenie trojuholníkov</a:t>
            </a:r>
          </a:p>
        </p:txBody>
      </p:sp>
      <p:sp>
        <p:nvSpPr>
          <p:cNvPr id="3" name="Podnadpis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sk-SK"/>
              <a:t>Sonya Nagyová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>
          <a:xfrm>
            <a:off x="829342" y="365129"/>
            <a:ext cx="10524460" cy="1357344"/>
          </a:xfrm>
        </p:spPr>
        <p:txBody>
          <a:bodyPr/>
          <a:lstStyle/>
          <a:p>
            <a:pPr lvl="0"/>
            <a:r>
              <a:rPr lang="sk-SK">
                <a:solidFill>
                  <a:srgbClr val="CC00FF"/>
                </a:solidFill>
              </a:rPr>
              <a:t>Tupouhlý trojuholník </a:t>
            </a:r>
          </a:p>
        </p:txBody>
      </p:sp>
      <p:sp>
        <p:nvSpPr>
          <p:cNvPr id="3" name="Zástupný objekt pre obsah 2"/>
          <p:cNvSpPr txBox="1">
            <a:spLocks noGrp="1"/>
          </p:cNvSpPr>
          <p:nvPr>
            <p:ph idx="1"/>
          </p:nvPr>
        </p:nvSpPr>
        <p:spPr>
          <a:xfrm>
            <a:off x="260576" y="1722473"/>
            <a:ext cx="7060018" cy="4490517"/>
          </a:xfrm>
        </p:spPr>
        <p:txBody>
          <a:bodyPr>
            <a:normAutofit/>
          </a:bodyPr>
          <a:lstStyle/>
          <a:p>
            <a:pPr lvl="0"/>
            <a:r>
              <a:rPr lang="sk-SK" sz="2800" dirty="0"/>
              <a:t>Tupouhlý trojuholník je trojuholník, ktorého jeden vnútorný uhol je tupý (t. j. väčší ako 90° a menší ako 180°).</a:t>
            </a:r>
          </a:p>
          <a:p>
            <a:pPr lvl="0"/>
            <a:r>
              <a:rPr lang="sk-SK" sz="2800" u="sng" dirty="0">
                <a:solidFill>
                  <a:srgbClr val="CC00FF"/>
                </a:solidFill>
              </a:rPr>
              <a:t>Vlastnosti tupouhlého trojuholníka </a:t>
            </a:r>
            <a:r>
              <a:rPr lang="sk-SK" sz="2800" dirty="0"/>
              <a:t>:</a:t>
            </a:r>
          </a:p>
          <a:p>
            <a:pPr lvl="0"/>
            <a:r>
              <a:rPr lang="sk-SK" sz="2800" dirty="0"/>
              <a:t> Priesečník výšok (</a:t>
            </a:r>
            <a:r>
              <a:rPr lang="sk-SK" sz="2800" dirty="0" err="1"/>
              <a:t>ortocentrum</a:t>
            </a:r>
            <a:r>
              <a:rPr lang="sk-SK" sz="2800" dirty="0"/>
              <a:t>)leží mimo    trojuholníka     </a:t>
            </a:r>
          </a:p>
          <a:p>
            <a:pPr lvl="0"/>
            <a:r>
              <a:rPr lang="sk-SK" sz="2800" dirty="0"/>
              <a:t> Stred opísanej kružnice leží mimo trojuholníka. </a:t>
            </a:r>
          </a:p>
          <a:p>
            <a:pPr lvl="0"/>
            <a:r>
              <a:rPr lang="sk-SK" sz="2800" dirty="0"/>
              <a:t> Tupouhlý trojuholník nikdy nemôže byť rovnostranný, ale môže byť rovnoramenný.</a:t>
            </a:r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585" y="2307378"/>
            <a:ext cx="4033208" cy="403320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688" y="2439546"/>
            <a:ext cx="4171511" cy="365076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Nadpis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/>
              <a:t>Čo to priesečník vlastne je?</a:t>
            </a:r>
          </a:p>
        </p:txBody>
      </p:sp>
      <p:sp>
        <p:nvSpPr>
          <p:cNvPr id="4" name="Zástupný objekt pre obsah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7115824" cy="4264688"/>
          </a:xfrm>
        </p:spPr>
        <p:txBody>
          <a:bodyPr>
            <a:normAutofit/>
          </a:bodyPr>
          <a:lstStyle/>
          <a:p>
            <a:pPr lvl="0"/>
            <a:r>
              <a:rPr lang="sk-SK" sz="2800" dirty="0"/>
              <a:t>Výška trojuholníka je kolmica zostrojená z vrcholu trojuholníka na priamku, na ktorej leží protiľahlá strana trojuholníka</a:t>
            </a:r>
          </a:p>
          <a:p>
            <a:pPr lvl="0"/>
            <a:r>
              <a:rPr lang="sk-SK" sz="2800" dirty="0"/>
              <a:t>Každý trojuholník </a:t>
            </a:r>
            <a:r>
              <a:rPr lang="sk-SK" sz="2800" dirty="0">
                <a:solidFill>
                  <a:srgbClr val="CC00FF"/>
                </a:solidFill>
              </a:rPr>
              <a:t>má tri vrcholy</a:t>
            </a:r>
            <a:r>
              <a:rPr lang="sk-SK" sz="2800" dirty="0"/>
              <a:t>, preto </a:t>
            </a:r>
            <a:r>
              <a:rPr lang="sk-SK" sz="2800" dirty="0">
                <a:solidFill>
                  <a:srgbClr val="CC00FF"/>
                </a:solidFill>
              </a:rPr>
              <a:t>musí mať aj tri výšky.</a:t>
            </a:r>
          </a:p>
          <a:p>
            <a:pPr lvl="0"/>
            <a:endParaRPr lang="sk-SK" sz="2800" dirty="0"/>
          </a:p>
          <a:p>
            <a:pPr lvl="0"/>
            <a:r>
              <a:rPr lang="sk-SK" sz="2800" dirty="0"/>
              <a:t>Výšky trojuholníka sa </a:t>
            </a:r>
            <a:r>
              <a:rPr lang="sk-SK" sz="2800" dirty="0">
                <a:solidFill>
                  <a:srgbClr val="CC00FF"/>
                </a:solidFill>
              </a:rPr>
              <a:t>pretínajú vždy v jednom bode</a:t>
            </a:r>
            <a:r>
              <a:rPr lang="sk-SK" sz="2800" dirty="0"/>
              <a:t>, ktorý zvyčajne označujeme V. Tento bod nazývame</a:t>
            </a:r>
            <a:r>
              <a:rPr lang="sk-SK" sz="2800" dirty="0">
                <a:solidFill>
                  <a:srgbClr val="CC00FF"/>
                </a:solidFill>
              </a:rPr>
              <a:t> priesečník výšok </a:t>
            </a:r>
            <a:r>
              <a:rPr lang="sk-SK" sz="2800" dirty="0"/>
              <a:t>alebo </a:t>
            </a:r>
            <a:r>
              <a:rPr lang="sk-SK" sz="2800" dirty="0" err="1"/>
              <a:t>ortocentrum</a:t>
            </a:r>
            <a:r>
              <a:rPr lang="sk-SK" sz="2800" dirty="0"/>
              <a:t>.</a:t>
            </a:r>
          </a:p>
          <a:p>
            <a:pPr lvl="0"/>
            <a:endParaRPr lang="sk-SK" dirty="0"/>
          </a:p>
          <a:p>
            <a:pPr lvl="0"/>
            <a:endParaRPr lang="sk-SK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001" y="3199966"/>
            <a:ext cx="3899496" cy="30254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Nadpis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>
                <a:solidFill>
                  <a:srgbClr val="FF0000"/>
                </a:solidFill>
              </a:rPr>
              <a:t>Pravouhlý trojuholník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objekt pre obsah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sk-SK" sz="2800" dirty="0"/>
                  <a:t> jeden vnútorný uhol má pravý, (má 90⁰) </a:t>
                </a:r>
              </a:p>
              <a:p>
                <a:pPr lvl="0"/>
                <a:r>
                  <a:rPr lang="sk-SK" sz="2800" dirty="0"/>
                  <a:t>Strany v pravouhlom trojuholníku, ktoré zvierajú pravý uhol voláme odvesny, preponou nazývame stranu ležiacu oproti pravému uhlu – je to najdlhšia strana v pravouhlom trojuholníku.</a:t>
                </a:r>
              </a:p>
              <a:p>
                <a:pPr lvl="0"/>
                <a:endParaRPr lang="sk-SK" sz="2800" dirty="0"/>
              </a:p>
              <a:p>
                <a:pPr lvl="0"/>
                <a:r>
                  <a:rPr lang="sk-SK" sz="2800" dirty="0"/>
                  <a:t> V pravouhlom trojuholníku platí Pytagorova veta: </a:t>
                </a: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sk-SK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sk-SK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8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sk-SK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sz="2800" dirty="0"/>
              </a:p>
              <a:p>
                <a:pPr lvl="0"/>
                <a:endParaRPr lang="sk-SK" dirty="0"/>
              </a:p>
            </p:txBody>
          </p:sp>
        </mc:Choice>
        <mc:Fallback xmlns="">
          <p:sp>
            <p:nvSpPr>
              <p:cNvPr id="4" name="Zástupný objekt pre obsah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sk-SK"/>
              <a:t>Ďakujem za pozornosť</a:t>
            </a:r>
          </a:p>
        </p:txBody>
      </p:sp>
      <p:sp>
        <p:nvSpPr>
          <p:cNvPr id="3" name="Podnadpis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/>
              <a:t>Trojuholníky delíme podľa:</a:t>
            </a:r>
          </a:p>
        </p:txBody>
      </p:sp>
      <p:sp>
        <p:nvSpPr>
          <p:cNvPr id="3" name="Zástupný objekt pre obsah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800" b="1" u="sng" dirty="0"/>
              <a:t>relatívnej dĺžky jeho strán </a:t>
            </a:r>
          </a:p>
          <a:p>
            <a:pPr lvl="0"/>
            <a:r>
              <a:rPr lang="sk-SK" sz="2800" b="1" u="sng" dirty="0"/>
              <a:t>veľkosti vnútorných uhlov 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904" y="1808380"/>
            <a:ext cx="7814928" cy="44191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Nadpis 1"/>
          <p:cNvSpPr txBox="1">
            <a:spLocks noGrp="1"/>
          </p:cNvSpPr>
          <p:nvPr>
            <p:ph type="title"/>
          </p:nvPr>
        </p:nvSpPr>
        <p:spPr>
          <a:xfrm>
            <a:off x="838203" y="343860"/>
            <a:ext cx="10515600" cy="1325559"/>
          </a:xfrm>
        </p:spPr>
        <p:txBody>
          <a:bodyPr/>
          <a:lstStyle/>
          <a:p>
            <a:pPr lvl="0"/>
            <a:r>
              <a:rPr lang="sk-SK"/>
              <a:t>Podľa relatívnej dĺžky jeho strán:</a:t>
            </a:r>
          </a:p>
        </p:txBody>
      </p:sp>
      <p:sp>
        <p:nvSpPr>
          <p:cNvPr id="4" name="Zástupný objekt pre obsah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400" dirty="0">
                <a:solidFill>
                  <a:srgbClr val="FF3399"/>
                </a:solidFill>
              </a:rPr>
              <a:t>rovnostranný trojuholník</a:t>
            </a:r>
          </a:p>
          <a:p>
            <a:pPr lvl="0"/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rovnoramenný trojuholník</a:t>
            </a:r>
          </a:p>
          <a:p>
            <a:pPr lvl="0"/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rôznostranný trojuholník</a:t>
            </a:r>
          </a:p>
        </p:txBody>
      </p:sp>
      <p:pic>
        <p:nvPicPr>
          <p:cNvPr id="5" name="Obrázok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10534">
            <a:off x="4217022" y="3365704"/>
            <a:ext cx="2990755" cy="255917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963" y="3644383"/>
            <a:ext cx="4702804" cy="260183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>
          <a:xfrm>
            <a:off x="838203" y="500057"/>
            <a:ext cx="10515600" cy="1325559"/>
          </a:xfrm>
        </p:spPr>
        <p:txBody>
          <a:bodyPr/>
          <a:lstStyle/>
          <a:p>
            <a:pPr lvl="0"/>
            <a:r>
              <a:rPr lang="sk-SK" dirty="0">
                <a:solidFill>
                  <a:srgbClr val="FF3399"/>
                </a:solidFill>
              </a:rPr>
              <a:t>Vlastnosti rovnostranného trojuholníka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16"/>
                <a:ext cx="10515600" cy="4351336"/>
              </a:xfrm>
            </p:spPr>
            <p:txBody>
              <a:bodyPr>
                <a:normAutofit fontScale="85000" lnSpcReduction="20000"/>
              </a:bodyPr>
              <a:lstStyle/>
              <a:p>
                <a:pPr lvl="0"/>
                <a:r>
                  <a:rPr lang="sk-SK" sz="2400" dirty="0"/>
                  <a:t>Trojuholník ktorého </a:t>
                </a:r>
                <a:r>
                  <a:rPr lang="sk-SK" sz="2400" dirty="0">
                    <a:solidFill>
                      <a:srgbClr val="FF3399"/>
                    </a:solidFill>
                  </a:rPr>
                  <a:t>všetky strany sú zhodné </a:t>
                </a:r>
                <a:r>
                  <a:rPr lang="sk-SK" sz="2400" dirty="0"/>
                  <a:t>sa nazýva rovnostranný </a:t>
                </a:r>
                <a:r>
                  <a:rPr lang="sk-SK" sz="2400" dirty="0" smtClean="0"/>
                  <a:t>trojuholník.</a:t>
                </a:r>
                <a:endParaRPr lang="sk-SK" sz="2400" dirty="0"/>
              </a:p>
              <a:p>
                <a:pPr lvl="0"/>
                <a:r>
                  <a:rPr lang="sk-SK" sz="2400" dirty="0"/>
                  <a:t>Je rovinný </a:t>
                </a:r>
                <a:r>
                  <a:rPr lang="sk-SK" sz="2400" dirty="0" smtClean="0"/>
                  <a:t>útvar.</a:t>
                </a:r>
                <a:endParaRPr lang="sk-SK" sz="2400" dirty="0"/>
              </a:p>
              <a:p>
                <a:pPr lvl="0"/>
                <a:r>
                  <a:rPr lang="sk-SK" sz="2400" dirty="0"/>
                  <a:t>Má 3 vrcholy: A, B, C </a:t>
                </a:r>
              </a:p>
              <a:p>
                <a:pPr lvl="0"/>
                <a:r>
                  <a:rPr lang="sk-SK" sz="2400" dirty="0"/>
                  <a:t>Má 3 </a:t>
                </a:r>
                <a:r>
                  <a:rPr lang="sk-SK" sz="2400" dirty="0">
                    <a:solidFill>
                      <a:srgbClr val="FF3399"/>
                    </a:solidFill>
                  </a:rPr>
                  <a:t>zhodné</a:t>
                </a:r>
                <a:r>
                  <a:rPr lang="sk-SK" sz="2400" dirty="0">
                    <a:solidFill>
                      <a:srgbClr val="37373A"/>
                    </a:solidFill>
                  </a:rPr>
                  <a:t> </a:t>
                </a:r>
                <a:r>
                  <a:rPr lang="sk-SK" sz="2400" dirty="0"/>
                  <a:t>strany: </a:t>
                </a:r>
                <a:r>
                  <a:rPr lang="el-GR" sz="2400" dirty="0"/>
                  <a:t>α ≅ β ≅ γ</a:t>
                </a:r>
              </a:p>
              <a:p>
                <a:pPr lvl="0"/>
                <a:r>
                  <a:rPr lang="sk-SK" sz="2400" dirty="0"/>
                  <a:t>Má 3 </a:t>
                </a:r>
                <a:r>
                  <a:rPr lang="sk-SK" sz="2400" dirty="0">
                    <a:solidFill>
                      <a:srgbClr val="FF3399"/>
                    </a:solidFill>
                  </a:rPr>
                  <a:t>zhodné </a:t>
                </a:r>
                <a:r>
                  <a:rPr lang="sk-SK" sz="2400" dirty="0"/>
                  <a:t>vnútorné uhly: </a:t>
                </a:r>
                <a:r>
                  <a:rPr lang="el-GR" sz="2400" dirty="0"/>
                  <a:t>α</a:t>
                </a:r>
                <a:r>
                  <a:rPr lang="sk-SK" sz="2400" dirty="0"/>
                  <a:t> </a:t>
                </a:r>
                <a14:m>
                  <m:oMath xmlns:m="http://schemas.openxmlformats.org/officeDocument/2006/math">
                    <m:r>
                      <a:rPr lang="sk-SK" sz="2400">
                        <a:latin typeface="Cambria Math" panose="02040503050406030204" pitchFamily="18" charset="0"/>
                      </a:rPr>
                      <m:t>≅ </m:t>
                    </m:r>
                  </m:oMath>
                </a14:m>
                <a:r>
                  <a:rPr lang="el-GR" sz="2400" dirty="0"/>
                  <a:t>β</a:t>
                </a:r>
                <a:r>
                  <a:rPr lang="sk-SK" sz="2400" dirty="0"/>
                  <a:t> </a:t>
                </a:r>
                <a14:m>
                  <m:oMath xmlns:m="http://schemas.openxmlformats.org/officeDocument/2006/math">
                    <m:r>
                      <a:rPr lang="sk-SK" sz="2400">
                        <a:latin typeface="Cambria Math" panose="02040503050406030204" pitchFamily="18" charset="0"/>
                      </a:rPr>
                      <m:t>≅ </m:t>
                    </m:r>
                  </m:oMath>
                </a14:m>
                <a:r>
                  <a:rPr lang="el-GR" sz="2400" dirty="0"/>
                  <a:t>γ</a:t>
                </a:r>
                <a:endParaRPr lang="sk-SK" sz="2400" dirty="0"/>
              </a:p>
              <a:p>
                <a:pPr lvl="0"/>
                <a:r>
                  <a:rPr lang="sk-SK" sz="2400" dirty="0"/>
                  <a:t>Platí že súčet vnútorných uhlov je: </a:t>
                </a:r>
                <a:r>
                  <a:rPr lang="el-GR" sz="2400" dirty="0"/>
                  <a:t>α </a:t>
                </a:r>
                <a:r>
                  <a:rPr lang="sk-SK" sz="2400" dirty="0"/>
                  <a:t>+</a:t>
                </a:r>
                <a:r>
                  <a:rPr lang="el-GR" sz="2400" dirty="0"/>
                  <a:t> β</a:t>
                </a:r>
                <a:r>
                  <a:rPr lang="sk-SK" sz="2400" dirty="0"/>
                  <a:t> + </a:t>
                </a:r>
                <a:r>
                  <a:rPr lang="el-GR" sz="2400" dirty="0"/>
                  <a:t>γ</a:t>
                </a:r>
                <a:r>
                  <a:rPr lang="sk-SK" sz="2400" dirty="0"/>
                  <a:t>=180°</a:t>
                </a:r>
              </a:p>
              <a:p>
                <a:pPr lvl="0"/>
                <a:r>
                  <a:rPr lang="sk-SK" sz="2400" dirty="0"/>
                  <a:t>Čiže ak platí že </a:t>
                </a:r>
                <a:r>
                  <a:rPr lang="el-GR" sz="2400" dirty="0"/>
                  <a:t>α ≅ β ≅ γ</a:t>
                </a:r>
                <a:r>
                  <a:rPr lang="sk-SK" sz="2400" dirty="0"/>
                  <a:t>, </a:t>
                </a:r>
                <a:r>
                  <a:rPr lang="sk-SK" sz="2400" dirty="0" smtClean="0"/>
                  <a:t>potom   </a:t>
                </a:r>
                <a:r>
                  <a:rPr lang="el-GR" sz="2400" dirty="0" smtClean="0"/>
                  <a:t>α</a:t>
                </a:r>
                <a:r>
                  <a:rPr lang="sk-SK" sz="2400" dirty="0" smtClean="0"/>
                  <a:t> </a:t>
                </a:r>
                <a:r>
                  <a:rPr lang="sk-SK" sz="2400" dirty="0"/>
                  <a:t>= 60°</a:t>
                </a:r>
              </a:p>
              <a:p>
                <a:pPr marL="0" lvl="0" indent="0">
                  <a:buNone/>
                </a:pPr>
                <a:r>
                  <a:rPr lang="sk-SK" sz="2400" dirty="0"/>
                  <a:t>			</a:t>
                </a:r>
                <a:r>
                  <a:rPr lang="sk-SK" sz="2400" dirty="0"/>
                  <a:t> </a:t>
                </a:r>
                <a:r>
                  <a:rPr lang="sk-SK" sz="2400" dirty="0" smtClean="0"/>
                  <a:t>             	</a:t>
                </a:r>
                <a:r>
                  <a:rPr lang="el-GR" sz="2400" dirty="0" smtClean="0"/>
                  <a:t>β</a:t>
                </a:r>
                <a:r>
                  <a:rPr lang="sk-SK" sz="2400" dirty="0" smtClean="0"/>
                  <a:t> </a:t>
                </a:r>
                <a:r>
                  <a:rPr lang="sk-SK" sz="2400" dirty="0"/>
                  <a:t>= 60°</a:t>
                </a:r>
              </a:p>
              <a:p>
                <a:pPr marL="0" lvl="0" indent="0">
                  <a:buNone/>
                </a:pPr>
                <a:r>
                  <a:rPr lang="sk-SK" sz="2400" dirty="0"/>
                  <a:t>  			</a:t>
                </a:r>
                <a:r>
                  <a:rPr lang="sk-SK" sz="2400" dirty="0"/>
                  <a:t> </a:t>
                </a:r>
                <a:r>
                  <a:rPr lang="sk-SK" sz="2400" dirty="0" smtClean="0"/>
                  <a:t>              </a:t>
                </a:r>
                <a:r>
                  <a:rPr lang="sk-SK" sz="2400" dirty="0" smtClean="0"/>
                  <a:t> </a:t>
                </a:r>
                <a:r>
                  <a:rPr lang="el-GR" sz="2400" dirty="0" smtClean="0"/>
                  <a:t>γ</a:t>
                </a:r>
                <a:r>
                  <a:rPr lang="sk-SK" sz="2400" dirty="0" smtClean="0"/>
                  <a:t> </a:t>
                </a:r>
                <a:r>
                  <a:rPr lang="sk-SK" sz="2400" dirty="0"/>
                  <a:t>= 60° </a:t>
                </a:r>
                <a:endParaRPr lang="sk-SK" sz="2400" dirty="0" smtClean="0"/>
              </a:p>
              <a:p>
                <a:pPr marL="0" lvl="0" indent="0">
                  <a:buNone/>
                </a:pPr>
                <a:r>
                  <a:rPr lang="sk-SK" sz="2400" dirty="0" smtClean="0"/>
                  <a:t> Všetky výšky a ťažnice sú zhodné.</a:t>
                </a:r>
              </a:p>
              <a:p>
                <a:pPr marL="0" lvl="0" indent="0">
                  <a:buNone/>
                </a:pPr>
                <a:r>
                  <a:rPr lang="sk-SK" sz="2400" dirty="0" smtClean="0"/>
                  <a:t> Ťažnica a výška prislú</a:t>
                </a:r>
                <a:r>
                  <a:rPr lang="sk-SK" sz="2400" dirty="0" smtClean="0"/>
                  <a:t>chajúca tej istej strane sú totožné.</a:t>
                </a:r>
                <a:endParaRPr lang="sk-SK" sz="2400" dirty="0"/>
              </a:p>
              <a:p>
                <a:pPr marL="0" lvl="0" indent="0">
                  <a:buNone/>
                </a:pPr>
                <a:endParaRPr lang="el-GR" sz="2400" dirty="0"/>
              </a:p>
              <a:p>
                <a:pPr lvl="0"/>
                <a:endParaRPr lang="sk-SK" dirty="0"/>
              </a:p>
              <a:p>
                <a:pPr lvl="0"/>
                <a:endParaRPr lang="sk-SK" dirty="0"/>
              </a:p>
            </p:txBody>
          </p:sp>
        </mc:Choice>
        <mc:Fallback>
          <p:sp>
            <p:nvSpPr>
              <p:cNvPr id="3" name="Zástupný objekt pre obsah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16"/>
                <a:ext cx="10515600" cy="4351336"/>
              </a:xfrm>
              <a:blipFill>
                <a:blip r:embed="rId2"/>
                <a:stretch>
                  <a:fillRect l="-986" t="-252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059" y="2796363"/>
            <a:ext cx="3963064" cy="320392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>
          <a:xfrm>
            <a:off x="1097280" y="520175"/>
            <a:ext cx="10515600" cy="1325559"/>
          </a:xfrm>
        </p:spPr>
        <p:txBody>
          <a:bodyPr/>
          <a:lstStyle/>
          <a:p>
            <a:pPr lvl="0"/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Vlastnosti rovnoramenného trojuholníka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 txBox="1"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0"/>
                <a:r>
                  <a:rPr lang="sk-SK" sz="2400" dirty="0"/>
                  <a:t>Trojuholník ktorého </a:t>
                </a:r>
                <a:r>
                  <a:rPr lang="sk-SK" sz="2400" dirty="0">
                    <a:solidFill>
                      <a:srgbClr val="535357"/>
                    </a:solidFill>
                  </a:rPr>
                  <a:t>dve strany sú zhodné </a:t>
                </a:r>
                <a:r>
                  <a:rPr lang="sk-SK" sz="2400" dirty="0"/>
                  <a:t>sa nazýva rovnoramenný </a:t>
                </a:r>
                <a:r>
                  <a:rPr lang="sk-SK" sz="2400" dirty="0" smtClean="0"/>
                  <a:t>trojuholník.</a:t>
                </a:r>
                <a:endParaRPr lang="sk-SK" sz="2400" dirty="0"/>
              </a:p>
              <a:p>
                <a:pPr lvl="0"/>
                <a:r>
                  <a:rPr lang="sk-SK" sz="2400" dirty="0"/>
                  <a:t>Je rovinný </a:t>
                </a:r>
                <a:r>
                  <a:rPr lang="sk-SK" sz="2400" dirty="0" smtClean="0"/>
                  <a:t>útvar.</a:t>
                </a:r>
                <a:endParaRPr lang="sk-SK" sz="2400" dirty="0"/>
              </a:p>
              <a:p>
                <a:pPr lvl="0"/>
                <a:r>
                  <a:rPr lang="sk-SK" sz="2400" dirty="0"/>
                  <a:t>Má 3 vrcholy: A, B, C: C – hlavný vrchol </a:t>
                </a:r>
              </a:p>
              <a:p>
                <a:pPr lvl="0"/>
                <a:r>
                  <a:rPr lang="sk-SK" sz="2400" dirty="0"/>
                  <a:t>Má 3 strany: </a:t>
                </a:r>
                <a:r>
                  <a:rPr lang="sk-SK" sz="2400" dirty="0" smtClean="0"/>
                  <a:t> AB </a:t>
                </a:r>
                <a:r>
                  <a:rPr lang="sk-SK" sz="2400" dirty="0"/>
                  <a:t>– základňa, </a:t>
                </a:r>
              </a:p>
              <a:p>
                <a:pPr marL="0" lvl="0" indent="0">
                  <a:buNone/>
                </a:pPr>
                <a:r>
                  <a:rPr lang="sk-SK" sz="2400" dirty="0"/>
                  <a:t>                          AC, BC – ramená </a:t>
                </a:r>
              </a:p>
              <a:p>
                <a:pPr lvl="0"/>
                <a:r>
                  <a:rPr lang="sk-SK" sz="2400" dirty="0"/>
                  <a:t>Má 3 vnútorné uhly: </a:t>
                </a:r>
                <a:r>
                  <a:rPr lang="el-GR" sz="2400" dirty="0"/>
                  <a:t>α, β, γ:  α+β+γ=180°</a:t>
                </a:r>
              </a:p>
              <a:p>
                <a:pPr lvl="0"/>
                <a:r>
                  <a:rPr lang="sk-SK" sz="2400" dirty="0"/>
                  <a:t>Platí že uhly pri základni sú zhodné: </a:t>
                </a:r>
                <a:r>
                  <a:rPr lang="el-GR" sz="2400" dirty="0"/>
                  <a:t>α</a:t>
                </a:r>
                <a14:m>
                  <m:oMath xmlns:m="http://schemas.openxmlformats.org/officeDocument/2006/math">
                    <m:r>
                      <a:rPr lang="sk-SK" sz="2400">
                        <a:latin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l-GR" sz="2400" dirty="0" smtClean="0"/>
                  <a:t>β</a:t>
                </a:r>
                <a:endParaRPr lang="sk-SK" sz="2400" dirty="0" smtClean="0"/>
              </a:p>
              <a:p>
                <a:pPr lvl="0"/>
                <a:r>
                  <a:rPr lang="sk-SK" sz="2400" dirty="0" smtClean="0"/>
                  <a:t>Dva vnútorné uhly sú rovnaké</a:t>
                </a:r>
              </a:p>
              <a:p>
                <a:pPr lvl="0"/>
                <a:r>
                  <a:rPr lang="sk-SK" sz="2400" dirty="0" smtClean="0"/>
                  <a:t>Je osovo súmerný</a:t>
                </a:r>
                <a:endParaRPr lang="el-GR" sz="2400" dirty="0"/>
              </a:p>
              <a:p>
                <a:pPr lvl="0"/>
                <a:endParaRPr lang="sk-SK" dirty="0"/>
              </a:p>
            </p:txBody>
          </p:sp>
        </mc:Choice>
        <mc:Fallback>
          <p:sp>
            <p:nvSpPr>
              <p:cNvPr id="3" name="Zástupný objekt pre obsah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2576" b="-7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914" y="2250668"/>
            <a:ext cx="3139482" cy="40278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256" y="2365580"/>
            <a:ext cx="3749744" cy="354428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Nadpis 1"/>
          <p:cNvSpPr txBox="1">
            <a:spLocks noGrp="1"/>
          </p:cNvSpPr>
          <p:nvPr>
            <p:ph type="title"/>
          </p:nvPr>
        </p:nvSpPr>
        <p:spPr>
          <a:xfrm>
            <a:off x="1050359" y="300073"/>
            <a:ext cx="10058400" cy="1450759"/>
          </a:xfrm>
        </p:spPr>
        <p:txBody>
          <a:bodyPr/>
          <a:lstStyle/>
          <a:p>
            <a:pPr lvl="0"/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Vlastnosti rôznostranného trojuholníka</a:t>
            </a:r>
          </a:p>
        </p:txBody>
      </p:sp>
      <p:sp>
        <p:nvSpPr>
          <p:cNvPr id="4" name="Zástupný objekt pre obsah 2"/>
          <p:cNvSpPr txBox="1">
            <a:spLocks noGrp="1"/>
          </p:cNvSpPr>
          <p:nvPr>
            <p:ph idx="1"/>
          </p:nvPr>
        </p:nvSpPr>
        <p:spPr>
          <a:xfrm>
            <a:off x="1050359" y="1750832"/>
            <a:ext cx="8550353" cy="5263112"/>
          </a:xfrm>
        </p:spPr>
        <p:txBody>
          <a:bodyPr>
            <a:normAutofit/>
          </a:bodyPr>
          <a:lstStyle/>
          <a:p>
            <a:pPr lvl="0"/>
            <a:r>
              <a:rPr lang="sk-SK" sz="2400" dirty="0"/>
              <a:t>Trojuholník ktorého všetky strany sú rôzne sa nazýva rôznostranný trojuholník </a:t>
            </a:r>
          </a:p>
          <a:p>
            <a:pPr lvl="0"/>
            <a:r>
              <a:rPr lang="sk-SK" sz="2400" dirty="0"/>
              <a:t>V rôznostrannom trojuholníku sú rozmery strán a, b, c rôzne</a:t>
            </a:r>
          </a:p>
          <a:p>
            <a:pPr lvl="0"/>
            <a:r>
              <a:rPr lang="sk-SK" sz="2400" dirty="0"/>
              <a:t>Trojuholník ABC sa dá zostrojiť, ak platia </a:t>
            </a:r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trojuholníkové nerovnosti</a:t>
            </a:r>
          </a:p>
          <a:p>
            <a:pPr lvl="0"/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a + b &gt; c</a:t>
            </a:r>
          </a:p>
          <a:p>
            <a:pPr lvl="0"/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a + c &gt; b</a:t>
            </a:r>
          </a:p>
          <a:p>
            <a:pPr lvl="0"/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b + c &gt;a</a:t>
            </a:r>
          </a:p>
          <a:p>
            <a:pPr lvl="0"/>
            <a:r>
              <a:rPr lang="sk-SK" sz="2400" dirty="0"/>
              <a:t>Trojuholník ABC sa dá zostrojiť, ak súčet veľkostí dvoch vnútorných uhlov v trojuholníku je </a:t>
            </a:r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menší </a:t>
            </a:r>
            <a:r>
              <a:rPr lang="sk-SK" sz="2400" dirty="0"/>
              <a:t>ako 180°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441" y="2963725"/>
            <a:ext cx="4246025" cy="314921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Nadpis 1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0"/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Trojuholníková nerovnosť</a:t>
            </a:r>
          </a:p>
        </p:txBody>
      </p:sp>
      <p:sp>
        <p:nvSpPr>
          <p:cNvPr id="4" name="Zástupný objekt pre obsah 2"/>
          <p:cNvSpPr txBox="1">
            <a:spLocks noGrp="1"/>
          </p:cNvSpPr>
          <p:nvPr>
            <p:ph idx="1"/>
          </p:nvPr>
        </p:nvSpPr>
        <p:spPr>
          <a:xfrm>
            <a:off x="1097280" y="1737359"/>
            <a:ext cx="10058400" cy="4023360"/>
          </a:xfrm>
        </p:spPr>
        <p:txBody>
          <a:bodyPr>
            <a:noAutofit/>
          </a:bodyPr>
          <a:lstStyle/>
          <a:p>
            <a:pPr lvl="0"/>
            <a:r>
              <a:rPr lang="sk-SK" sz="2400" dirty="0"/>
              <a:t>Trojuholník možno zostrojiť, ak súčet dvoch kratších strán je väčší ako najdlhšia strana trojuholníka.</a:t>
            </a:r>
          </a:p>
          <a:p>
            <a:pPr lvl="0"/>
            <a:r>
              <a:rPr lang="sk-SK" sz="2400" b="1" u="sng" dirty="0"/>
              <a:t>Pr. Trojuholník KLM má strany dlhé a=4cm , b=7cm , c=5cm. Zistite či sa dá daný trojuholník zostrojiť</a:t>
            </a:r>
          </a:p>
          <a:p>
            <a:pPr lvl="0"/>
            <a:r>
              <a:rPr lang="sk-SK" sz="2400" b="1" u="sng" dirty="0"/>
              <a:t>Riešenie: vypočítame si súčty každej dvojice strán a určíme, či je menší ako tretia strana</a:t>
            </a:r>
          </a:p>
          <a:p>
            <a:pPr lvl="0"/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4+7&gt;5</a:t>
            </a:r>
          </a:p>
          <a:p>
            <a:pPr lvl="0"/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7+5&gt;4</a:t>
            </a:r>
          </a:p>
          <a:p>
            <a:pPr lvl="0"/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4+5&gt;7</a:t>
            </a:r>
          </a:p>
          <a:p>
            <a:pPr lvl="0"/>
            <a:r>
              <a:rPr lang="sk-SK" sz="2400" dirty="0"/>
              <a:t>Trojuholník ABC je možné zostrojiť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/>
              <a:t>Podľa veľkosti vnútorných uhlov</a:t>
            </a:r>
          </a:p>
        </p:txBody>
      </p:sp>
      <p:sp>
        <p:nvSpPr>
          <p:cNvPr id="3" name="Zástupný objekt pre obsah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z="2800" dirty="0">
                <a:solidFill>
                  <a:srgbClr val="FF6600"/>
                </a:solidFill>
              </a:rPr>
              <a:t>Ostrouhlý trojuholník</a:t>
            </a:r>
          </a:p>
          <a:p>
            <a:pPr lvl="0"/>
            <a:r>
              <a:rPr lang="sk-SK" sz="2800" dirty="0">
                <a:solidFill>
                  <a:srgbClr val="CC00FF"/>
                </a:solidFill>
              </a:rPr>
              <a:t>Tupouhlý trojuholník</a:t>
            </a:r>
          </a:p>
          <a:p>
            <a:pPr lvl="0"/>
            <a:r>
              <a:rPr lang="sk-SK" sz="2800" dirty="0">
                <a:solidFill>
                  <a:srgbClr val="FF0000"/>
                </a:solidFill>
              </a:rPr>
              <a:t>Pravouhlý trojuholník</a:t>
            </a:r>
          </a:p>
          <a:p>
            <a:pPr lvl="0"/>
            <a:endParaRPr lang="sk-SK" dirty="0"/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970" y="2083314"/>
            <a:ext cx="6866193" cy="403366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>
                <a:solidFill>
                  <a:srgbClr val="FF6600"/>
                </a:solidFill>
              </a:rPr>
              <a:t>Ostrouhlý trojuholník</a:t>
            </a:r>
          </a:p>
        </p:txBody>
      </p:sp>
      <p:sp>
        <p:nvSpPr>
          <p:cNvPr id="3" name="Zástupný objekt pre obsah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800" dirty="0"/>
              <a:t>má všetky vnútorné uhly menšie ako 90° (tri ostré uhly).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342" y="2147889"/>
            <a:ext cx="6575258" cy="410405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ktív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525</TotalTime>
  <Words>563</Words>
  <Application>Microsoft Office PowerPoint</Application>
  <PresentationFormat>Širokouhlá</PresentationFormat>
  <Paragraphs>72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Retrospektíva</vt:lpstr>
      <vt:lpstr>Delenie trojuholníkov</vt:lpstr>
      <vt:lpstr>Trojuholníky delíme podľa:</vt:lpstr>
      <vt:lpstr>Podľa relatívnej dĺžky jeho strán:</vt:lpstr>
      <vt:lpstr>Vlastnosti rovnostranného trojuholníka</vt:lpstr>
      <vt:lpstr>Vlastnosti rovnoramenného trojuholníka</vt:lpstr>
      <vt:lpstr>Vlastnosti rôznostranného trojuholníka</vt:lpstr>
      <vt:lpstr>Trojuholníková nerovnosť</vt:lpstr>
      <vt:lpstr>Podľa veľkosti vnútorných uhlov</vt:lpstr>
      <vt:lpstr>Ostrouhlý trojuholník</vt:lpstr>
      <vt:lpstr>Tupouhlý trojuholník </vt:lpstr>
      <vt:lpstr>Čo to priesečník vlastne je?</vt:lpstr>
      <vt:lpstr>Pravouhlý trojuholník 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Delenie trojuholníkov</dc:title>
  <dc:creator>sonya</dc:creator>
  <cp:lastModifiedBy>sonya</cp:lastModifiedBy>
  <cp:revision>26</cp:revision>
  <dcterms:created xsi:type="dcterms:W3CDTF">2022-04-19T11:48:04Z</dcterms:created>
  <dcterms:modified xsi:type="dcterms:W3CDTF">2022-04-20T20:14:11Z</dcterms:modified>
</cp:coreProperties>
</file>