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4" r:id="rId5"/>
    <p:sldId id="266" r:id="rId6"/>
    <p:sldId id="258" r:id="rId7"/>
    <p:sldId id="259" r:id="rId8"/>
    <p:sldId id="260" r:id="rId9"/>
    <p:sldId id="263" r:id="rId10"/>
    <p:sldId id="262" r:id="rId11"/>
    <p:sldId id="261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455C48-7608-4572-89D9-1B7C30BE9BD2}" type="datetimeFigureOut">
              <a:rPr lang="sk-SK" smtClean="0"/>
              <a:pPr/>
              <a:t>19. 4. 2022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2EABC3-F5E4-4B9A-A5EA-554A89ABA6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KOSOŠTVOREC A KOSODĹŽNIK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STELA GARANČOVSKÁ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Vzťahy na výpočet obvodu a obsahu týchto útvarov :</a:t>
            </a:r>
            <a:endParaRPr lang="sk-SK" dirty="0"/>
          </a:p>
        </p:txBody>
      </p:sp>
      <p:sp>
        <p:nvSpPr>
          <p:cNvPr id="46082" name="AutoShape 2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84" name="AutoShape 4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86" name="AutoShape 6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88" name="AutoShape 8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90" name="AutoShape 10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92" name="AutoShape 12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94" name="AutoShape 14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96" name="AutoShape 16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098" name="AutoShape 18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00" name="AutoShape 20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02" name="AutoShape 22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04" name="AutoShape 24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06" name="AutoShape 26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08" name="AutoShape 28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10" name="AutoShape 30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12" name="AutoShape 32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14" name="AutoShape 34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16" name="AutoShape 36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18" name="AutoShape 38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6120" name="AutoShape 40" descr="Obvod kosoštvorca kalkulačka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b="1" u="sng" dirty="0" smtClean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</a:rPr>
              <a:t>OBSAH</a:t>
            </a:r>
            <a:r>
              <a:rPr lang="sk-SK" sz="3200" dirty="0" smtClean="0">
                <a:latin typeface="Constantia" pitchFamily="18" charset="0"/>
              </a:rPr>
              <a:t>: KOSOŠTVOREC: </a:t>
            </a:r>
            <a:r>
              <a:rPr lang="sk-SK" sz="3200" dirty="0" err="1" smtClean="0">
                <a:latin typeface="Constantia" pitchFamily="18" charset="0"/>
              </a:rPr>
              <a:t>S=a×v</a:t>
            </a:r>
            <a:endParaRPr lang="sk-SK" sz="3200" dirty="0" smtClean="0">
              <a:latin typeface="Constantia" pitchFamily="18" charset="0"/>
            </a:endParaRPr>
          </a:p>
          <a:p>
            <a:pPr>
              <a:buNone/>
            </a:pPr>
            <a:r>
              <a:rPr lang="sk-SK" sz="3200" dirty="0" smtClean="0">
                <a:latin typeface="Constantia" pitchFamily="18" charset="0"/>
              </a:rPr>
              <a:t>                  KOSODĹŽNIK: S = </a:t>
            </a:r>
            <a:r>
              <a:rPr lang="sk-SK" sz="3200" dirty="0" err="1" smtClean="0">
                <a:latin typeface="Constantia" pitchFamily="18" charset="0"/>
              </a:rPr>
              <a:t>a×v</a:t>
            </a:r>
            <a:r>
              <a:rPr lang="sk-SK" sz="3200" baseline="-25000" dirty="0" err="1" smtClean="0">
                <a:latin typeface="Constantia" pitchFamily="18" charset="0"/>
              </a:rPr>
              <a:t>a</a:t>
            </a:r>
            <a:r>
              <a:rPr lang="sk-SK" sz="3200" baseline="-25000" dirty="0" smtClean="0">
                <a:latin typeface="Constantia" pitchFamily="18" charset="0"/>
              </a:rPr>
              <a:t> </a:t>
            </a:r>
          </a:p>
          <a:p>
            <a:pPr>
              <a:buNone/>
            </a:pPr>
            <a:r>
              <a:rPr lang="sk-SK" sz="3200" baseline="-25000" dirty="0" smtClean="0">
                <a:latin typeface="Constantia" pitchFamily="18" charset="0"/>
              </a:rPr>
              <a:t>                                                                   </a:t>
            </a:r>
            <a:r>
              <a:rPr lang="sk-SK" sz="3200" dirty="0" smtClean="0">
                <a:latin typeface="Constantia" pitchFamily="18" charset="0"/>
              </a:rPr>
              <a:t>S = </a:t>
            </a:r>
            <a:r>
              <a:rPr lang="sk-SK" sz="3200" dirty="0" err="1" smtClean="0">
                <a:latin typeface="Constantia" pitchFamily="18" charset="0"/>
              </a:rPr>
              <a:t>b×v</a:t>
            </a:r>
            <a:r>
              <a:rPr lang="sk-SK" sz="3200" baseline="-25000" dirty="0" err="1" smtClean="0">
                <a:latin typeface="Constantia" pitchFamily="18" charset="0"/>
              </a:rPr>
              <a:t>b</a:t>
            </a:r>
            <a:endParaRPr lang="sk-SK" sz="3200" baseline="-25000" dirty="0" smtClean="0">
              <a:latin typeface="Constantia" pitchFamily="18" charset="0"/>
            </a:endParaRPr>
          </a:p>
          <a:p>
            <a:pPr>
              <a:buNone/>
            </a:pPr>
            <a:endParaRPr lang="sk-SK" sz="3200" baseline="-25000" dirty="0" smtClean="0">
              <a:latin typeface="Constantia" pitchFamily="18" charset="0"/>
            </a:endParaRPr>
          </a:p>
          <a:p>
            <a:endParaRPr lang="sk-SK" sz="3200" baseline="-25000" dirty="0" smtClean="0">
              <a:latin typeface="Constantia" pitchFamily="18" charset="0"/>
            </a:endParaRPr>
          </a:p>
          <a:p>
            <a:r>
              <a:rPr lang="sk-SK" sz="3200" b="1" u="sng" dirty="0" smtClean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</a:rPr>
              <a:t>OBVOD</a:t>
            </a:r>
            <a:r>
              <a:rPr lang="sk-SK" sz="3200" dirty="0" smtClean="0">
                <a:latin typeface="Constantia" pitchFamily="18" charset="0"/>
              </a:rPr>
              <a:t>: KOSOŠTVOREC: </a:t>
            </a:r>
            <a:r>
              <a:rPr lang="sk-SK" sz="3200" dirty="0" err="1" smtClean="0">
                <a:latin typeface="Constantia" pitchFamily="18" charset="0"/>
              </a:rPr>
              <a:t>O=a×v</a:t>
            </a:r>
            <a:endParaRPr lang="sk-SK" sz="3200" dirty="0" smtClean="0">
              <a:latin typeface="Constantia" pitchFamily="18" charset="0"/>
            </a:endParaRPr>
          </a:p>
          <a:p>
            <a:pPr>
              <a:buNone/>
            </a:pPr>
            <a:r>
              <a:rPr lang="sk-SK" sz="3200" dirty="0" smtClean="0"/>
              <a:t>                </a:t>
            </a:r>
            <a:r>
              <a:rPr lang="sk-SK" sz="3200" dirty="0" smtClean="0">
                <a:latin typeface="Constantia" pitchFamily="18" charset="0"/>
              </a:rPr>
              <a:t> KOSODĹŽNIK:O=2×(</a:t>
            </a:r>
            <a:r>
              <a:rPr lang="sk-SK" sz="3200" dirty="0" err="1" smtClean="0">
                <a:latin typeface="Constantia" pitchFamily="18" charset="0"/>
              </a:rPr>
              <a:t>a+b</a:t>
            </a:r>
            <a:r>
              <a:rPr lang="sk-SK" sz="3200" dirty="0" smtClean="0">
                <a:latin typeface="Constantia" pitchFamily="18" charset="0"/>
              </a:rPr>
              <a:t>)</a:t>
            </a: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pPr lvl="8">
              <a:buNone/>
            </a:pPr>
            <a:r>
              <a:rPr lang="sk-SK" sz="1800" dirty="0" smtClean="0"/>
              <a:t/>
            </a:r>
            <a:br>
              <a:rPr lang="sk-SK" sz="1800" dirty="0" smtClean="0"/>
            </a:br>
            <a:endParaRPr lang="sk-SK" sz="1800" dirty="0">
              <a:latin typeface="Constant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Štvoruholní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6837624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78" name="Picture 2" descr="Pracovný list pre VIII. ročník Rovinné útv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590091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ZAČIATOK 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b="1" u="sng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OS SÚMERNOSTI </a:t>
            </a:r>
            <a:r>
              <a:rPr lang="sk-SK" sz="2400" dirty="0" smtClean="0">
                <a:latin typeface="Constantia" pitchFamily="18" charset="0"/>
              </a:rPr>
              <a:t>: ROZDEĽUJE ÚTVAR NA DVE ROVNAKÉ POLOVICE </a:t>
            </a:r>
          </a:p>
          <a:p>
            <a:r>
              <a:rPr lang="sk-SK" sz="2400" dirty="0" smtClean="0">
                <a:latin typeface="Constantia" pitchFamily="18" charset="0"/>
              </a:rPr>
              <a:t>KOSOŠTVOREC A KOSODĹŽNIK PATRIA AJ MEDZI KOSOUHLÉ ÚTVARY PRETOŽE DVA Z ICH VNÚTORNÝCH UHLOV SÚ KOSÉ</a:t>
            </a:r>
          </a:p>
          <a:p>
            <a:r>
              <a:rPr lang="sk-SK" sz="2400" b="1" u="sng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OPÍSANA KRUŽNICA </a:t>
            </a:r>
            <a:r>
              <a:rPr lang="sk-SK" sz="2400" dirty="0" smtClean="0">
                <a:latin typeface="Constantia" pitchFamily="18" charset="0"/>
              </a:rPr>
              <a:t>: KRUŽNICA, KT. PRECHÁDZA VŠETKÝMI VRCHOLMI . ŠTVORUHOLNÍKY, PRE KT, JE MOŽNÉ ZOSTROJIŤ TÚTO KRUŽNICU SA NAZÝVAJÚ </a:t>
            </a:r>
            <a:r>
              <a:rPr lang="sk-SK" sz="2400" u="sng" dirty="0" smtClean="0">
                <a:latin typeface="Constantia" pitchFamily="18" charset="0"/>
              </a:rPr>
              <a:t>TETIVOVÉ ( štvorec, obdĺžnik , lichobežník) </a:t>
            </a:r>
          </a:p>
          <a:p>
            <a:r>
              <a:rPr lang="sk-SK" sz="2400" b="1" u="sng" dirty="0" smtClean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rPr>
              <a:t>VPÍSANÁ KRUŽNICA </a:t>
            </a:r>
            <a:r>
              <a:rPr lang="sk-SK" sz="2400" dirty="0" smtClean="0">
                <a:latin typeface="Constantia" pitchFamily="18" charset="0"/>
              </a:rPr>
              <a:t>: KRUŽNICA , KU KT. SÚ  VŠETKY STRANY  ŠTVORUHOLNÍKA  DOTYČNICAMI. </a:t>
            </a:r>
            <a:r>
              <a:rPr lang="sk-SK" sz="2400" dirty="0" smtClean="0">
                <a:latin typeface="Constantia" pitchFamily="18" charset="0"/>
              </a:rPr>
              <a:t>ŠTVORUHOLNÍKY, PRE KT, JE MOŽNÉ ZOSTROJIŤ TÚTO KRUŽNICU SA </a:t>
            </a:r>
            <a:r>
              <a:rPr lang="sk-SK" sz="2400" dirty="0" smtClean="0">
                <a:latin typeface="Constantia" pitchFamily="18" charset="0"/>
              </a:rPr>
              <a:t>NAZÝVAJÚ </a:t>
            </a:r>
            <a:r>
              <a:rPr lang="sk-SK" sz="2400" u="sng" dirty="0" smtClean="0">
                <a:latin typeface="Constantia" pitchFamily="18" charset="0"/>
              </a:rPr>
              <a:t>DOTYČNICOVÉ (štvorec, kosoštvorec, deltoid )</a:t>
            </a:r>
          </a:p>
          <a:p>
            <a:endParaRPr lang="sk-SK" sz="2400" dirty="0">
              <a:latin typeface="Constant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KOSOŠTVOREC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 </a:t>
            </a:r>
            <a:r>
              <a:rPr lang="sk-SK" sz="2800" dirty="0" smtClean="0">
                <a:latin typeface="Constantia" pitchFamily="18" charset="0"/>
              </a:rPr>
              <a:t>JE ROVINNÝ ÚTVAR,KTORÝ MÁ VŠETKY 4 STRANY ROVNAKÉ (podobne ako štvorec),TIETO VŠAK NEZVIERAJÚ PRAVÝ UHOL  </a:t>
            </a:r>
            <a:r>
              <a:rPr lang="sk-SK" sz="2800" dirty="0" smtClean="0">
                <a:latin typeface="Constantia" pitchFamily="18" charset="0"/>
              </a:rPr>
              <a:t>, PATRÍ MEDZI ROVNOBEŽNÍKY</a:t>
            </a:r>
            <a:endParaRPr lang="sk-SK" sz="2800" dirty="0" smtClean="0">
              <a:latin typeface="Constantia" pitchFamily="18" charset="0"/>
            </a:endParaRPr>
          </a:p>
          <a:p>
            <a:endParaRPr lang="sk-SK" sz="4000" dirty="0">
              <a:latin typeface="Constant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Constantia" pitchFamily="18" charset="0"/>
              </a:rPr>
              <a:t>SÚČET VNÚTORNÝCH UHLOV JE 360°</a:t>
            </a:r>
          </a:p>
          <a:p>
            <a:r>
              <a:rPr lang="sk-SK" sz="2800" dirty="0" smtClean="0">
                <a:latin typeface="Constantia"/>
              </a:rPr>
              <a:t>SÚČET UHLOV PRI JEDNOM RAMENE JE 180°</a:t>
            </a:r>
          </a:p>
          <a:p>
            <a:r>
              <a:rPr lang="sk-SK" sz="2800" dirty="0" smtClean="0">
                <a:latin typeface="Constantia"/>
              </a:rPr>
              <a:t>MÁ  DVE VÝŠKY </a:t>
            </a:r>
          </a:p>
          <a:p>
            <a:r>
              <a:rPr lang="sk-SK" sz="2800" dirty="0" smtClean="0">
                <a:latin typeface="Constantia"/>
              </a:rPr>
              <a:t>UHLOPRIEČKY NIE SÚ ZHODNÉ A SÚ NA SEBA KOLMÉ </a:t>
            </a:r>
          </a:p>
          <a:p>
            <a:r>
              <a:rPr lang="sk-SK" sz="2800" dirty="0" smtClean="0">
                <a:latin typeface="Constantia"/>
              </a:rPr>
              <a:t>DVE UHLOP. ROZDELIA KOSOŠTVOREC NA 4 ZHODNÉ, PRAVOUHLÉ TROJUHOLNÍKY </a:t>
            </a:r>
            <a:endParaRPr lang="sk-SK" sz="2800" dirty="0" smtClean="0">
              <a:latin typeface="Constantia"/>
            </a:endParaRPr>
          </a:p>
          <a:p>
            <a:r>
              <a:rPr lang="sk-SK" sz="2800" dirty="0" smtClean="0">
                <a:latin typeface="Constantia"/>
              </a:rPr>
              <a:t>MÁ DVE OSI SÚMERNOSTI </a:t>
            </a:r>
          </a:p>
          <a:p>
            <a:r>
              <a:rPr lang="sk-SK" sz="2800" dirty="0" smtClean="0">
                <a:latin typeface="Constantia"/>
              </a:rPr>
              <a:t>STRED SÚMERNOSTI KOSOŠ. JE STREDOM JEHO VYPÍSANEJ KRUŽNICE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ríklad: Kruh v kosoštvorci - úloha z matematiky číslo 64, planimet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963568" cy="3024336"/>
          </a:xfrm>
          <a:prstGeom prst="rect">
            <a:avLst/>
          </a:prstGeom>
          <a:noFill/>
        </p:spPr>
      </p:pic>
      <p:pic>
        <p:nvPicPr>
          <p:cNvPr id="22532" name="Picture 4" descr="Príklad: Zostrojte 4 - úloha z matematiky číslo 12591, geomet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628800"/>
            <a:ext cx="2438400" cy="1809751"/>
          </a:xfrm>
          <a:prstGeom prst="rect">
            <a:avLst/>
          </a:prstGeom>
          <a:noFill/>
        </p:spPr>
      </p:pic>
      <p:sp>
        <p:nvSpPr>
          <p:cNvPr id="22534" name="AutoShape 6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6" name="AutoShape 8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8" name="AutoShape 10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40" name="AutoShape 12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42" name="AutoShape 14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44" name="AutoShape 16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46" name="AutoShape 18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48" name="AutoShape 20" descr="21 Zhodné zobraz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kosoštvorec, kosodĺžnik - obvod a obsah, matematika,učivo,zs,6_roc_html_m482f0b7e.gif (556×266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896" y="1700808"/>
            <a:ext cx="6801132" cy="3253779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5724128" y="450912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ngsanaUPC" pitchFamily="18" charset="-34"/>
                <a:cs typeface="AngsanaUPC" pitchFamily="18" charset="-34"/>
              </a:rPr>
              <a:t>v= výška kosoštvorca</a:t>
            </a:r>
            <a:endParaRPr lang="sk-SK" sz="24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KOSODĹŽNIK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Constantia" pitchFamily="18" charset="0"/>
              </a:rPr>
              <a:t> OD KOSOŠTVORCA SA ODLIŠUJE TÝM , ŽE MÁ DVE DVOJICE ROVNAKO DLHÝCH STRÁN  (podobne ako obdĺžnik</a:t>
            </a:r>
            <a:r>
              <a:rPr lang="sk-SK" sz="2800" dirty="0" smtClean="0">
                <a:latin typeface="Constantia" pitchFamily="18" charset="0"/>
              </a:rPr>
              <a:t>), PATRÍ MEDZI ROVNOBEŽNÍKY </a:t>
            </a:r>
            <a:endParaRPr lang="sk-SK" sz="2800" dirty="0" smtClean="0">
              <a:latin typeface="Constantia" pitchFamily="18" charset="0"/>
            </a:endParaRPr>
          </a:p>
          <a:p>
            <a:endParaRPr lang="sk-SK" sz="2800" dirty="0" smtClean="0">
              <a:latin typeface="Constantia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Constantia" pitchFamily="18" charset="0"/>
              </a:rPr>
              <a:t/>
            </a:r>
            <a:br>
              <a:rPr lang="sk-SK" sz="2800" dirty="0" smtClean="0">
                <a:latin typeface="Constantia" pitchFamily="18" charset="0"/>
              </a:rPr>
            </a:br>
            <a:endParaRPr lang="sk-SK" sz="2800" dirty="0">
              <a:latin typeface="Constant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442048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Constantia" pitchFamily="18" charset="0"/>
              </a:rPr>
              <a:t>UHLOPRIEČKY </a:t>
            </a:r>
            <a:r>
              <a:rPr lang="sk-SK" sz="2800" dirty="0" smtClean="0">
                <a:latin typeface="Constantia" pitchFamily="18" charset="0"/>
              </a:rPr>
              <a:t>NIE SÚ ZHODNÉ ,NIE SÚ NA SEBA KOLMÉ , NAVZÁJOM SA ROZPOĽUJÚ </a:t>
            </a:r>
          </a:p>
          <a:p>
            <a:r>
              <a:rPr lang="sk-SK" sz="2800" dirty="0" smtClean="0">
                <a:latin typeface="Constantia" pitchFamily="18" charset="0"/>
              </a:rPr>
              <a:t>KOSODĹŽNIK MÁ DVE VÝŠKY </a:t>
            </a:r>
            <a:endParaRPr lang="sk-SK" sz="2800" dirty="0" smtClean="0">
              <a:latin typeface="Constantia" pitchFamily="18" charset="0"/>
            </a:endParaRPr>
          </a:p>
          <a:p>
            <a:r>
              <a:rPr lang="sk-SK" sz="2800" dirty="0" smtClean="0">
                <a:latin typeface="Constantia" pitchFamily="18" charset="0"/>
              </a:rPr>
              <a:t>VNÚTORNÉ UHLY MAJÚ DOKOPY 360</a:t>
            </a:r>
            <a:r>
              <a:rPr lang="sk-SK" sz="2800" dirty="0" smtClean="0">
                <a:latin typeface="Constantia"/>
              </a:rPr>
              <a:t>°</a:t>
            </a:r>
          </a:p>
          <a:p>
            <a:r>
              <a:rPr lang="sk-SK" sz="2800" dirty="0" smtClean="0">
                <a:latin typeface="Constantia"/>
              </a:rPr>
              <a:t>NIEJE OSOVO SÚMERNÝ . </a:t>
            </a:r>
            <a:r>
              <a:rPr lang="sk-SK" sz="2800" dirty="0" smtClean="0">
                <a:latin typeface="Constantia"/>
              </a:rPr>
              <a:t>DÁ SA ROZDELIŤ NA ĎALŠIE DVA KOSODĹŽNIKY , </a:t>
            </a:r>
            <a:r>
              <a:rPr lang="sk-SK" sz="2800" dirty="0" smtClean="0">
                <a:latin typeface="Constantia"/>
              </a:rPr>
              <a:t>ALE  AK HO PRELOŽÍME PO JEHO STREDOVEJ PRIAMKE p VZNIKNE OBDĹŽNIK </a:t>
            </a:r>
          </a:p>
          <a:p>
            <a:endParaRPr lang="sk-SK" sz="2800" dirty="0" smtClean="0">
              <a:latin typeface="Constanti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5058" name="Picture 2" descr="kosoštvorec, kosodĺžnik - obvod a obsah, matematika,učivo,zs,6_roc_html_m53a9ae30.gif (535×20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072086" cy="27363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276</TotalTime>
  <Words>226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Počiatok</vt:lpstr>
      <vt:lpstr>KOSOŠTVOREC A KOSODĹŽNIK</vt:lpstr>
      <vt:lpstr>NA ZAČIATOK : </vt:lpstr>
      <vt:lpstr>KOSOŠTVOREC</vt:lpstr>
      <vt:lpstr>Snímka 4</vt:lpstr>
      <vt:lpstr>Snímka 5</vt:lpstr>
      <vt:lpstr>Snímka 6</vt:lpstr>
      <vt:lpstr>KOSODĹŽNIK</vt:lpstr>
      <vt:lpstr>Snímka 8</vt:lpstr>
      <vt:lpstr>Snímka 9</vt:lpstr>
      <vt:lpstr> Vzťahy na výpočet obvodu a obsahu týchto útvarov :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KOSOŠTVOREC A KOSODĹŽNIK</dc:title>
  <dc:creator>LG - SG</dc:creator>
  <cp:lastModifiedBy>LG - SG</cp:lastModifiedBy>
  <cp:revision>22</cp:revision>
  <dcterms:created xsi:type="dcterms:W3CDTF">2022-04-18T10:30:16Z</dcterms:created>
  <dcterms:modified xsi:type="dcterms:W3CDTF">2022-04-19T15:26:10Z</dcterms:modified>
</cp:coreProperties>
</file>