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73" r:id="rId11"/>
    <p:sldId id="267" r:id="rId12"/>
    <p:sldId id="268" r:id="rId13"/>
    <p:sldId id="269" r:id="rId14"/>
    <p:sldId id="274" r:id="rId15"/>
    <p:sldId id="270" r:id="rId16"/>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7" d="100"/>
          <a:sy n="77" d="100"/>
        </p:scale>
        <p:origin x="-105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7" name="Rovnoramenný trojuholník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Nadpis 7"/>
          <p:cNvSpPr>
            <a:spLocks noGrp="1"/>
          </p:cNvSpPr>
          <p:nvPr>
            <p:ph type="ctrTitle"/>
          </p:nvPr>
        </p:nvSpPr>
        <p:spPr>
          <a:xfrm>
            <a:off x="540544" y="776288"/>
            <a:ext cx="8062912" cy="1470025"/>
          </a:xfrm>
        </p:spPr>
        <p:txBody>
          <a:bodyPr anchor="b">
            <a:normAutofit/>
          </a:bodyPr>
          <a:lstStyle>
            <a:lvl1pPr algn="r">
              <a:defRPr sz="4400"/>
            </a:lvl1pPr>
          </a:lstStyle>
          <a:p>
            <a:r>
              <a:rPr kumimoji="0" lang="sk-SK" smtClean="0"/>
              <a:t>Kliknite sem a upravte štýl predlohy nadpisov.</a:t>
            </a:r>
            <a:endParaRPr kumimoji="0" lang="en-US"/>
          </a:p>
        </p:txBody>
      </p:sp>
      <p:sp>
        <p:nvSpPr>
          <p:cNvPr id="9" name="Podnadpis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sk-SK" smtClean="0"/>
              <a:t>Kliknite sem a upravte štýl predlohy podnadpisov.</a:t>
            </a:r>
            <a:endParaRPr kumimoji="0" lang="en-US"/>
          </a:p>
        </p:txBody>
      </p:sp>
      <p:sp>
        <p:nvSpPr>
          <p:cNvPr id="28" name="Zástupný symbol dátumu 27"/>
          <p:cNvSpPr>
            <a:spLocks noGrp="1"/>
          </p:cNvSpPr>
          <p:nvPr>
            <p:ph type="dt" sz="half" idx="10"/>
          </p:nvPr>
        </p:nvSpPr>
        <p:spPr>
          <a:xfrm>
            <a:off x="1371600" y="6012656"/>
            <a:ext cx="5791200" cy="365125"/>
          </a:xfrm>
        </p:spPr>
        <p:txBody>
          <a:bodyPr tIns="0" bIns="0" anchor="t"/>
          <a:lstStyle>
            <a:lvl1pPr algn="r">
              <a:defRPr sz="1000"/>
            </a:lvl1pPr>
          </a:lstStyle>
          <a:p>
            <a:fld id="{0E5CCDD6-F6F4-4DF7-94CF-FA433BBAF0FB}" type="datetimeFigureOut">
              <a:rPr lang="sk-SK" smtClean="0"/>
              <a:pPr/>
              <a:t>21. 4. 2016</a:t>
            </a:fld>
            <a:endParaRPr lang="sk-SK"/>
          </a:p>
        </p:txBody>
      </p:sp>
      <p:sp>
        <p:nvSpPr>
          <p:cNvPr id="17" name="Zástupný symbol päty 16"/>
          <p:cNvSpPr>
            <a:spLocks noGrp="1"/>
          </p:cNvSpPr>
          <p:nvPr>
            <p:ph type="ftr" sz="quarter" idx="11"/>
          </p:nvPr>
        </p:nvSpPr>
        <p:spPr>
          <a:xfrm>
            <a:off x="1371600" y="5650704"/>
            <a:ext cx="5791200" cy="365125"/>
          </a:xfrm>
        </p:spPr>
        <p:txBody>
          <a:bodyPr tIns="0" bIns="0" anchor="b"/>
          <a:lstStyle>
            <a:lvl1pPr algn="r">
              <a:defRPr sz="1100"/>
            </a:lvl1pPr>
          </a:lstStyle>
          <a:p>
            <a:endParaRPr lang="sk-SK"/>
          </a:p>
        </p:txBody>
      </p:sp>
      <p:sp>
        <p:nvSpPr>
          <p:cNvPr id="29" name="Zástupný symbol čísla snímky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A6E1790-1BA8-42E8-BCBD-63B53E10B3EB}"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0E5CCDD6-F6F4-4DF7-94CF-FA433BBAF0FB}" type="datetimeFigureOut">
              <a:rPr lang="sk-SK" smtClean="0"/>
              <a:pPr/>
              <a:t>21. 4. 2016</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7A6E1790-1BA8-42E8-BCBD-63B53E10B3EB}"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781800" y="381000"/>
            <a:ext cx="1905000" cy="5486400"/>
          </a:xfrm>
        </p:spPr>
        <p:txBody>
          <a:bodyPr vert="eaVert"/>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a:xfrm>
            <a:off x="457200" y="381000"/>
            <a:ext cx="6248400" cy="5486400"/>
          </a:xfrm>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0E5CCDD6-F6F4-4DF7-94CF-FA433BBAF0FB}" type="datetimeFigureOut">
              <a:rPr lang="sk-SK" smtClean="0"/>
              <a:pPr/>
              <a:t>21. 4. 2016</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7A6E1790-1BA8-42E8-BCBD-63B53E10B3EB}"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a:xfrm>
            <a:off x="457200" y="267494"/>
            <a:ext cx="8229600" cy="1399032"/>
          </a:xfrm>
        </p:spPr>
        <p:txBody>
          <a:bodyPr/>
          <a:lstStyle/>
          <a:p>
            <a:r>
              <a:rPr kumimoji="0" lang="sk-SK" smtClean="0"/>
              <a:t>Kliknite sem a upravte štýl predlohy nadpisov.</a:t>
            </a:r>
            <a:endParaRPr kumimoji="0" lang="en-US"/>
          </a:p>
        </p:txBody>
      </p:sp>
      <p:sp>
        <p:nvSpPr>
          <p:cNvPr id="3" name="Zástupný symbol obsahu 2"/>
          <p:cNvSpPr>
            <a:spLocks noGrp="1"/>
          </p:cNvSpPr>
          <p:nvPr>
            <p:ph idx="1"/>
          </p:nvPr>
        </p:nvSpPr>
        <p:spPr>
          <a:xfrm>
            <a:off x="457200" y="1882808"/>
            <a:ext cx="8229600" cy="4572000"/>
          </a:xfrm>
        </p:spPr>
        <p:txBody>
          <a:body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a:xfrm>
            <a:off x="4791456" y="6480048"/>
            <a:ext cx="2133600" cy="301752"/>
          </a:xfrm>
        </p:spPr>
        <p:txBody>
          <a:bodyPr/>
          <a:lstStyle/>
          <a:p>
            <a:fld id="{0E5CCDD6-F6F4-4DF7-94CF-FA433BBAF0FB}" type="datetimeFigureOut">
              <a:rPr lang="sk-SK" smtClean="0"/>
              <a:pPr/>
              <a:t>21. 4. 2016</a:t>
            </a:fld>
            <a:endParaRPr lang="sk-SK"/>
          </a:p>
        </p:txBody>
      </p:sp>
      <p:sp>
        <p:nvSpPr>
          <p:cNvPr id="5" name="Zástupný symbol päty 4"/>
          <p:cNvSpPr>
            <a:spLocks noGrp="1"/>
          </p:cNvSpPr>
          <p:nvPr>
            <p:ph type="ftr" sz="quarter" idx="11"/>
          </p:nvPr>
        </p:nvSpPr>
        <p:spPr>
          <a:xfrm>
            <a:off x="457200" y="6480969"/>
            <a:ext cx="4260056" cy="300831"/>
          </a:xfrm>
        </p:spPr>
        <p:txBody>
          <a:bodyPr/>
          <a:lstStyle/>
          <a:p>
            <a:endParaRPr lang="sk-SK"/>
          </a:p>
        </p:txBody>
      </p:sp>
      <p:sp>
        <p:nvSpPr>
          <p:cNvPr id="6" name="Zástupný symbol čísla snímky 5"/>
          <p:cNvSpPr>
            <a:spLocks noGrp="1"/>
          </p:cNvSpPr>
          <p:nvPr>
            <p:ph type="sldNum" sz="quarter" idx="12"/>
          </p:nvPr>
        </p:nvSpPr>
        <p:spPr/>
        <p:txBody>
          <a:bodyPr/>
          <a:lstStyle/>
          <a:p>
            <a:fld id="{7A6E1790-1BA8-42E8-BCBD-63B53E10B3EB}"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bg>
      <p:bgRef idx="1002">
        <a:schemeClr val="bg1"/>
      </p:bgRef>
    </p:bg>
    <p:spTree>
      <p:nvGrpSpPr>
        <p:cNvPr id="1" name=""/>
        <p:cNvGrpSpPr/>
        <p:nvPr/>
      </p:nvGrpSpPr>
      <p:grpSpPr>
        <a:xfrm>
          <a:off x="0" y="0"/>
          <a:ext cx="0" cy="0"/>
          <a:chOff x="0" y="0"/>
          <a:chExt cx="0" cy="0"/>
        </a:xfrm>
      </p:grpSpPr>
      <p:sp>
        <p:nvSpPr>
          <p:cNvPr id="9" name="Pravouhlý trojuholník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Rovnoramenný trojuholník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Zástupný symbol dátumu 3"/>
          <p:cNvSpPr>
            <a:spLocks noGrp="1"/>
          </p:cNvSpPr>
          <p:nvPr>
            <p:ph type="dt" sz="half" idx="10"/>
          </p:nvPr>
        </p:nvSpPr>
        <p:spPr>
          <a:xfrm>
            <a:off x="6955632" y="6477000"/>
            <a:ext cx="2133600" cy="304800"/>
          </a:xfrm>
        </p:spPr>
        <p:txBody>
          <a:bodyPr/>
          <a:lstStyle/>
          <a:p>
            <a:fld id="{0E5CCDD6-F6F4-4DF7-94CF-FA433BBAF0FB}" type="datetimeFigureOut">
              <a:rPr lang="sk-SK" smtClean="0"/>
              <a:pPr/>
              <a:t>21. 4. 2016</a:t>
            </a:fld>
            <a:endParaRPr lang="sk-SK"/>
          </a:p>
        </p:txBody>
      </p:sp>
      <p:sp>
        <p:nvSpPr>
          <p:cNvPr id="5" name="Zástupný symbol päty 4"/>
          <p:cNvSpPr>
            <a:spLocks noGrp="1"/>
          </p:cNvSpPr>
          <p:nvPr>
            <p:ph type="ftr" sz="quarter" idx="11"/>
          </p:nvPr>
        </p:nvSpPr>
        <p:spPr>
          <a:xfrm>
            <a:off x="2619376" y="6480969"/>
            <a:ext cx="4260056" cy="300831"/>
          </a:xfrm>
        </p:spPr>
        <p:txBody>
          <a:bodyPr/>
          <a:lstStyle/>
          <a:p>
            <a:endParaRPr lang="sk-SK"/>
          </a:p>
        </p:txBody>
      </p:sp>
      <p:sp>
        <p:nvSpPr>
          <p:cNvPr id="6" name="Zástupný symbol čísla snímky 5"/>
          <p:cNvSpPr>
            <a:spLocks noGrp="1"/>
          </p:cNvSpPr>
          <p:nvPr>
            <p:ph type="sldNum" sz="quarter" idx="12"/>
          </p:nvPr>
        </p:nvSpPr>
        <p:spPr>
          <a:xfrm>
            <a:off x="8451056" y="809624"/>
            <a:ext cx="502920" cy="300831"/>
          </a:xfrm>
        </p:spPr>
        <p:txBody>
          <a:bodyPr/>
          <a:lstStyle/>
          <a:p>
            <a:fld id="{7A6E1790-1BA8-42E8-BCBD-63B53E10B3EB}" type="slidenum">
              <a:rPr lang="sk-SK" smtClean="0"/>
              <a:pPr/>
              <a:t>‹#›</a:t>
            </a:fld>
            <a:endParaRPr lang="sk-SK"/>
          </a:p>
        </p:txBody>
      </p:sp>
      <p:cxnSp>
        <p:nvCxnSpPr>
          <p:cNvPr id="11" name="Rovná spojnica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Rovná spojnica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Nadpis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sk-SK" smtClean="0"/>
              <a:t>Kliknite sem a upravte štýly predlohy textu.</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marL="0" algn="l">
              <a:defRPr/>
            </a:lvl1pPr>
          </a:lstStyle>
          <a:p>
            <a:r>
              <a:rPr kumimoji="0" lang="sk-SK" smtClean="0"/>
              <a:t>Kliknite sem a upravte štýl predlohy nadpisov.</a:t>
            </a:r>
            <a:endParaRPr kumimoji="0" lang="en-US"/>
          </a:p>
        </p:txBody>
      </p:sp>
      <p:sp>
        <p:nvSpPr>
          <p:cNvPr id="3" name="Zástupný symbol obsahu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a:xfrm>
            <a:off x="4791456" y="6480969"/>
            <a:ext cx="2133600" cy="301752"/>
          </a:xfrm>
        </p:spPr>
        <p:txBody>
          <a:bodyPr/>
          <a:lstStyle/>
          <a:p>
            <a:fld id="{0E5CCDD6-F6F4-4DF7-94CF-FA433BBAF0FB}" type="datetimeFigureOut">
              <a:rPr lang="sk-SK" smtClean="0"/>
              <a:pPr/>
              <a:t>21. 4. 2016</a:t>
            </a:fld>
            <a:endParaRPr lang="sk-SK"/>
          </a:p>
        </p:txBody>
      </p:sp>
      <p:sp>
        <p:nvSpPr>
          <p:cNvPr id="6" name="Zástupný symbol päty 5"/>
          <p:cNvSpPr>
            <a:spLocks noGrp="1"/>
          </p:cNvSpPr>
          <p:nvPr>
            <p:ph type="ftr" sz="quarter" idx="11"/>
          </p:nvPr>
        </p:nvSpPr>
        <p:spPr>
          <a:xfrm>
            <a:off x="457200" y="6480969"/>
            <a:ext cx="4260056" cy="301752"/>
          </a:xfrm>
        </p:spPr>
        <p:txBody>
          <a:bodyPr/>
          <a:lstStyle/>
          <a:p>
            <a:endParaRPr lang="sk-SK"/>
          </a:p>
        </p:txBody>
      </p:sp>
      <p:sp>
        <p:nvSpPr>
          <p:cNvPr id="7" name="Zástupný symbol čísla snímky 6"/>
          <p:cNvSpPr>
            <a:spLocks noGrp="1"/>
          </p:cNvSpPr>
          <p:nvPr>
            <p:ph type="sldNum" sz="quarter" idx="12"/>
          </p:nvPr>
        </p:nvSpPr>
        <p:spPr>
          <a:xfrm>
            <a:off x="7589520" y="6480969"/>
            <a:ext cx="502920" cy="301752"/>
          </a:xfrm>
        </p:spPr>
        <p:txBody>
          <a:bodyPr/>
          <a:lstStyle/>
          <a:p>
            <a:fld id="{7A6E1790-1BA8-42E8-BCBD-63B53E10B3EB}"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anie">
    <p:bg>
      <p:bgRef idx="1002">
        <a:schemeClr val="bg2"/>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4" name="Zástupný symbol textu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5" name="Zástupný symbol obsahu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a:xfrm>
            <a:off x="4791456" y="6480969"/>
            <a:ext cx="2130552" cy="301752"/>
          </a:xfrm>
        </p:spPr>
        <p:txBody>
          <a:bodyPr/>
          <a:lstStyle/>
          <a:p>
            <a:fld id="{0E5CCDD6-F6F4-4DF7-94CF-FA433BBAF0FB}" type="datetimeFigureOut">
              <a:rPr lang="sk-SK" smtClean="0"/>
              <a:pPr/>
              <a:t>21. 4. 2016</a:t>
            </a:fld>
            <a:endParaRPr lang="sk-SK"/>
          </a:p>
        </p:txBody>
      </p:sp>
      <p:sp>
        <p:nvSpPr>
          <p:cNvPr id="8" name="Zástupný symbol päty 7"/>
          <p:cNvSpPr>
            <a:spLocks noGrp="1"/>
          </p:cNvSpPr>
          <p:nvPr>
            <p:ph type="ftr" sz="quarter" idx="11"/>
          </p:nvPr>
        </p:nvSpPr>
        <p:spPr>
          <a:xfrm>
            <a:off x="457200" y="6480969"/>
            <a:ext cx="4261104" cy="301752"/>
          </a:xfrm>
        </p:spPr>
        <p:txBody>
          <a:bodyPr/>
          <a:lstStyle/>
          <a:p>
            <a:endParaRPr lang="sk-SK"/>
          </a:p>
        </p:txBody>
      </p:sp>
      <p:sp>
        <p:nvSpPr>
          <p:cNvPr id="9" name="Zástupný symbol čísla snímky 8"/>
          <p:cNvSpPr>
            <a:spLocks noGrp="1"/>
          </p:cNvSpPr>
          <p:nvPr>
            <p:ph type="sldNum" sz="quarter" idx="12"/>
          </p:nvPr>
        </p:nvSpPr>
        <p:spPr>
          <a:xfrm>
            <a:off x="7589520" y="6483096"/>
            <a:ext cx="502920" cy="301752"/>
          </a:xfrm>
        </p:spPr>
        <p:txBody>
          <a:bodyPr/>
          <a:lstStyle>
            <a:lvl1pPr algn="ctr">
              <a:defRPr/>
            </a:lvl1pPr>
          </a:lstStyle>
          <a:p>
            <a:fld id="{7A6E1790-1BA8-42E8-BCBD-63B53E10B3EB}" type="slidenum">
              <a:rPr lang="sk-SK" smtClean="0"/>
              <a:pPr/>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b="0"/>
            </a:lvl1pPr>
          </a:lstStyle>
          <a:p>
            <a:r>
              <a:rPr kumimoji="0" lang="sk-SK" smtClean="0"/>
              <a:t>Kliknite sem a upravte štýl predlohy nadpisov.</a:t>
            </a:r>
            <a:endParaRPr kumimoji="0" lang="en-US"/>
          </a:p>
        </p:txBody>
      </p:sp>
      <p:sp>
        <p:nvSpPr>
          <p:cNvPr id="3" name="Zástupný symbol dátumu 2"/>
          <p:cNvSpPr>
            <a:spLocks noGrp="1"/>
          </p:cNvSpPr>
          <p:nvPr>
            <p:ph type="dt" sz="half" idx="10"/>
          </p:nvPr>
        </p:nvSpPr>
        <p:spPr/>
        <p:txBody>
          <a:bodyPr/>
          <a:lstStyle/>
          <a:p>
            <a:fld id="{0E5CCDD6-F6F4-4DF7-94CF-FA433BBAF0FB}" type="datetimeFigureOut">
              <a:rPr lang="sk-SK" smtClean="0"/>
              <a:pPr/>
              <a:t>21. 4. 2016</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7A6E1790-1BA8-42E8-BCBD-63B53E10B3EB}"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a:xfrm>
            <a:off x="4791456" y="6480969"/>
            <a:ext cx="2133600" cy="301752"/>
          </a:xfrm>
        </p:spPr>
        <p:txBody>
          <a:bodyPr/>
          <a:lstStyle/>
          <a:p>
            <a:fld id="{0E5CCDD6-F6F4-4DF7-94CF-FA433BBAF0FB}" type="datetimeFigureOut">
              <a:rPr lang="sk-SK" smtClean="0"/>
              <a:pPr/>
              <a:t>21. 4. 2016</a:t>
            </a:fld>
            <a:endParaRPr lang="sk-SK"/>
          </a:p>
        </p:txBody>
      </p:sp>
      <p:sp>
        <p:nvSpPr>
          <p:cNvPr id="3" name="Zástupný symbol päty 2"/>
          <p:cNvSpPr>
            <a:spLocks noGrp="1"/>
          </p:cNvSpPr>
          <p:nvPr>
            <p:ph type="ftr" sz="quarter" idx="11"/>
          </p:nvPr>
        </p:nvSpPr>
        <p:spPr>
          <a:xfrm>
            <a:off x="457200" y="6481890"/>
            <a:ext cx="4260056" cy="300831"/>
          </a:xfrm>
        </p:spPr>
        <p:txBody>
          <a:bodyPr/>
          <a:lstStyle/>
          <a:p>
            <a:endParaRPr lang="sk-SK"/>
          </a:p>
        </p:txBody>
      </p:sp>
      <p:sp>
        <p:nvSpPr>
          <p:cNvPr id="4" name="Zástupný symbol čísla snímky 3"/>
          <p:cNvSpPr>
            <a:spLocks noGrp="1"/>
          </p:cNvSpPr>
          <p:nvPr>
            <p:ph type="sldNum" sz="quarter" idx="12"/>
          </p:nvPr>
        </p:nvSpPr>
        <p:spPr>
          <a:xfrm>
            <a:off x="7589520" y="6480969"/>
            <a:ext cx="502920" cy="301752"/>
          </a:xfrm>
        </p:spPr>
        <p:txBody>
          <a:bodyPr/>
          <a:lstStyle/>
          <a:p>
            <a:fld id="{7A6E1790-1BA8-42E8-BCBD-63B53E10B3EB}"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bg>
      <p:bgRef idx="1002">
        <a:schemeClr val="bg2"/>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sk-SK" smtClean="0"/>
              <a:t>Kliknite sem a upravte štýl predlohy nadpisov.</a:t>
            </a:r>
            <a:endParaRPr kumimoji="0" lang="en-US"/>
          </a:p>
        </p:txBody>
      </p:sp>
      <p:sp>
        <p:nvSpPr>
          <p:cNvPr id="3" name="Zástupný symbol textu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sk-SK" smtClean="0"/>
              <a:t>Kliknite sem a upravte štýly predlohy textu.</a:t>
            </a:r>
          </a:p>
        </p:txBody>
      </p:sp>
      <p:sp>
        <p:nvSpPr>
          <p:cNvPr id="4" name="Zástupný symbol obsahu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a:xfrm>
            <a:off x="6278976" y="6556248"/>
            <a:ext cx="2133600" cy="301752"/>
          </a:xfrm>
        </p:spPr>
        <p:txBody>
          <a:bodyPr/>
          <a:lstStyle>
            <a:lvl1pPr>
              <a:defRPr sz="900"/>
            </a:lvl1pPr>
          </a:lstStyle>
          <a:p>
            <a:fld id="{0E5CCDD6-F6F4-4DF7-94CF-FA433BBAF0FB}" type="datetimeFigureOut">
              <a:rPr lang="sk-SK" smtClean="0"/>
              <a:pPr/>
              <a:t>21. 4. 2016</a:t>
            </a:fld>
            <a:endParaRPr lang="sk-SK"/>
          </a:p>
        </p:txBody>
      </p:sp>
      <p:sp>
        <p:nvSpPr>
          <p:cNvPr id="6" name="Zástupný symbol päty 5"/>
          <p:cNvSpPr>
            <a:spLocks noGrp="1"/>
          </p:cNvSpPr>
          <p:nvPr>
            <p:ph type="ftr" sz="quarter" idx="11"/>
          </p:nvPr>
        </p:nvSpPr>
        <p:spPr>
          <a:xfrm>
            <a:off x="1135856" y="6556248"/>
            <a:ext cx="5143120" cy="301752"/>
          </a:xfrm>
        </p:spPr>
        <p:txBody>
          <a:bodyPr/>
          <a:lstStyle>
            <a:lvl1pPr>
              <a:defRPr sz="900"/>
            </a:lvl1pPr>
          </a:lstStyle>
          <a:p>
            <a:endParaRPr lang="sk-SK"/>
          </a:p>
        </p:txBody>
      </p:sp>
      <p:sp>
        <p:nvSpPr>
          <p:cNvPr id="7" name="Zástupný symbol čísla snímky 6"/>
          <p:cNvSpPr>
            <a:spLocks noGrp="1"/>
          </p:cNvSpPr>
          <p:nvPr>
            <p:ph type="sldNum" sz="quarter" idx="12"/>
          </p:nvPr>
        </p:nvSpPr>
        <p:spPr>
          <a:xfrm>
            <a:off x="8410576" y="6556248"/>
            <a:ext cx="502920" cy="301752"/>
          </a:xfrm>
        </p:spPr>
        <p:txBody>
          <a:bodyPr/>
          <a:lstStyle>
            <a:lvl1pPr>
              <a:defRPr sz="900"/>
            </a:lvl1pPr>
          </a:lstStyle>
          <a:p>
            <a:fld id="{7A6E1790-1BA8-42E8-BCBD-63B53E10B3EB}" type="slidenum">
              <a:rPr lang="sk-SK" smtClean="0"/>
              <a:pPr/>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bg>
      <p:bgRef idx="1002">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sk-SK" smtClean="0"/>
              <a:t>Kliknite sem a upravte štýl predlohy nadpisov.</a:t>
            </a:r>
            <a:endParaRPr kumimoji="0" lang="en-US"/>
          </a:p>
        </p:txBody>
      </p:sp>
      <p:sp>
        <p:nvSpPr>
          <p:cNvPr id="3" name="Zástupný symbol obrázka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sk-SK" smtClean="0"/>
              <a:t>Ak chcete pridať obrázok, kliknite na ikonu</a:t>
            </a:r>
            <a:endParaRPr kumimoji="0" lang="en-US" dirty="0"/>
          </a:p>
        </p:txBody>
      </p:sp>
      <p:sp>
        <p:nvSpPr>
          <p:cNvPr id="4" name="Zástupný symbol textu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sk-SK" smtClean="0"/>
              <a:t>Kliknite sem a upravte štýly predlohy textu.</a:t>
            </a:r>
          </a:p>
        </p:txBody>
      </p:sp>
      <p:sp>
        <p:nvSpPr>
          <p:cNvPr id="5" name="Zástupný symbol dátumu 4"/>
          <p:cNvSpPr>
            <a:spLocks noGrp="1"/>
          </p:cNvSpPr>
          <p:nvPr>
            <p:ph type="dt" sz="half" idx="10"/>
          </p:nvPr>
        </p:nvSpPr>
        <p:spPr>
          <a:xfrm>
            <a:off x="6108192" y="6556248"/>
            <a:ext cx="2103120" cy="301752"/>
          </a:xfrm>
        </p:spPr>
        <p:txBody>
          <a:bodyPr/>
          <a:lstStyle>
            <a:lvl1pPr>
              <a:defRPr sz="900"/>
            </a:lvl1pPr>
          </a:lstStyle>
          <a:p>
            <a:fld id="{0E5CCDD6-F6F4-4DF7-94CF-FA433BBAF0FB}" type="datetimeFigureOut">
              <a:rPr lang="sk-SK" smtClean="0"/>
              <a:pPr/>
              <a:t>21. 4. 2016</a:t>
            </a:fld>
            <a:endParaRPr lang="sk-SK"/>
          </a:p>
        </p:txBody>
      </p:sp>
      <p:sp>
        <p:nvSpPr>
          <p:cNvPr id="6" name="Zástupný symbol päty 5"/>
          <p:cNvSpPr>
            <a:spLocks noGrp="1"/>
          </p:cNvSpPr>
          <p:nvPr>
            <p:ph type="ftr" sz="quarter" idx="11"/>
          </p:nvPr>
        </p:nvSpPr>
        <p:spPr>
          <a:xfrm>
            <a:off x="1170432" y="6557169"/>
            <a:ext cx="4948072" cy="301752"/>
          </a:xfrm>
        </p:spPr>
        <p:txBody>
          <a:bodyPr/>
          <a:lstStyle>
            <a:lvl1pPr>
              <a:defRPr sz="900"/>
            </a:lvl1pPr>
          </a:lstStyle>
          <a:p>
            <a:endParaRPr lang="sk-SK"/>
          </a:p>
        </p:txBody>
      </p:sp>
      <p:sp>
        <p:nvSpPr>
          <p:cNvPr id="7" name="Zástupný symbol čísla snímky 6"/>
          <p:cNvSpPr>
            <a:spLocks noGrp="1"/>
          </p:cNvSpPr>
          <p:nvPr>
            <p:ph type="sldNum" sz="quarter" idx="12"/>
          </p:nvPr>
        </p:nvSpPr>
        <p:spPr>
          <a:xfrm>
            <a:off x="8217192" y="6556248"/>
            <a:ext cx="365760" cy="301752"/>
          </a:xfrm>
        </p:spPr>
        <p:txBody>
          <a:bodyPr/>
          <a:lstStyle>
            <a:lvl1pPr algn="ctr">
              <a:defRPr sz="900"/>
            </a:lvl1pPr>
          </a:lstStyle>
          <a:p>
            <a:fld id="{7A6E1790-1BA8-42E8-BCBD-63B53E10B3EB}" type="slidenum">
              <a:rPr lang="sk-SK" smtClean="0"/>
              <a:pPr/>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Pravouhlý trojuholník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Rovná spojnica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Rovná spojnica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Zástupný symbol nadpisu 21"/>
          <p:cNvSpPr>
            <a:spLocks noGrp="1"/>
          </p:cNvSpPr>
          <p:nvPr>
            <p:ph type="title"/>
          </p:nvPr>
        </p:nvSpPr>
        <p:spPr>
          <a:xfrm>
            <a:off x="457200" y="267494"/>
            <a:ext cx="8229600" cy="1399032"/>
          </a:xfrm>
          <a:prstGeom prst="rect">
            <a:avLst/>
          </a:prstGeom>
        </p:spPr>
        <p:txBody>
          <a:bodyPr vert="horz" anchor="ctr">
            <a:normAutofit/>
          </a:bodyPr>
          <a:lstStyle/>
          <a:p>
            <a:r>
              <a:rPr kumimoji="0" lang="sk-SK" smtClean="0"/>
              <a:t>Kliknite sem a upravte štýl predlohy nadpisov.</a:t>
            </a:r>
            <a:endParaRPr kumimoji="0" lang="en-US"/>
          </a:p>
        </p:txBody>
      </p:sp>
      <p:sp>
        <p:nvSpPr>
          <p:cNvPr id="13" name="Zástupný symbol textu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sk-SK" smtClean="0"/>
              <a:t>Kliknite sem a upravte štýly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4" name="Zástupný symbol dátumu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E5CCDD6-F6F4-4DF7-94CF-FA433BBAF0FB}" type="datetimeFigureOut">
              <a:rPr lang="sk-SK" smtClean="0"/>
              <a:pPr/>
              <a:t>21. 4. 2016</a:t>
            </a:fld>
            <a:endParaRPr lang="sk-SK"/>
          </a:p>
        </p:txBody>
      </p:sp>
      <p:sp>
        <p:nvSpPr>
          <p:cNvPr id="3" name="Zástupný symbol päty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sk-SK"/>
          </a:p>
        </p:txBody>
      </p:sp>
      <p:sp>
        <p:nvSpPr>
          <p:cNvPr id="23" name="Zástupný symbol čísla snímky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7A6E1790-1BA8-42E8-BCBD-63B53E10B3EB}" type="slidenum">
              <a:rPr lang="sk-SK" smtClean="0"/>
              <a:pPr/>
              <a:t>‹#›</a:t>
            </a:fld>
            <a:endParaRPr lang="sk-SK"/>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normAutofit/>
          </a:bodyPr>
          <a:lstStyle/>
          <a:p>
            <a:r>
              <a:rPr lang="sk-SK"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ATOPICKÝ EKZÉM</a:t>
            </a:r>
            <a:endParaRPr lang="sk-SK"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Podnadpis 2"/>
          <p:cNvSpPr>
            <a:spLocks noGrp="1"/>
          </p:cNvSpPr>
          <p:nvPr>
            <p:ph type="subTitle" idx="1"/>
          </p:nvPr>
        </p:nvSpPr>
        <p:spPr/>
        <p:txBody>
          <a:bodyPr/>
          <a:lstStyle/>
          <a:p>
            <a:r>
              <a:rPr lang="sk-SK" b="1" dirty="0" smtClean="0"/>
              <a:t>Jakub Medvec</a:t>
            </a:r>
          </a:p>
          <a:p>
            <a:endParaRPr lang="sk-SK" dirty="0"/>
          </a:p>
        </p:txBody>
      </p:sp>
    </p:spTree>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Potravinová pyramída</a:t>
            </a:r>
            <a:endParaRPr lang="sk-SK"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4" name="Picture 2" descr="http://www.zsselec.edu.sk/JEDALEN/images/p007_0_00_1.jpg"/>
          <p:cNvPicPr>
            <a:picLocks noGrp="1" noChangeAspect="1" noChangeArrowheads="1"/>
          </p:cNvPicPr>
          <p:nvPr>
            <p:ph idx="1"/>
          </p:nvPr>
        </p:nvPicPr>
        <p:blipFill>
          <a:blip r:embed="rId2"/>
          <a:srcRect l="4509" t="2817" r="3050" b="5634"/>
          <a:stretch>
            <a:fillRect/>
          </a:stretch>
        </p:blipFill>
        <p:spPr bwMode="auto">
          <a:xfrm>
            <a:off x="1687672" y="1882775"/>
            <a:ext cx="5768656" cy="4572000"/>
          </a:xfrm>
          <a:prstGeom prst="rect">
            <a:avLst/>
          </a:prstGeom>
          <a:noFill/>
          <a:ln w="9525">
            <a:noFill/>
            <a:miter lim="800000"/>
            <a:headEnd/>
            <a:tailEnd/>
          </a:ln>
        </p:spPr>
      </p:pic>
    </p:spTree>
  </p:cSld>
  <p:clrMapOvr>
    <a:masterClrMapping/>
  </p:clrMapOvr>
  <p:transition spd="slow">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267494"/>
            <a:ext cx="8686800" cy="1399032"/>
          </a:xfrm>
        </p:spPr>
        <p:txBody>
          <a:bodyPr>
            <a:normAutofit/>
          </a:bodyPr>
          <a:lstStyle/>
          <a:p>
            <a:r>
              <a:rPr lang="sk-SK"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Úprava domáceho prostredia a vhodné obliekanie</a:t>
            </a:r>
            <a:endParaRPr lang="sk-SK"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Zástupný symbol obsahu 2"/>
          <p:cNvSpPr>
            <a:spLocks noGrp="1"/>
          </p:cNvSpPr>
          <p:nvPr>
            <p:ph idx="1"/>
          </p:nvPr>
        </p:nvSpPr>
        <p:spPr>
          <a:xfrm>
            <a:off x="457200" y="1714488"/>
            <a:ext cx="8229600" cy="5000660"/>
          </a:xfrm>
        </p:spPr>
        <p:txBody>
          <a:bodyPr>
            <a:normAutofit fontScale="55000" lnSpcReduction="20000"/>
          </a:bodyPr>
          <a:lstStyle/>
          <a:p>
            <a:pPr>
              <a:buNone/>
            </a:pPr>
            <a:endParaRPr lang="sk-SK" b="1" dirty="0" smtClean="0"/>
          </a:p>
          <a:p>
            <a:pPr>
              <a:lnSpc>
                <a:spcPct val="170000"/>
              </a:lnSpc>
            </a:pPr>
            <a:r>
              <a:rPr lang="sk-SK" sz="2900" dirty="0" smtClean="0"/>
              <a:t>Dôležité je dobré vetranie miestností a dostatočná vlhkosť vzduchu, ktorá sa dá docieliť aj pomocou zvlhčovačov. Pohyb na čerstvom vzduchu a pravidelný chod života prispieva k zmierneniu vnútorného napätia. </a:t>
            </a:r>
          </a:p>
          <a:p>
            <a:pPr>
              <a:lnSpc>
                <a:spcPct val="170000"/>
              </a:lnSpc>
            </a:pPr>
            <a:r>
              <a:rPr lang="sk-SK" sz="2900" dirty="0" err="1" smtClean="0"/>
              <a:t>Alergénom</a:t>
            </a:r>
            <a:r>
              <a:rPr lang="sk-SK" sz="2900" dirty="0" smtClean="0"/>
              <a:t> sa treba vyhýbať, pretože spôsobujú alergickú nádchu a bronchiálnu astmu a môžu viesť k zhoršovaniu ekzému. Kontakt s domácimi zvieratami by mal byť znížený, podľa možnosti by sa nemali chovať žiadne domáce zvieratá. </a:t>
            </a:r>
          </a:p>
          <a:p>
            <a:pPr>
              <a:lnSpc>
                <a:spcPct val="170000"/>
              </a:lnSpc>
            </a:pPr>
            <a:r>
              <a:rPr lang="sk-SK" sz="2900" dirty="0" smtClean="0"/>
              <a:t>Odev by mal byť priepustný pre vzduch a príjemne mäkký. Živočíšnym materiálom ako je vlna, ťavia srsť alebo kožuchy, je treba sa vyhýbať. Odporúča sa prírodná neupravená bavlna, ktorá bola pred prvým nosením vypraná alebo hodváb.</a:t>
            </a:r>
          </a:p>
        </p:txBody>
      </p:sp>
    </p:spTree>
  </p:cSld>
  <p:clrMapOvr>
    <a:masterClrMapping/>
  </p:clrMapOvr>
  <p:transition spd="slow">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Šport</a:t>
            </a:r>
            <a:endParaRPr lang="sk-SK"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Zástupný symbol obsahu 2"/>
          <p:cNvSpPr>
            <a:spLocks noGrp="1"/>
          </p:cNvSpPr>
          <p:nvPr>
            <p:ph idx="1"/>
          </p:nvPr>
        </p:nvSpPr>
        <p:spPr>
          <a:xfrm>
            <a:off x="457200" y="1428736"/>
            <a:ext cx="8115328" cy="1500198"/>
          </a:xfrm>
        </p:spPr>
        <p:txBody>
          <a:bodyPr>
            <a:normAutofit/>
          </a:bodyPr>
          <a:lstStyle/>
          <a:p>
            <a:pPr>
              <a:buNone/>
            </a:pPr>
            <a:endParaRPr lang="sk-SK" b="1" dirty="0" smtClean="0"/>
          </a:p>
          <a:p>
            <a:pPr>
              <a:lnSpc>
                <a:spcPct val="150000"/>
              </a:lnSpc>
            </a:pPr>
            <a:r>
              <a:rPr lang="sk-SK" sz="1700" dirty="0" smtClean="0"/>
              <a:t>Potenie a prehrievanie pokožky pri športe môže kožu dráždiť a vyvolávať svrbenie. Škriabaním potom dochádza k recidíve. </a:t>
            </a:r>
            <a:endParaRPr lang="sk-SK" sz="1700" dirty="0"/>
          </a:p>
        </p:txBody>
      </p:sp>
      <p:pic>
        <p:nvPicPr>
          <p:cNvPr id="4" name="Obrázok 3" descr="index.jpg"/>
          <p:cNvPicPr>
            <a:picLocks noChangeAspect="1"/>
          </p:cNvPicPr>
          <p:nvPr/>
        </p:nvPicPr>
        <p:blipFill>
          <a:blip r:embed="rId2"/>
          <a:stretch>
            <a:fillRect/>
          </a:stretch>
        </p:blipFill>
        <p:spPr>
          <a:xfrm>
            <a:off x="857224" y="3571876"/>
            <a:ext cx="4820017" cy="2357454"/>
          </a:xfrm>
          <a:prstGeom prst="rect">
            <a:avLst/>
          </a:prstGeom>
        </p:spPr>
      </p:pic>
    </p:spTree>
  </p:cSld>
  <p:clrMapOvr>
    <a:masterClrMapping/>
  </p:clrMapOvr>
  <p:transition spd="slow">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Čistenie a ošetrenie pokožky</a:t>
            </a:r>
            <a:endParaRPr lang="sk-SK"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Zástupný symbol obsahu 2"/>
          <p:cNvSpPr>
            <a:spLocks noGrp="1"/>
          </p:cNvSpPr>
          <p:nvPr>
            <p:ph idx="1"/>
          </p:nvPr>
        </p:nvSpPr>
        <p:spPr>
          <a:xfrm>
            <a:off x="457200" y="1882808"/>
            <a:ext cx="8258204" cy="1831944"/>
          </a:xfrm>
        </p:spPr>
        <p:txBody>
          <a:bodyPr>
            <a:normAutofit/>
          </a:bodyPr>
          <a:lstStyle/>
          <a:p>
            <a:pPr>
              <a:buNone/>
            </a:pPr>
            <a:endParaRPr lang="sk-SK" b="1" dirty="0" smtClean="0"/>
          </a:p>
          <a:p>
            <a:pPr>
              <a:lnSpc>
                <a:spcPct val="150000"/>
              </a:lnSpc>
            </a:pPr>
            <a:r>
              <a:rPr lang="sk-SK" sz="1700" dirty="0" smtClean="0"/>
              <a:t>Dbať treba  na to, aby sa používali vhodné čistiace výrobky, ktoré pokožku ďalej nedráždia a nevysušujú. </a:t>
            </a:r>
          </a:p>
        </p:txBody>
      </p:sp>
      <p:pic>
        <p:nvPicPr>
          <p:cNvPr id="4" name="Obrázok 3" descr="s-atopicky_ekzem.jpg"/>
          <p:cNvPicPr>
            <a:picLocks noChangeAspect="1"/>
          </p:cNvPicPr>
          <p:nvPr/>
        </p:nvPicPr>
        <p:blipFill>
          <a:blip r:embed="rId2"/>
          <a:srcRect l="16667" t="20027" b="9880"/>
          <a:stretch>
            <a:fillRect/>
          </a:stretch>
        </p:blipFill>
        <p:spPr>
          <a:xfrm>
            <a:off x="2071670" y="3643314"/>
            <a:ext cx="4464875" cy="2500330"/>
          </a:xfrm>
          <a:prstGeom prst="rect">
            <a:avLst/>
          </a:prstGeom>
        </p:spPr>
      </p:pic>
    </p:spTree>
  </p:cSld>
  <p:clrMapOvr>
    <a:masterClrMapping/>
  </p:clrMapOvr>
  <p:transition spd="slow">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28604"/>
            <a:ext cx="8229600" cy="6026204"/>
          </a:xfrm>
        </p:spPr>
        <p:txBody>
          <a:bodyPr/>
          <a:lstStyle/>
          <a:p>
            <a:pPr>
              <a:lnSpc>
                <a:spcPct val="150000"/>
              </a:lnSpc>
            </a:pPr>
            <a:r>
              <a:rPr lang="sk-SK" sz="1700" dirty="0" smtClean="0"/>
              <a:t>Liečbe </a:t>
            </a:r>
            <a:r>
              <a:rPr lang="sk-SK" sz="1700" dirty="0" err="1" smtClean="0"/>
              <a:t>atopického</a:t>
            </a:r>
            <a:r>
              <a:rPr lang="sk-SK" sz="1700" dirty="0" smtClean="0"/>
              <a:t> ekzému sa už venovalo mnoho odborníkov vo svete, ale aj u nás na Slovensku. Život pacienta trpiaceho týmto ochorením nie je ľahký, vyžaduje mnoho prispôsobení a obmedzení zo strany pacienta a rodiny súčasne.</a:t>
            </a:r>
          </a:p>
          <a:p>
            <a:pPr>
              <a:buNone/>
            </a:pPr>
            <a:endParaRPr lang="sk-SK" dirty="0"/>
          </a:p>
        </p:txBody>
      </p:sp>
    </p:spTree>
  </p:cSld>
  <p:clrMapOvr>
    <a:masterClrMapping/>
  </p:clrMapOvr>
  <p:transition spd="slow">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67494"/>
            <a:ext cx="8229600" cy="4233076"/>
          </a:xfrm>
        </p:spPr>
        <p:txBody>
          <a:bodyPr>
            <a:noAutofit/>
          </a:bodyPr>
          <a:lstStyle/>
          <a:p>
            <a:r>
              <a:rPr lang="sk-SK" sz="6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Ďakujem za pozornosť</a:t>
            </a:r>
            <a:endParaRPr lang="sk-SK" sz="6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ransition spd="slow">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57158" y="285728"/>
            <a:ext cx="8229600" cy="3571900"/>
          </a:xfrm>
        </p:spPr>
        <p:txBody>
          <a:bodyPr>
            <a:normAutofit fontScale="55000" lnSpcReduction="20000"/>
          </a:bodyPr>
          <a:lstStyle/>
          <a:p>
            <a:pPr>
              <a:lnSpc>
                <a:spcPct val="170000"/>
              </a:lnSpc>
            </a:pPr>
            <a:r>
              <a:rPr lang="sk-SK" dirty="0" smtClean="0">
                <a:cs typeface="Times New Roman" pitchFamily="18" charset="0"/>
              </a:rPr>
              <a:t>V posledných rokoch 20. storočia sa zmenilo mnoho faktorov, ktoré na človeka pôsobia. Zmenil sa spôsob života, bývania, zmenila sa tiež ponuka potravín a s ňou aj výživa. Pri týchto pozitívach však vznikajú aj mnohé negatíva. Medzi ne predovšetkým patrí nárast civilizačných chorôb, ku ktorým radíme aj alergické ochorenia. Alergických ochorení vo všetkých častiach sveta pribúda a očakáva sa, že ich počet sa bude naďalej zvyšovať. Čo je však zarážajúce, znižuje sa aj veková hranica prvých alergických prejavov.</a:t>
            </a:r>
          </a:p>
          <a:p>
            <a:pPr>
              <a:lnSpc>
                <a:spcPct val="170000"/>
              </a:lnSpc>
            </a:pPr>
            <a:endParaRPr lang="sk-SK" dirty="0">
              <a:cs typeface="Times New Roman" pitchFamily="18" charset="0"/>
            </a:endParaRPr>
          </a:p>
        </p:txBody>
      </p:sp>
      <p:pic>
        <p:nvPicPr>
          <p:cNvPr id="4" name="Obrázok 3"/>
          <p:cNvPicPr/>
          <p:nvPr/>
        </p:nvPicPr>
        <p:blipFill>
          <a:blip r:embed="rId2" cstate="print"/>
          <a:srcRect/>
          <a:stretch>
            <a:fillRect/>
          </a:stretch>
        </p:blipFill>
        <p:spPr bwMode="auto">
          <a:xfrm>
            <a:off x="4000496" y="3571876"/>
            <a:ext cx="4359922" cy="2774956"/>
          </a:xfrm>
          <a:prstGeom prst="rect">
            <a:avLst/>
          </a:prstGeom>
          <a:noFill/>
          <a:ln w="9525">
            <a:noFill/>
            <a:miter lim="800000"/>
            <a:headEnd/>
            <a:tailEnd/>
          </a:ln>
        </p:spPr>
      </p:pic>
    </p:spTree>
  </p:cSld>
  <p:clrMapOvr>
    <a:masterClrMapping/>
  </p:clrMapOvr>
  <p:transition spd="slow">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267494"/>
            <a:ext cx="8686800" cy="1399032"/>
          </a:xfrm>
        </p:spPr>
        <p:txBody>
          <a:bodyPr/>
          <a:lstStyle/>
          <a:p>
            <a:r>
              <a:rPr lang="sk-SK"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Atopický</a:t>
            </a:r>
            <a:r>
              <a:rPr lang="sk-SK"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ekzém</a:t>
            </a:r>
            <a:endParaRPr lang="sk-SK"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Zástupný symbol obsahu 2"/>
          <p:cNvSpPr>
            <a:spLocks noGrp="1"/>
          </p:cNvSpPr>
          <p:nvPr>
            <p:ph idx="1"/>
          </p:nvPr>
        </p:nvSpPr>
        <p:spPr>
          <a:xfrm>
            <a:off x="0" y="1428736"/>
            <a:ext cx="8786842" cy="5286412"/>
          </a:xfrm>
        </p:spPr>
        <p:txBody>
          <a:bodyPr>
            <a:normAutofit/>
          </a:bodyPr>
          <a:lstStyle/>
          <a:p>
            <a:pPr>
              <a:lnSpc>
                <a:spcPct val="170000"/>
              </a:lnSpc>
            </a:pPr>
            <a:r>
              <a:rPr lang="sk-SK" sz="1700" dirty="0" smtClean="0">
                <a:cs typeface="Times New Roman" pitchFamily="18" charset="0"/>
              </a:rPr>
              <a:t>je druh alergického ochorenia na dedičnom podklade, ktoré ich mnohokrát sprevádza až do dospelosti. Priebeh choroby však z veľkej miery závisí od spolupráce rodičov. Často sa pozoruje, že rodičia prichádzajú na vyšetrenie nespokojní, dožadujú sa rýchlej a účinnej liečby, ale veľmi málo sú ochotní prispieť k zlepšeniu svojho stavu, či už z pohodlnosti, nevedomosti, podceňovania choroby alebo nedostatku času. Práve tu vidíme veľký význam výchovno-vzdelávacieho procesu.</a:t>
            </a:r>
          </a:p>
          <a:p>
            <a:pPr>
              <a:lnSpc>
                <a:spcPct val="150000"/>
              </a:lnSpc>
            </a:pPr>
            <a:r>
              <a:rPr lang="sk-SK" sz="1700" dirty="0" err="1" smtClean="0">
                <a:cs typeface="Times New Roman" pitchFamily="18" charset="0"/>
              </a:rPr>
              <a:t>Atopický</a:t>
            </a:r>
            <a:r>
              <a:rPr lang="sk-SK" sz="1700" dirty="0" smtClean="0">
                <a:cs typeface="Times New Roman" pitchFamily="18" charset="0"/>
              </a:rPr>
              <a:t> ekzém vzniká na dedičnom podklade, nededí sa choroba samotná, len dispozícia k nej. </a:t>
            </a:r>
          </a:p>
          <a:p>
            <a:endParaRPr lang="sk-SK" sz="1600" dirty="0">
              <a:cs typeface="Times New Roman" pitchFamily="18" charset="0"/>
            </a:endParaRPr>
          </a:p>
        </p:txBody>
      </p:sp>
    </p:spTree>
  </p:cSld>
  <p:clrMapOvr>
    <a:masterClrMapping/>
  </p:clrMapOvr>
  <p:transition spd="slow">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285720" y="214290"/>
            <a:ext cx="7715304" cy="5786478"/>
          </a:xfrm>
        </p:spPr>
        <p:txBody>
          <a:bodyPr>
            <a:normAutofit fontScale="55000" lnSpcReduction="20000"/>
          </a:bodyPr>
          <a:lstStyle/>
          <a:p>
            <a:pPr>
              <a:lnSpc>
                <a:spcPct val="170000"/>
              </a:lnSpc>
            </a:pPr>
            <a:r>
              <a:rPr lang="sk-SK" dirty="0" smtClean="0"/>
              <a:t>Typickými prejavmi sú ekzémy v ohyboch, psychicky zaťažujúce svrbenie, suchá a citlivá pokožka a citlivé sliznice so sklonom k alergiám v oblasti očí, v ohyboch zápästí, v podkolenných jamkách a na tvári, hlave a krku. Pri ťažkých formách môže byť postihnuté celé telo.</a:t>
            </a:r>
          </a:p>
          <a:p>
            <a:pPr>
              <a:lnSpc>
                <a:spcPct val="170000"/>
              </a:lnSpc>
            </a:pPr>
            <a:r>
              <a:rPr lang="sk-SK" dirty="0" err="1" smtClean="0"/>
              <a:t>Atopický</a:t>
            </a:r>
            <a:r>
              <a:rPr lang="sk-SK" dirty="0" smtClean="0"/>
              <a:t> ekzém sa väčšinou prejavuje sezónne na jeseň alebo na jar v súvislosti s klimatickými zmenami. Dôležitú rolu hrá tiež vplyv životného prostredia. Okrem extrémneho chladu sú to aj </a:t>
            </a:r>
            <a:r>
              <a:rPr lang="sk-SK" dirty="0" err="1" smtClean="0"/>
              <a:t>alergény</a:t>
            </a:r>
            <a:r>
              <a:rPr lang="sk-SK" dirty="0" smtClean="0"/>
              <a:t> /peľ, prach, určité potraviny atd./ infekcie, dráždenie pokožky nevhodným odevom a psychická záťaž, stres.</a:t>
            </a:r>
          </a:p>
          <a:p>
            <a:pPr>
              <a:lnSpc>
                <a:spcPct val="170000"/>
              </a:lnSpc>
            </a:pPr>
            <a:r>
              <a:rPr lang="sk-SK" dirty="0" smtClean="0"/>
              <a:t>V závislosti na veku majú ekzémy typickú lokalizáciu. Postihnutí sú prevažne ľudia s </a:t>
            </a:r>
            <a:r>
              <a:rPr lang="sk-SK" dirty="0" err="1" smtClean="0"/>
              <a:t>atopickou</a:t>
            </a:r>
            <a:r>
              <a:rPr lang="sk-SK" dirty="0" smtClean="0"/>
              <a:t> dispozíciou, to znamená zdedenou dispozíciou k prehnanej reakcii na rôzne dráždenia na koži, na slizniciach  - senná nádcha, na prieduškách a pľúcach /astma/</a:t>
            </a:r>
          </a:p>
          <a:p>
            <a:pPr>
              <a:lnSpc>
                <a:spcPct val="170000"/>
              </a:lnSpc>
            </a:pPr>
            <a:endParaRPr lang="sk-SK" dirty="0"/>
          </a:p>
        </p:txBody>
      </p:sp>
    </p:spTree>
  </p:cSld>
  <p:clrMapOvr>
    <a:masterClrMapping/>
  </p:clrMapOvr>
  <p:transition spd="slow">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267494"/>
            <a:ext cx="8686800" cy="1399032"/>
          </a:xfrm>
        </p:spPr>
        <p:txBody>
          <a:bodyPr/>
          <a:lstStyle/>
          <a:p>
            <a:r>
              <a:rPr lang="sk-SK"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Komplikácie</a:t>
            </a:r>
            <a:endParaRPr lang="sk-SK"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Zástupný symbol obsahu 2"/>
          <p:cNvSpPr>
            <a:spLocks noGrp="1"/>
          </p:cNvSpPr>
          <p:nvPr>
            <p:ph idx="1"/>
          </p:nvPr>
        </p:nvSpPr>
        <p:spPr>
          <a:xfrm>
            <a:off x="457200" y="1643050"/>
            <a:ext cx="8229600" cy="4811758"/>
          </a:xfrm>
        </p:spPr>
        <p:txBody>
          <a:bodyPr>
            <a:normAutofit fontScale="55000" lnSpcReduction="20000"/>
          </a:bodyPr>
          <a:lstStyle/>
          <a:p>
            <a:pPr>
              <a:buNone/>
            </a:pPr>
            <a:endParaRPr lang="sk-SK" b="1" dirty="0" smtClean="0"/>
          </a:p>
          <a:p>
            <a:pPr>
              <a:lnSpc>
                <a:spcPct val="170000"/>
              </a:lnSpc>
            </a:pPr>
            <a:r>
              <a:rPr lang="sk-SK" dirty="0" smtClean="0"/>
              <a:t>Koža </a:t>
            </a:r>
            <a:r>
              <a:rPr lang="sk-SK" dirty="0" err="1" smtClean="0"/>
              <a:t>ekzematika</a:t>
            </a:r>
            <a:r>
              <a:rPr lang="sk-SK" dirty="0" smtClean="0"/>
              <a:t> je menej odolná, preto často dochádza ku komplikáciám. Rozškrabaní ekzém sa ľahko infikuje baktériami, ložiská sa pokrývajú šupinkami zaschnutého hnisu. Pri dlhšie trvajúcej masívnej infekcii sa zväčšujú uzliny. Môžu nastať aj celkové príznaky v podobe únavy a zvýšenej teploty.</a:t>
            </a:r>
          </a:p>
          <a:p>
            <a:pPr>
              <a:lnSpc>
                <a:spcPct val="170000"/>
              </a:lnSpc>
            </a:pPr>
            <a:r>
              <a:rPr lang="sk-SK" dirty="0" smtClean="0"/>
              <a:t>Vážnou komplikáciou je infekcia </a:t>
            </a:r>
            <a:r>
              <a:rPr lang="sk-SK" dirty="0" err="1" smtClean="0"/>
              <a:t>herpesovým</a:t>
            </a:r>
            <a:r>
              <a:rPr lang="sk-SK" dirty="0" smtClean="0"/>
              <a:t> vírusom. Dieťa sa nakazí od dospelého s čerstvým oparom na perách. Za niekoľko dní sa na ekzémovom ložisku objavia bolestivé herpetické pľuzgieriky s čírim obsahom, ktoré sa rýchlo šíria do okolia a postihujú ďalšie ekzémové ložiská aj zdravú kožu. Uzliny sa v spádovej oblasti zväčšia a prudko stúpa teplota. Objavuje sa nechutenstvo, vracanie a bolesti hlavy.</a:t>
            </a:r>
          </a:p>
          <a:p>
            <a:endParaRPr lang="sk-SK" dirty="0"/>
          </a:p>
        </p:txBody>
      </p:sp>
    </p:spTree>
  </p:cSld>
  <p:clrMapOvr>
    <a:masterClrMapping/>
  </p:clrMapOvr>
  <p:transition spd="slow">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267494"/>
            <a:ext cx="8686800" cy="1399032"/>
          </a:xfrm>
        </p:spPr>
        <p:txBody>
          <a:bodyPr/>
          <a:lstStyle/>
          <a:p>
            <a:r>
              <a:rPr lang="sk-SK"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Diagnostika</a:t>
            </a:r>
            <a:endParaRPr lang="sk-SK"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Zástupný symbol obsahu 2"/>
          <p:cNvSpPr>
            <a:spLocks noGrp="1"/>
          </p:cNvSpPr>
          <p:nvPr>
            <p:ph idx="1"/>
          </p:nvPr>
        </p:nvSpPr>
        <p:spPr>
          <a:xfrm>
            <a:off x="500034" y="1428736"/>
            <a:ext cx="3257544" cy="3929090"/>
          </a:xfrm>
        </p:spPr>
        <p:txBody>
          <a:bodyPr>
            <a:normAutofit lnSpcReduction="10000"/>
          </a:bodyPr>
          <a:lstStyle/>
          <a:p>
            <a:pPr>
              <a:buNone/>
            </a:pPr>
            <a:endParaRPr lang="sk-SK" b="1" dirty="0" smtClean="0"/>
          </a:p>
          <a:p>
            <a:pPr>
              <a:lnSpc>
                <a:spcPct val="150000"/>
              </a:lnSpc>
            </a:pPr>
            <a:r>
              <a:rPr lang="sk-SK" sz="1700" dirty="0" smtClean="0"/>
              <a:t>Závisí od fázy a rozsahu postihnutia. Niet jednotného </a:t>
            </a:r>
            <a:r>
              <a:rPr lang="sk-SK" sz="1700" dirty="0" err="1" smtClean="0"/>
              <a:t>markéra</a:t>
            </a:r>
            <a:r>
              <a:rPr lang="sk-SK" sz="1700" dirty="0" smtClean="0"/>
              <a:t>, ktorý by chorého s </a:t>
            </a:r>
            <a:r>
              <a:rPr lang="sk-SK" sz="1700" dirty="0" err="1" smtClean="0"/>
              <a:t>atopickým</a:t>
            </a:r>
            <a:r>
              <a:rPr lang="sk-SK" sz="1700" dirty="0" smtClean="0"/>
              <a:t> ekzémom diagnostikoval s určitosťou. Zvýšené </a:t>
            </a:r>
            <a:r>
              <a:rPr lang="sk-SK" sz="1700" dirty="0" err="1" smtClean="0"/>
              <a:t>IgE</a:t>
            </a:r>
            <a:r>
              <a:rPr lang="sk-SK" sz="1700" dirty="0" smtClean="0"/>
              <a:t> sa pozoruje u okolo 75% pacientov. </a:t>
            </a:r>
          </a:p>
          <a:p>
            <a:endParaRPr lang="sk-SK" dirty="0"/>
          </a:p>
        </p:txBody>
      </p:sp>
      <p:pic>
        <p:nvPicPr>
          <p:cNvPr id="4" name="Obrázok 3"/>
          <p:cNvPicPr/>
          <p:nvPr/>
        </p:nvPicPr>
        <p:blipFill>
          <a:blip r:embed="rId2" cstate="print"/>
          <a:srcRect/>
          <a:stretch>
            <a:fillRect/>
          </a:stretch>
        </p:blipFill>
        <p:spPr bwMode="auto">
          <a:xfrm>
            <a:off x="3744595" y="2357430"/>
            <a:ext cx="5399405" cy="3419623"/>
          </a:xfrm>
          <a:prstGeom prst="rect">
            <a:avLst/>
          </a:prstGeom>
          <a:noFill/>
          <a:ln w="9525">
            <a:noFill/>
            <a:miter lim="800000"/>
            <a:headEnd/>
            <a:tailEnd/>
          </a:ln>
        </p:spPr>
      </p:pic>
    </p:spTree>
  </p:cSld>
  <p:clrMapOvr>
    <a:masterClrMapping/>
  </p:clrMapOvr>
  <p:transition spd="slow">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267494"/>
            <a:ext cx="8686800" cy="1399032"/>
          </a:xfrm>
        </p:spPr>
        <p:txBody>
          <a:bodyPr/>
          <a:lstStyle/>
          <a:p>
            <a:r>
              <a:rPr lang="sk-SK"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Liečba</a:t>
            </a:r>
            <a:endParaRPr lang="sk-SK"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Zástupný symbol obsahu 2"/>
          <p:cNvSpPr>
            <a:spLocks noGrp="1"/>
          </p:cNvSpPr>
          <p:nvPr>
            <p:ph idx="1"/>
          </p:nvPr>
        </p:nvSpPr>
        <p:spPr>
          <a:xfrm>
            <a:off x="214282" y="1643050"/>
            <a:ext cx="8472518" cy="4429156"/>
          </a:xfrm>
        </p:spPr>
        <p:txBody>
          <a:bodyPr>
            <a:normAutofit fontScale="70000" lnSpcReduction="20000"/>
          </a:bodyPr>
          <a:lstStyle/>
          <a:p>
            <a:pPr>
              <a:lnSpc>
                <a:spcPct val="170000"/>
              </a:lnSpc>
            </a:pPr>
            <a:r>
              <a:rPr lang="sk-SK" sz="2700" dirty="0" smtClean="0"/>
              <a:t>Liečba závisí od závažnosti ochorenia. Vždy by ju mal riadiť dermatológ, niekedy v spolupráci s </a:t>
            </a:r>
            <a:r>
              <a:rPr lang="sk-SK" sz="2700" dirty="0" err="1" smtClean="0"/>
              <a:t>alergológom</a:t>
            </a:r>
            <a:r>
              <a:rPr lang="sk-SK" sz="2700" dirty="0" smtClean="0"/>
              <a:t> alebo pediatrom. Liečba je mimoriadne zložitá a ťažká. Zvlášť v akútnej fáze je nevyhnutné lekárske ošetrenie, kedy sa nezaobídeme bez krátkodobého použitia </a:t>
            </a:r>
            <a:r>
              <a:rPr lang="sk-SK" sz="2700" dirty="0" err="1" smtClean="0"/>
              <a:t>kortikoidných</a:t>
            </a:r>
            <a:r>
              <a:rPr lang="sk-SK" sz="2700" smtClean="0"/>
              <a:t> prípravkov</a:t>
            </a:r>
            <a:r>
              <a:rPr lang="sk-SK" sz="2700" dirty="0" smtClean="0"/>
              <a:t>. Základom pre zlepšovanie stavu je pobyt v miestach s nízkym výskytom </a:t>
            </a:r>
            <a:r>
              <a:rPr lang="sk-SK" sz="2700" dirty="0" err="1" smtClean="0"/>
              <a:t>alergénov</a:t>
            </a:r>
            <a:r>
              <a:rPr lang="sk-SK" sz="2700" dirty="0" smtClean="0"/>
              <a:t>, často dokonca prostredie bez </a:t>
            </a:r>
            <a:r>
              <a:rPr lang="sk-SK" sz="2700" dirty="0" err="1" smtClean="0"/>
              <a:t>alergénov</a:t>
            </a:r>
            <a:r>
              <a:rPr lang="sk-SK" sz="2700" dirty="0" smtClean="0"/>
              <a:t>.</a:t>
            </a:r>
          </a:p>
          <a:p>
            <a:pPr>
              <a:lnSpc>
                <a:spcPct val="170000"/>
              </a:lnSpc>
            </a:pPr>
            <a:r>
              <a:rPr lang="sk-SK" sz="2700" dirty="0" smtClean="0"/>
              <a:t>Domáce roztoče a peľ sa napríklad takmer vôbec nevyskytujú pri mori alebo v horách vo </a:t>
            </a:r>
            <a:r>
              <a:rPr lang="sk-SK" dirty="0" smtClean="0"/>
              <a:t>výškach nad 1500 m.</a:t>
            </a:r>
          </a:p>
        </p:txBody>
      </p:sp>
    </p:spTree>
  </p:cSld>
  <p:clrMapOvr>
    <a:masterClrMapping/>
  </p:clrMapOvr>
  <p:transition spd="slow">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0" y="267494"/>
            <a:ext cx="8686800" cy="1399032"/>
          </a:xfrm>
        </p:spPr>
        <p:txBody>
          <a:bodyPr/>
          <a:lstStyle/>
          <a:p>
            <a:r>
              <a:rPr lang="sk-SK"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Úprava životosprávy</a:t>
            </a:r>
            <a:endParaRPr lang="sk-SK" dirty="0"/>
          </a:p>
        </p:txBody>
      </p:sp>
      <p:sp>
        <p:nvSpPr>
          <p:cNvPr id="3" name="Zástupný symbol obsahu 2"/>
          <p:cNvSpPr>
            <a:spLocks noGrp="1"/>
          </p:cNvSpPr>
          <p:nvPr>
            <p:ph idx="1"/>
          </p:nvPr>
        </p:nvSpPr>
        <p:spPr>
          <a:xfrm>
            <a:off x="500034" y="1500174"/>
            <a:ext cx="4429156" cy="5143536"/>
          </a:xfrm>
        </p:spPr>
        <p:txBody>
          <a:bodyPr>
            <a:noAutofit/>
          </a:bodyPr>
          <a:lstStyle/>
          <a:p>
            <a:pPr>
              <a:buNone/>
            </a:pPr>
            <a:endParaRPr lang="sk-SK" sz="1700" b="1" dirty="0" smtClean="0"/>
          </a:p>
          <a:p>
            <a:pPr>
              <a:lnSpc>
                <a:spcPct val="150000"/>
              </a:lnSpc>
            </a:pPr>
            <a:r>
              <a:rPr lang="sk-SK" sz="1700" dirty="0" smtClean="0"/>
              <a:t>Pri liečbe </a:t>
            </a:r>
            <a:r>
              <a:rPr lang="sk-SK" sz="1700" dirty="0" err="1" smtClean="0"/>
              <a:t>atopického</a:t>
            </a:r>
            <a:r>
              <a:rPr lang="sk-SK" sz="1700" dirty="0" smtClean="0"/>
              <a:t> ekzému sa nemôžeme spoliehať len na účinky liekov. Rovnako dôležitá je aj životospráva. Nedráždivá strava, vhodné obliekanie, úprava domáceho prostredia, systematická starostlivosť o čistotu tela, dostatok </a:t>
            </a:r>
            <a:r>
              <a:rPr lang="sk-SK" sz="1700" dirty="0" err="1" smtClean="0"/>
              <a:t>kľudného</a:t>
            </a:r>
            <a:r>
              <a:rPr lang="sk-SK" sz="1700" dirty="0" smtClean="0"/>
              <a:t> spánku, predchádzanie fyzického a psychického vypätia, sú neoddeliteľnou súčasťou liečebného režimu.</a:t>
            </a:r>
          </a:p>
          <a:p>
            <a:pPr>
              <a:lnSpc>
                <a:spcPct val="150000"/>
              </a:lnSpc>
            </a:pPr>
            <a:endParaRPr lang="sk-SK" sz="1700" dirty="0"/>
          </a:p>
        </p:txBody>
      </p:sp>
      <p:pic>
        <p:nvPicPr>
          <p:cNvPr id="4" name="Obrázok 3" descr="1528_l.jpg"/>
          <p:cNvPicPr>
            <a:picLocks noChangeAspect="1"/>
          </p:cNvPicPr>
          <p:nvPr/>
        </p:nvPicPr>
        <p:blipFill>
          <a:blip r:embed="rId2"/>
          <a:stretch>
            <a:fillRect/>
          </a:stretch>
        </p:blipFill>
        <p:spPr>
          <a:xfrm>
            <a:off x="5072066" y="2714620"/>
            <a:ext cx="3857652" cy="2891691"/>
          </a:xfrm>
          <a:prstGeom prst="rect">
            <a:avLst/>
          </a:prstGeom>
        </p:spPr>
      </p:pic>
    </p:spTree>
  </p:cSld>
  <p:clrMapOvr>
    <a:masterClrMapping/>
  </p:clrMapOvr>
  <p:transition spd="slow">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Výživa a pitný režim</a:t>
            </a:r>
            <a:br>
              <a:rPr lang="sk-SK"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br>
            <a:endParaRPr lang="sk-SK"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Zástupný symbol obsahu 2"/>
          <p:cNvSpPr>
            <a:spLocks noGrp="1"/>
          </p:cNvSpPr>
          <p:nvPr>
            <p:ph idx="1"/>
          </p:nvPr>
        </p:nvSpPr>
        <p:spPr>
          <a:xfrm>
            <a:off x="457200" y="1000108"/>
            <a:ext cx="4686304" cy="5837334"/>
          </a:xfrm>
        </p:spPr>
        <p:txBody>
          <a:bodyPr>
            <a:normAutofit/>
          </a:bodyPr>
          <a:lstStyle/>
          <a:p>
            <a:pPr>
              <a:buNone/>
            </a:pPr>
            <a:endParaRPr lang="sk-SK" b="1" dirty="0" smtClean="0"/>
          </a:p>
          <a:p>
            <a:pPr>
              <a:lnSpc>
                <a:spcPct val="150000"/>
              </a:lnSpc>
            </a:pPr>
            <a:r>
              <a:rPr lang="sk-SK" sz="1700" dirty="0" smtClean="0"/>
              <a:t>Výživa pri </a:t>
            </a:r>
            <a:r>
              <a:rPr lang="sk-SK" sz="1700" dirty="0" err="1" smtClean="0"/>
              <a:t>atopickom</a:t>
            </a:r>
            <a:r>
              <a:rPr lang="sk-SK" sz="1700" dirty="0" smtClean="0"/>
              <a:t> ekzéme by mala byť vyvážená a plnohodnotná, to znamená s vysokým podielom čerstvej stravy. Špeciálne diéty sa neodporúčajú, pokiaľ nie sú jednoznačne preukázané alergie na potraviny.</a:t>
            </a:r>
          </a:p>
          <a:p>
            <a:pPr>
              <a:lnSpc>
                <a:spcPct val="150000"/>
              </a:lnSpc>
            </a:pPr>
            <a:r>
              <a:rPr lang="sk-SK" sz="1800" dirty="0" smtClean="0"/>
              <a:t>Ďalej je treba dbať na dostatočné množstvo podávaných tekutín, pretože sa tým zlepšuje stav pokožky.</a:t>
            </a:r>
            <a:endParaRPr lang="sk-SK" sz="1700" dirty="0"/>
          </a:p>
        </p:txBody>
      </p:sp>
      <p:pic>
        <p:nvPicPr>
          <p:cNvPr id="4" name="Obrázok 3" descr="index.jpg"/>
          <p:cNvPicPr>
            <a:picLocks noChangeAspect="1"/>
          </p:cNvPicPr>
          <p:nvPr/>
        </p:nvPicPr>
        <p:blipFill>
          <a:blip r:embed="rId2"/>
          <a:stretch>
            <a:fillRect/>
          </a:stretch>
        </p:blipFill>
        <p:spPr>
          <a:xfrm>
            <a:off x="5715008" y="1428736"/>
            <a:ext cx="2928958" cy="2472809"/>
          </a:xfrm>
          <a:prstGeom prst="rect">
            <a:avLst/>
          </a:prstGeom>
        </p:spPr>
      </p:pic>
    </p:spTree>
  </p:cSld>
  <p:clrMapOvr>
    <a:masterClrMapping/>
  </p:clrMapOvr>
  <p:transition spd="slow">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adšenie">
  <a:themeElements>
    <a:clrScheme name="Hal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Nadšeni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Nadšeni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192</TotalTime>
  <Words>857</Words>
  <Application>Microsoft Office PowerPoint</Application>
  <PresentationFormat>Prezentácia na obrazovke (4:3)</PresentationFormat>
  <Paragraphs>40</Paragraphs>
  <Slides>15</Slides>
  <Notes>0</Notes>
  <HiddenSlides>0</HiddenSlides>
  <MMClips>0</MMClips>
  <ScaleCrop>false</ScaleCrop>
  <HeadingPairs>
    <vt:vector size="4" baseType="variant">
      <vt:variant>
        <vt:lpstr>Motív</vt:lpstr>
      </vt:variant>
      <vt:variant>
        <vt:i4>1</vt:i4>
      </vt:variant>
      <vt:variant>
        <vt:lpstr>Nadpisy snímok</vt:lpstr>
      </vt:variant>
      <vt:variant>
        <vt:i4>15</vt:i4>
      </vt:variant>
    </vt:vector>
  </HeadingPairs>
  <TitlesOfParts>
    <vt:vector size="16" baseType="lpstr">
      <vt:lpstr>Nadšenie</vt:lpstr>
      <vt:lpstr>ATOPICKÝ EKZÉM</vt:lpstr>
      <vt:lpstr>Snímka 2</vt:lpstr>
      <vt:lpstr>Atopický ekzém</vt:lpstr>
      <vt:lpstr>Snímka 4</vt:lpstr>
      <vt:lpstr>Komplikácie</vt:lpstr>
      <vt:lpstr>Diagnostika</vt:lpstr>
      <vt:lpstr>Liečba</vt:lpstr>
      <vt:lpstr>Úprava životosprávy</vt:lpstr>
      <vt:lpstr>Výživa a pitný režim </vt:lpstr>
      <vt:lpstr>Potravinová pyramída</vt:lpstr>
      <vt:lpstr>Úprava domáceho prostredia a vhodné obliekanie</vt:lpstr>
      <vt:lpstr>Šport</vt:lpstr>
      <vt:lpstr>Čistenie a ošetrenie pokožky</vt:lpstr>
      <vt:lpstr>Snímka 14</vt:lpstr>
      <vt:lpstr>Ďakujem za pozornosť</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ATOPICKÝ EKZÉM</dc:title>
  <dc:creator>Admin</dc:creator>
  <cp:lastModifiedBy>Admin</cp:lastModifiedBy>
  <cp:revision>19</cp:revision>
  <dcterms:created xsi:type="dcterms:W3CDTF">2016-04-18T17:46:20Z</dcterms:created>
  <dcterms:modified xsi:type="dcterms:W3CDTF">2016-04-21T13:36:25Z</dcterms:modified>
</cp:coreProperties>
</file>