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08781AC-DE45-403B-A359-BDBE079B39E5}" type="datetimeFigureOut">
              <a:rPr lang="sk-SK" smtClean="0"/>
              <a:t>2.11.2019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407DC46-F260-47B1-8019-18DAFDEFA220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dissolve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SÍRA</a:t>
            </a:r>
            <a:endParaRPr lang="sk-SK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57356" y="2357430"/>
            <a:ext cx="6705600" cy="520755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Jakub Medvec</a:t>
            </a:r>
          </a:p>
          <a:p>
            <a:endParaRPr lang="sk-SK" dirty="0"/>
          </a:p>
        </p:txBody>
      </p:sp>
      <p:pic>
        <p:nvPicPr>
          <p:cNvPr id="48130" name="Picture 2" descr="Výsledok vyhľadávania obrázkov pre dopyt sira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4043595" cy="32146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sk-SK" sz="4800" b="1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Bezfarebná olejovitá kvapalina, silná K</a:t>
            </a:r>
          </a:p>
          <a:p>
            <a:r>
              <a:rPr lang="sk-SK" dirty="0" smtClean="0"/>
              <a:t>Silné </a:t>
            </a:r>
            <a:r>
              <a:rPr lang="sk-SK" dirty="0" err="1" smtClean="0"/>
              <a:t>dehyhratačné</a:t>
            </a:r>
            <a:r>
              <a:rPr lang="sk-SK" dirty="0" smtClean="0"/>
              <a:t> účinky, leptá, žieravina</a:t>
            </a:r>
          </a:p>
          <a:p>
            <a:r>
              <a:rPr lang="sk-SK" dirty="0" smtClean="0"/>
              <a:t>Priemyselná výroba</a:t>
            </a:r>
            <a:endParaRPr lang="sk-SK" dirty="0"/>
          </a:p>
        </p:txBody>
      </p:sp>
      <p:pic>
        <p:nvPicPr>
          <p:cNvPr id="51202" name="Picture 2" descr="Výsledok vyhľadávania obrázkov pre dopyt h2so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238508"/>
            <a:ext cx="3619492" cy="361949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2613454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ĎAKUJEM ZA POZORNOSŤ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0418" name="Picture 2" descr="Výsledok vyhľadávania obrázkov pre dopyt smajl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428868"/>
            <a:ext cx="3714774" cy="37147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16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S[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Ne]3s</a:t>
            </a:r>
            <a:r>
              <a:rPr lang="sk-SK" sz="4800" b="1" baseline="30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3p</a:t>
            </a:r>
            <a:r>
              <a:rPr lang="sk-SK" sz="4800" b="1" baseline="30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sk-SK" sz="4800" b="1" baseline="30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16.sk, 3 perióda, </a:t>
            </a:r>
            <a:r>
              <a:rPr lang="sk-SK" dirty="0" err="1" smtClean="0"/>
              <a:t>chalkogény</a:t>
            </a:r>
            <a:r>
              <a:rPr lang="sk-SK" dirty="0" smtClean="0"/>
              <a:t>, žltá kryštalická látka</a:t>
            </a:r>
          </a:p>
          <a:p>
            <a:r>
              <a:rPr lang="sk-SK" dirty="0" smtClean="0"/>
              <a:t>d</a:t>
            </a:r>
            <a:r>
              <a:rPr lang="sk-SK" dirty="0" smtClean="0"/>
              <a:t>o stabilnej el. konfigurácie vzácneho plynu chýbajú 2 elektróny</a:t>
            </a:r>
          </a:p>
          <a:p>
            <a:r>
              <a:rPr lang="sk-SK" dirty="0" smtClean="0"/>
              <a:t>Tvorí anióny s</a:t>
            </a:r>
            <a:r>
              <a:rPr lang="sk-SK" baseline="30000" dirty="0" smtClean="0"/>
              <a:t>-ll</a:t>
            </a:r>
            <a:endParaRPr lang="sk-SK" baseline="30000" dirty="0"/>
          </a:p>
        </p:txBody>
      </p:sp>
      <p:pic>
        <p:nvPicPr>
          <p:cNvPr id="59394" name="Picture 2" descr="Výsledok vyhľadávania obrázkov pre dopyt sira"/>
          <p:cNvPicPr>
            <a:picLocks noChangeAspect="1" noChangeArrowheads="1"/>
          </p:cNvPicPr>
          <p:nvPr/>
        </p:nvPicPr>
        <p:blipFill>
          <a:blip r:embed="rId2"/>
          <a:srcRect b="28750"/>
          <a:stretch>
            <a:fillRect/>
          </a:stretch>
        </p:blipFill>
        <p:spPr bwMode="auto">
          <a:xfrm>
            <a:off x="500034" y="4572008"/>
            <a:ext cx="5286412" cy="188329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Autofit/>
          </a:bodyPr>
          <a:lstStyle/>
          <a:p>
            <a:r>
              <a:rPr lang="sk-SK" sz="4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Alotropické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modifikácie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/>
            <a:r>
              <a:rPr lang="sk-SK" dirty="0" smtClean="0"/>
              <a:t>Kryštalické formy - </a:t>
            </a:r>
            <a:r>
              <a:rPr lang="el-GR" dirty="0" smtClean="0"/>
              <a:t>α</a:t>
            </a:r>
            <a:r>
              <a:rPr lang="sk-SK" dirty="0" smtClean="0"/>
              <a:t>-síra- kosoštvorcová</a:t>
            </a:r>
          </a:p>
          <a:p>
            <a:pPr>
              <a:buNone/>
            </a:pPr>
            <a:r>
              <a:rPr lang="sk-SK" dirty="0" smtClean="0"/>
              <a:t>                                   - </a:t>
            </a:r>
            <a:r>
              <a:rPr lang="el-GR" dirty="0" smtClean="0"/>
              <a:t>β</a:t>
            </a:r>
            <a:r>
              <a:rPr lang="sk-SK" dirty="0" smtClean="0"/>
              <a:t>-síra- </a:t>
            </a:r>
            <a:r>
              <a:rPr lang="sk-SK" dirty="0" err="1" smtClean="0"/>
              <a:t>jednoklonná</a:t>
            </a:r>
            <a:endParaRPr lang="sk-SK" dirty="0" smtClean="0"/>
          </a:p>
          <a:p>
            <a:r>
              <a:rPr lang="sk-SK" dirty="0" smtClean="0"/>
              <a:t> Amorfné formy - sírny kvet- jemný prášok</a:t>
            </a:r>
          </a:p>
          <a:p>
            <a:pPr>
              <a:buNone/>
            </a:pPr>
            <a:r>
              <a:rPr lang="sk-SK" dirty="0" smtClean="0"/>
              <a:t>                                - plastická síra</a:t>
            </a:r>
          </a:p>
        </p:txBody>
      </p:sp>
      <p:sp>
        <p:nvSpPr>
          <p:cNvPr id="58370" name="AutoShape 2" descr="Výsledok vyhľadávania obrázkov pre dopyt sira"/>
          <p:cNvSpPr>
            <a:spLocks noChangeAspect="1" noChangeArrowheads="1"/>
          </p:cNvSpPr>
          <p:nvPr/>
        </p:nvSpPr>
        <p:spPr bwMode="auto">
          <a:xfrm>
            <a:off x="155575" y="-2384425"/>
            <a:ext cx="4981575" cy="4981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8372" name="AutoShape 4" descr="Výsledok vyhľadávania obrázkov pre dopyt sira"/>
          <p:cNvSpPr>
            <a:spLocks noChangeAspect="1" noChangeArrowheads="1"/>
          </p:cNvSpPr>
          <p:nvPr/>
        </p:nvSpPr>
        <p:spPr bwMode="auto">
          <a:xfrm>
            <a:off x="155575" y="-2384425"/>
            <a:ext cx="4981575" cy="4981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8374" name="Picture 6" descr="Výsledok vyhľadávania obrázkov pre dopyt si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929066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Vlastnosti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Nerozpustná vo vode (rozpustná v </a:t>
            </a:r>
            <a:r>
              <a:rPr lang="sk-SK" dirty="0" err="1" smtClean="0"/>
              <a:t>org</a:t>
            </a:r>
            <a:r>
              <a:rPr lang="sk-SK" dirty="0" smtClean="0"/>
              <a:t>. </a:t>
            </a:r>
            <a:r>
              <a:rPr lang="sk-SK" dirty="0" err="1" smtClean="0"/>
              <a:t>r</a:t>
            </a:r>
            <a:r>
              <a:rPr lang="sk-SK" dirty="0" err="1" smtClean="0"/>
              <a:t>ozpúšť</a:t>
            </a:r>
            <a:r>
              <a:rPr lang="sk-SK" dirty="0" smtClean="0"/>
              <a:t>.)</a:t>
            </a:r>
          </a:p>
          <a:p>
            <a:r>
              <a:rPr lang="sk-SK" dirty="0" smtClean="0"/>
              <a:t>Pomerne stála, vysoko reaktívna</a:t>
            </a:r>
          </a:p>
          <a:p>
            <a:r>
              <a:rPr lang="sk-SK" dirty="0" smtClean="0"/>
              <a:t>V prírode sa vyskytuje v elementárnej forme, v zlúčeninách (sulfidy, sírany, H</a:t>
            </a:r>
            <a:r>
              <a:rPr lang="sk-SK" baseline="-25000" dirty="0" smtClean="0"/>
              <a:t>2</a:t>
            </a:r>
            <a:r>
              <a:rPr lang="sk-SK" dirty="0" smtClean="0"/>
              <a:t>S)</a:t>
            </a:r>
          </a:p>
          <a:p>
            <a:r>
              <a:rPr lang="sk-SK" dirty="0" smtClean="0"/>
              <a:t>Biogénny prvok, vzniká rozkladom bielkovín</a:t>
            </a:r>
          </a:p>
          <a:p>
            <a:r>
              <a:rPr lang="sk-SK" dirty="0" smtClean="0"/>
              <a:t>Súčasť AMK, B, vitamínov, hormónov</a:t>
            </a:r>
          </a:p>
          <a:p>
            <a:endParaRPr lang="sk-SK" dirty="0"/>
          </a:p>
        </p:txBody>
      </p:sp>
      <p:sp>
        <p:nvSpPr>
          <p:cNvPr id="57346" name="AutoShape 2" descr="Výsledok vyhľadávania obrázkov pre dopyt sira"/>
          <p:cNvSpPr>
            <a:spLocks noChangeAspect="1" noChangeArrowheads="1"/>
          </p:cNvSpPr>
          <p:nvPr/>
        </p:nvSpPr>
        <p:spPr bwMode="auto">
          <a:xfrm>
            <a:off x="155575" y="-1858963"/>
            <a:ext cx="5162550" cy="3876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7348" name="Picture 4" descr="Výsledok vyhľadávania obrázkov pre dopyt sira"/>
          <p:cNvPicPr>
            <a:picLocks noChangeAspect="1" noChangeArrowheads="1"/>
          </p:cNvPicPr>
          <p:nvPr/>
        </p:nvPicPr>
        <p:blipFill>
          <a:blip r:embed="rId2" cstate="print"/>
          <a:srcRect l="8262" t="11001" r="9117" b="15648"/>
          <a:stretch>
            <a:fillRect/>
          </a:stretch>
        </p:blipFill>
        <p:spPr bwMode="auto">
          <a:xfrm>
            <a:off x="6143636" y="214290"/>
            <a:ext cx="2643206" cy="176213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714356"/>
            <a:ext cx="8186766" cy="5740452"/>
          </a:xfrm>
        </p:spPr>
        <p:txBody>
          <a:bodyPr/>
          <a:lstStyle/>
          <a:p>
            <a:r>
              <a:rPr lang="sk-SK" dirty="0" smtClean="0"/>
              <a:t>FeS</a:t>
            </a:r>
            <a:r>
              <a:rPr lang="sk-SK" baseline="-25000" dirty="0" smtClean="0"/>
              <a:t>2</a:t>
            </a:r>
            <a:r>
              <a:rPr lang="sk-SK" dirty="0" smtClean="0"/>
              <a:t>= pyrit</a:t>
            </a:r>
          </a:p>
          <a:p>
            <a:r>
              <a:rPr lang="sk-SK" dirty="0" err="1" smtClean="0"/>
              <a:t>ZnS</a:t>
            </a:r>
            <a:r>
              <a:rPr lang="sk-SK" dirty="0" smtClean="0"/>
              <a:t>= </a:t>
            </a:r>
            <a:r>
              <a:rPr lang="sk-SK" dirty="0" err="1" smtClean="0"/>
              <a:t>sfalerit</a:t>
            </a:r>
            <a:endParaRPr lang="sk-SK" dirty="0" smtClean="0"/>
          </a:p>
          <a:p>
            <a:r>
              <a:rPr lang="sk-SK" dirty="0" smtClean="0"/>
              <a:t>Cu</a:t>
            </a:r>
            <a:r>
              <a:rPr lang="sk-SK" baseline="-25000" dirty="0" smtClean="0"/>
              <a:t>2</a:t>
            </a:r>
            <a:r>
              <a:rPr lang="sk-SK" dirty="0" smtClean="0"/>
              <a:t>S= </a:t>
            </a:r>
            <a:r>
              <a:rPr lang="sk-SK" dirty="0" err="1" smtClean="0"/>
              <a:t>chalkozín</a:t>
            </a:r>
            <a:endParaRPr lang="sk-SK" dirty="0" smtClean="0"/>
          </a:p>
          <a:p>
            <a:r>
              <a:rPr lang="sk-SK" dirty="0" smtClean="0"/>
              <a:t>CuFeS</a:t>
            </a:r>
            <a:r>
              <a:rPr lang="sk-SK" baseline="-25000" dirty="0" smtClean="0"/>
              <a:t>2</a:t>
            </a:r>
            <a:r>
              <a:rPr lang="sk-SK" dirty="0" smtClean="0"/>
              <a:t>= chalkopyrit</a:t>
            </a:r>
          </a:p>
          <a:p>
            <a:r>
              <a:rPr lang="sk-SK" dirty="0" err="1" smtClean="0"/>
              <a:t>PbS</a:t>
            </a:r>
            <a:r>
              <a:rPr lang="sk-SK" dirty="0" smtClean="0"/>
              <a:t>= galenit</a:t>
            </a:r>
          </a:p>
          <a:p>
            <a:r>
              <a:rPr lang="sk-SK" dirty="0" err="1" smtClean="0"/>
              <a:t>HgS</a:t>
            </a:r>
            <a:r>
              <a:rPr lang="sk-SK" dirty="0" smtClean="0"/>
              <a:t>= rumelka, </a:t>
            </a:r>
            <a:r>
              <a:rPr lang="sk-SK" dirty="0" err="1" smtClean="0"/>
              <a:t>cinabarit</a:t>
            </a:r>
            <a:endParaRPr lang="sk-SK" dirty="0" smtClean="0"/>
          </a:p>
          <a:p>
            <a:r>
              <a:rPr lang="sk-SK" dirty="0" smtClean="0"/>
              <a:t>BaSO</a:t>
            </a:r>
            <a:r>
              <a:rPr lang="sk-SK" baseline="-25000" dirty="0" smtClean="0"/>
              <a:t>4</a:t>
            </a:r>
            <a:r>
              <a:rPr lang="sk-SK" dirty="0" smtClean="0"/>
              <a:t>= baryt</a:t>
            </a:r>
          </a:p>
          <a:p>
            <a:r>
              <a:rPr lang="sk-SK" dirty="0" smtClean="0"/>
              <a:t>CaSO</a:t>
            </a:r>
            <a:r>
              <a:rPr lang="sk-SK" baseline="-25000" dirty="0" smtClean="0"/>
              <a:t>4</a:t>
            </a:r>
            <a:r>
              <a:rPr lang="sk-SK" dirty="0" smtClean="0"/>
              <a:t>.2H</a:t>
            </a:r>
            <a:r>
              <a:rPr lang="sk-SK" baseline="-25000" dirty="0" smtClean="0"/>
              <a:t>2</a:t>
            </a:r>
            <a:r>
              <a:rPr lang="sk-SK" dirty="0" smtClean="0"/>
              <a:t>O</a:t>
            </a:r>
            <a:r>
              <a:rPr lang="sk-SK" dirty="0" smtClean="0"/>
              <a:t>= sadrovec</a:t>
            </a:r>
          </a:p>
          <a:p>
            <a:r>
              <a:rPr lang="sk-SK" dirty="0" smtClean="0"/>
              <a:t>Na</a:t>
            </a:r>
            <a:r>
              <a:rPr lang="sk-SK" baseline="-25000" dirty="0" smtClean="0"/>
              <a:t>2</a:t>
            </a:r>
            <a:r>
              <a:rPr lang="sk-SK" dirty="0" smtClean="0"/>
              <a:t>SO</a:t>
            </a:r>
            <a:r>
              <a:rPr lang="sk-SK" baseline="-25000" dirty="0" smtClean="0"/>
              <a:t>4</a:t>
            </a:r>
            <a:r>
              <a:rPr lang="sk-SK" dirty="0" smtClean="0"/>
              <a:t>.10H</a:t>
            </a:r>
            <a:r>
              <a:rPr lang="sk-SK" baseline="-25000" dirty="0" smtClean="0"/>
              <a:t>2</a:t>
            </a:r>
            <a:r>
              <a:rPr lang="sk-SK" dirty="0" smtClean="0"/>
              <a:t>O= </a:t>
            </a:r>
            <a:r>
              <a:rPr lang="sk-SK" dirty="0" err="1" smtClean="0"/>
              <a:t>Glauberova</a:t>
            </a:r>
            <a:r>
              <a:rPr lang="sk-SK" dirty="0" smtClean="0"/>
              <a:t> soľ</a:t>
            </a:r>
            <a:endParaRPr lang="sk-SK" dirty="0"/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Sírovodík, bezfarebný nepríjemne </a:t>
            </a:r>
            <a:r>
              <a:rPr lang="sk-SK" dirty="0" err="1" smtClean="0"/>
              <a:t>zapách</a:t>
            </a:r>
            <a:r>
              <a:rPr lang="sk-SK" dirty="0" smtClean="0"/>
              <a:t>. </a:t>
            </a:r>
            <a:r>
              <a:rPr lang="sk-SK" dirty="0" smtClean="0"/>
              <a:t>p</a:t>
            </a:r>
            <a:r>
              <a:rPr lang="sk-SK" dirty="0" smtClean="0"/>
              <a:t>lyn </a:t>
            </a:r>
          </a:p>
          <a:p>
            <a:r>
              <a:rPr lang="sk-SK" dirty="0" smtClean="0"/>
              <a:t>Veľmi toxický, dobre rozpustný vo vode</a:t>
            </a:r>
          </a:p>
          <a:p>
            <a:r>
              <a:rPr lang="sk-SK" dirty="0" smtClean="0"/>
              <a:t> </a:t>
            </a:r>
            <a:r>
              <a:rPr lang="sk-SK" dirty="0" smtClean="0"/>
              <a:t>2 rady solí: HS</a:t>
            </a:r>
            <a:r>
              <a:rPr lang="sk-SK" baseline="42000" dirty="0" smtClean="0"/>
              <a:t>-2</a:t>
            </a:r>
            <a:r>
              <a:rPr lang="sk-SK" dirty="0" smtClean="0"/>
              <a:t>, S</a:t>
            </a:r>
            <a:r>
              <a:rPr lang="sk-SK" baseline="40000" dirty="0" smtClean="0"/>
              <a:t>-ll</a:t>
            </a:r>
            <a:r>
              <a:rPr lang="sk-SK" dirty="0" smtClean="0"/>
              <a:t>   </a:t>
            </a:r>
          </a:p>
          <a:p>
            <a:r>
              <a:rPr lang="sk-SK" dirty="0" smtClean="0"/>
              <a:t>Má redukčné účinky</a:t>
            </a:r>
          </a:p>
          <a:p>
            <a:r>
              <a:rPr lang="sk-SK" dirty="0" smtClean="0"/>
              <a:t>Používa sa v analytickej chémii</a:t>
            </a:r>
          </a:p>
          <a:p>
            <a:r>
              <a:rPr lang="sk-SK" dirty="0" smtClean="0"/>
              <a:t>Zrazeniny sú málo rozpustné vo vode</a:t>
            </a:r>
          </a:p>
          <a:p>
            <a:r>
              <a:rPr lang="sk-SK" dirty="0" smtClean="0"/>
              <a:t>Vo vode sú rozpustné: sulfidy </a:t>
            </a:r>
            <a:r>
              <a:rPr lang="sk-SK" dirty="0" err="1" smtClean="0"/>
              <a:t>alk</a:t>
            </a:r>
            <a:r>
              <a:rPr lang="sk-SK" dirty="0" smtClean="0"/>
              <a:t>. </a:t>
            </a:r>
            <a:r>
              <a:rPr lang="sk-SK" dirty="0" smtClean="0"/>
              <a:t>k</a:t>
            </a:r>
            <a:r>
              <a:rPr lang="sk-SK" dirty="0" smtClean="0"/>
              <a:t>., </a:t>
            </a:r>
            <a:r>
              <a:rPr lang="sk-SK" dirty="0" err="1" smtClean="0"/>
              <a:t>alk</a:t>
            </a:r>
            <a:r>
              <a:rPr lang="sk-SK" dirty="0" smtClean="0"/>
              <a:t>. zemín, (NH</a:t>
            </a:r>
            <a:r>
              <a:rPr lang="sk-SK" baseline="-25000" dirty="0" smtClean="0"/>
              <a:t>4</a:t>
            </a:r>
            <a:r>
              <a:rPr lang="sk-SK" dirty="0" smtClean="0"/>
              <a:t>)</a:t>
            </a:r>
            <a:r>
              <a:rPr lang="sk-SK" baseline="-25000" dirty="0" smtClean="0"/>
              <a:t>2</a:t>
            </a:r>
            <a:r>
              <a:rPr lang="sk-SK" dirty="0" smtClean="0"/>
              <a:t>S </a:t>
            </a:r>
          </a:p>
          <a:p>
            <a:r>
              <a:rPr lang="sk-SK" dirty="0" smtClean="0"/>
              <a:t>Na dôkaz sa používa plynný H</a:t>
            </a:r>
            <a:r>
              <a:rPr lang="sk-SK" baseline="-25000" dirty="0" smtClean="0"/>
              <a:t>2</a:t>
            </a:r>
            <a:r>
              <a:rPr lang="sk-SK" dirty="0" smtClean="0"/>
              <a:t>S</a:t>
            </a:r>
          </a:p>
          <a:p>
            <a:endParaRPr lang="sk-SK" dirty="0" smtClean="0"/>
          </a:p>
          <a:p>
            <a:pPr>
              <a:buNone/>
            </a:pPr>
            <a:r>
              <a:rPr lang="sk-SK" baseline="42000" dirty="0" smtClean="0"/>
              <a:t> </a:t>
            </a:r>
          </a:p>
        </p:txBody>
      </p:sp>
      <p:pic>
        <p:nvPicPr>
          <p:cNvPr id="55298" name="Picture 2" descr="Výsledok vyhľadávania obrázkov pre dopyt h2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0"/>
            <a:ext cx="1714512" cy="16286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Príprava H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857364"/>
            <a:ext cx="7929618" cy="4572000"/>
          </a:xfrm>
        </p:spPr>
        <p:txBody>
          <a:bodyPr/>
          <a:lstStyle/>
          <a:p>
            <a:r>
              <a:rPr lang="sk-SK" dirty="0" smtClean="0"/>
              <a:t>V </a:t>
            </a:r>
            <a:r>
              <a:rPr lang="sk-SK" dirty="0" err="1" smtClean="0"/>
              <a:t>Kippovom</a:t>
            </a:r>
            <a:r>
              <a:rPr lang="sk-SK" dirty="0" smtClean="0"/>
              <a:t> prístroji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sz="5400" dirty="0" smtClean="0"/>
          </a:p>
          <a:p>
            <a:pPr algn="ctr">
              <a:buNone/>
            </a:pPr>
            <a:endParaRPr lang="sk-SK" sz="5400" dirty="0" smtClean="0"/>
          </a:p>
          <a:p>
            <a:pPr algn="ctr">
              <a:buNone/>
            </a:pPr>
            <a:r>
              <a:rPr lang="sk-SK" sz="5400" dirty="0" smtClean="0"/>
              <a:t>FeS+HCl→FeCl</a:t>
            </a:r>
            <a:r>
              <a:rPr lang="sk-SK" sz="5400" baseline="-25000" dirty="0" smtClean="0"/>
              <a:t>2</a:t>
            </a:r>
            <a:r>
              <a:rPr lang="sk-SK" sz="5400" dirty="0" smtClean="0"/>
              <a:t>+</a:t>
            </a:r>
            <a:r>
              <a:rPr lang="sk-SK" sz="5400" b="1" dirty="0" smtClean="0"/>
              <a:t>H</a:t>
            </a:r>
            <a:r>
              <a:rPr lang="sk-SK" sz="5400" b="1" baseline="-25000" dirty="0" smtClean="0"/>
              <a:t>2</a:t>
            </a:r>
            <a:r>
              <a:rPr lang="sk-SK" sz="5400" b="1" dirty="0" smtClean="0"/>
              <a:t>S</a:t>
            </a:r>
            <a:r>
              <a:rPr lang="sk-SK" sz="5400" dirty="0" smtClean="0"/>
              <a:t> </a:t>
            </a:r>
            <a:endParaRPr lang="sk-SK" sz="5400" dirty="0"/>
          </a:p>
        </p:txBody>
      </p:sp>
      <p:pic>
        <p:nvPicPr>
          <p:cNvPr id="4" name="Obrázok 3" descr="N632415106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571480"/>
            <a:ext cx="2953625" cy="399342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endParaRPr lang="sk-SK" sz="4800" b="1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72000"/>
          </a:xfrm>
        </p:spPr>
        <p:txBody>
          <a:bodyPr/>
          <a:lstStyle/>
          <a:p>
            <a:r>
              <a:rPr lang="sk-SK" dirty="0" smtClean="0"/>
              <a:t>Bezfarebný, toxický plyn štipľavého zápachu</a:t>
            </a:r>
          </a:p>
          <a:p>
            <a:r>
              <a:rPr lang="sk-SK" dirty="0" smtClean="0"/>
              <a:t>Vyvoláva kašeľ, smrť (&gt;0,1)</a:t>
            </a:r>
          </a:p>
          <a:p>
            <a:r>
              <a:rPr lang="sk-SK" dirty="0" smtClean="0"/>
              <a:t>Atóm síry je tu 4-väzbový</a:t>
            </a:r>
          </a:p>
          <a:p>
            <a:r>
              <a:rPr lang="sk-SK" dirty="0" err="1" smtClean="0"/>
              <a:t>Nežiadúca</a:t>
            </a:r>
            <a:r>
              <a:rPr lang="sk-SK" dirty="0" smtClean="0"/>
              <a:t> zložka ŽP – kyslé dažde, vznik pražením rúd, horením</a:t>
            </a:r>
          </a:p>
          <a:p>
            <a:r>
              <a:rPr lang="sk-SK" dirty="0" smtClean="0"/>
              <a:t>Má OX. </a:t>
            </a:r>
            <a:r>
              <a:rPr lang="sk-SK" dirty="0" smtClean="0"/>
              <a:t>a</a:t>
            </a:r>
            <a:r>
              <a:rPr lang="sk-SK" dirty="0" smtClean="0"/>
              <a:t>j redukčné vlastnosti</a:t>
            </a:r>
          </a:p>
        </p:txBody>
      </p:sp>
      <p:pic>
        <p:nvPicPr>
          <p:cNvPr id="53250" name="Picture 2" descr="Výsledok vyhľadávania obrázkov pre dopyt so2"/>
          <p:cNvPicPr>
            <a:picLocks noChangeAspect="1" noChangeArrowheads="1"/>
          </p:cNvPicPr>
          <p:nvPr/>
        </p:nvPicPr>
        <p:blipFill>
          <a:blip r:embed="rId2" cstate="print"/>
          <a:srcRect t="24361" b="20827"/>
          <a:stretch>
            <a:fillRect/>
          </a:stretch>
        </p:blipFill>
        <p:spPr bwMode="auto">
          <a:xfrm>
            <a:off x="5572132" y="214290"/>
            <a:ext cx="3143272" cy="152725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</a:t>
            </a:r>
            <a:r>
              <a:rPr lang="sk-SK" sz="48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sk-SK" sz="4800" b="1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Pevná látka s </a:t>
            </a:r>
            <a:r>
              <a:rPr lang="sk-SK" dirty="0" err="1" smtClean="0"/>
              <a:t>polymernou</a:t>
            </a:r>
            <a:r>
              <a:rPr lang="sk-SK" dirty="0" smtClean="0"/>
              <a:t> štruktúrou</a:t>
            </a:r>
          </a:p>
          <a:p>
            <a:r>
              <a:rPr lang="sk-SK" dirty="0" smtClean="0"/>
              <a:t>Síra v molekule je 6-väzbová</a:t>
            </a:r>
          </a:p>
          <a:p>
            <a:r>
              <a:rPr lang="sk-SK" dirty="0" smtClean="0"/>
              <a:t>Silne hygroskopický</a:t>
            </a:r>
          </a:p>
          <a:p>
            <a:r>
              <a:rPr lang="sk-SK" dirty="0" smtClean="0"/>
              <a:t>Má OX. </a:t>
            </a:r>
            <a:r>
              <a:rPr lang="sk-SK" dirty="0" smtClean="0"/>
              <a:t>ú</a:t>
            </a:r>
            <a:r>
              <a:rPr lang="sk-SK" dirty="0" smtClean="0"/>
              <a:t>činky</a:t>
            </a:r>
          </a:p>
          <a:p>
            <a:endParaRPr lang="sk-SK" dirty="0"/>
          </a:p>
        </p:txBody>
      </p:sp>
      <p:sp>
        <p:nvSpPr>
          <p:cNvPr id="52226" name="AutoShape 2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28" name="AutoShape 4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30" name="AutoShape 6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32" name="AutoShape 8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34" name="AutoShape 10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36" name="AutoShape 12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38" name="AutoShape 14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40" name="AutoShape 16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42" name="AutoShape 18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2244" name="AutoShape 20" descr="Výsledok vyhľadávania obrázkov pre dopyt so3"/>
          <p:cNvSpPr>
            <a:spLocks noChangeAspect="1" noChangeArrowheads="1"/>
          </p:cNvSpPr>
          <p:nvPr/>
        </p:nvSpPr>
        <p:spPr bwMode="auto">
          <a:xfrm>
            <a:off x="155575" y="-914400"/>
            <a:ext cx="207645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2246" name="Picture 2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500438"/>
            <a:ext cx="3152784" cy="289541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132</TotalTime>
  <Words>270</Words>
  <Application>Microsoft Office PowerPoint</Application>
  <PresentationFormat>Prezentácia na obrazovke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SÍRA</vt:lpstr>
      <vt:lpstr>16S[10Ne]3s23p4</vt:lpstr>
      <vt:lpstr>Alotropické modifikácie</vt:lpstr>
      <vt:lpstr>Vlastnosti</vt:lpstr>
      <vt:lpstr>Snímka 5</vt:lpstr>
      <vt:lpstr>H2S</vt:lpstr>
      <vt:lpstr>Príprava H2S</vt:lpstr>
      <vt:lpstr>SO2</vt:lpstr>
      <vt:lpstr>SO3</vt:lpstr>
      <vt:lpstr>H2SO4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SÍRA</dc:title>
  <dc:creator>asus</dc:creator>
  <cp:lastModifiedBy>asus</cp:lastModifiedBy>
  <cp:revision>16</cp:revision>
  <dcterms:created xsi:type="dcterms:W3CDTF">2019-11-02T14:24:46Z</dcterms:created>
  <dcterms:modified xsi:type="dcterms:W3CDTF">2019-11-02T16:37:41Z</dcterms:modified>
</cp:coreProperties>
</file>