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82" d="100"/>
          <a:sy n="82" d="100"/>
        </p:scale>
        <p:origin x="120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8035-0331-4891-9CE2-EC13264BF6BD}" type="datetimeFigureOut">
              <a:rPr lang="sk-SK" smtClean="0"/>
              <a:pPr/>
              <a:t>25. 4. 2022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6EE-BA5E-4DFA-9231-FAF4730CA7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8035-0331-4891-9CE2-EC13264BF6BD}" type="datetimeFigureOut">
              <a:rPr lang="sk-SK" smtClean="0"/>
              <a:pPr/>
              <a:t>25. 4. 2022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6EE-BA5E-4DFA-9231-FAF4730CA7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8035-0331-4891-9CE2-EC13264BF6BD}" type="datetimeFigureOut">
              <a:rPr lang="sk-SK" smtClean="0"/>
              <a:pPr/>
              <a:t>25. 4. 2022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6EE-BA5E-4DFA-9231-FAF4730CA7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8035-0331-4891-9CE2-EC13264BF6BD}" type="datetimeFigureOut">
              <a:rPr lang="sk-SK" smtClean="0"/>
              <a:pPr/>
              <a:t>25. 4. 2022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6EE-BA5E-4DFA-9231-FAF4730CA7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8035-0331-4891-9CE2-EC13264BF6BD}" type="datetimeFigureOut">
              <a:rPr lang="sk-SK" smtClean="0"/>
              <a:pPr/>
              <a:t>25. 4. 2022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6EE-BA5E-4DFA-9231-FAF4730CA7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8035-0331-4891-9CE2-EC13264BF6BD}" type="datetimeFigureOut">
              <a:rPr lang="sk-SK" smtClean="0"/>
              <a:pPr/>
              <a:t>25. 4. 2022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6EE-BA5E-4DFA-9231-FAF4730CA7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8035-0331-4891-9CE2-EC13264BF6BD}" type="datetimeFigureOut">
              <a:rPr lang="sk-SK" smtClean="0"/>
              <a:pPr/>
              <a:t>25. 4. 2022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6EE-BA5E-4DFA-9231-FAF4730CA7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8035-0331-4891-9CE2-EC13264BF6BD}" type="datetimeFigureOut">
              <a:rPr lang="sk-SK" smtClean="0"/>
              <a:pPr/>
              <a:t>25. 4. 2022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6EE-BA5E-4DFA-9231-FAF4730CA7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8035-0331-4891-9CE2-EC13264BF6BD}" type="datetimeFigureOut">
              <a:rPr lang="sk-SK" smtClean="0"/>
              <a:pPr/>
              <a:t>25. 4. 2022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6EE-BA5E-4DFA-9231-FAF4730CA7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8035-0331-4891-9CE2-EC13264BF6BD}" type="datetimeFigureOut">
              <a:rPr lang="sk-SK" smtClean="0"/>
              <a:pPr/>
              <a:t>25. 4. 2022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6EE-BA5E-4DFA-9231-FAF4730CA7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8035-0331-4891-9CE2-EC13264BF6BD}" type="datetimeFigureOut">
              <a:rPr lang="sk-SK" smtClean="0"/>
              <a:pPr/>
              <a:t>25. 4. 2022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6EE-BA5E-4DFA-9231-FAF4730CA7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3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8035-0331-4891-9CE2-EC13264BF6BD}" type="datetimeFigureOut">
              <a:rPr lang="sk-SK" smtClean="0"/>
              <a:pPr/>
              <a:t>25. 4. 2022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F56EE-BA5E-4DFA-9231-FAF4730CA79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slide" Target="slide11.x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megym.wbl.sk/pravdepodobnost_kocka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hyperlink" Target="http://megym.wbl.sk/pravdepodobnost_lopty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0" y="6232376"/>
            <a:ext cx="6400800" cy="625624"/>
          </a:xfrm>
        </p:spPr>
        <p:txBody>
          <a:bodyPr/>
          <a:lstStyle/>
          <a:p>
            <a:pPr algn="just"/>
            <a:r>
              <a:rPr lang="sk-SK" dirty="0">
                <a:solidFill>
                  <a:schemeClr val="tx1"/>
                </a:solidFill>
              </a:rPr>
              <a:t>RNDr. Anna </a:t>
            </a:r>
            <a:r>
              <a:rPr lang="sk-SK" dirty="0" err="1">
                <a:solidFill>
                  <a:schemeClr val="tx1"/>
                </a:solidFill>
              </a:rPr>
              <a:t>Slovenkaiová</a:t>
            </a:r>
            <a:endParaRPr lang="sk-SK" dirty="0">
              <a:solidFill>
                <a:schemeClr val="tx1"/>
              </a:solidFill>
            </a:endParaRPr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29496" y="0"/>
          <a:ext cx="9114503" cy="1995055"/>
        </p:xfrm>
        <a:graphic>
          <a:graphicData uri="http://schemas.openxmlformats.org/drawingml/2006/table">
            <a:tbl>
              <a:tblPr/>
              <a:tblGrid>
                <a:gridCol w="175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1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8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5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29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245">
                <a:tc gridSpan="2"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Gymnázium, SNP 1, </a:t>
                      </a:r>
                      <a:br>
                        <a:rPr kumimoji="0" lang="sk-SK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</a:br>
                      <a:r>
                        <a:rPr kumimoji="0" lang="sk-SK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056 01 Gelnica</a:t>
                      </a:r>
                      <a:endParaRPr kumimoji="0" lang="sk-SK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alibri" pitchFamily="34" charset="0"/>
                      </a:endParaRPr>
                    </a:p>
                    <a:p>
                      <a:pPr marL="179388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Web: </a:t>
                      </a:r>
                      <a:r>
                        <a:rPr kumimoji="0" lang="sk-SK" sz="11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www.gymgl.sk</a:t>
                      </a:r>
                      <a:r>
                        <a:rPr kumimoji="0" lang="sk-SK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sk-SK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sk-SK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     </a:t>
                      </a:r>
                      <a:endParaRPr kumimoji="0" lang="sk-SK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5837" marR="35837" marT="53441" marB="5344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16075" algn="l"/>
                        </a:tabLst>
                      </a:pPr>
                      <a:r>
                        <a:rPr kumimoji="0" lang="sk-SK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KĽÚČ K INOVATÍVNEMU VZDELÁVANIU</a:t>
                      </a:r>
                      <a:endParaRPr kumimoji="0" lang="sk-SK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16075" algn="l"/>
                        </a:tabLst>
                      </a:pPr>
                      <a:r>
                        <a:rPr kumimoji="0" lang="sk-SK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ITMS kód projektu: 26110130703</a:t>
                      </a:r>
                      <a:endParaRPr kumimoji="0" lang="sk-SK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5837" marR="35837" marT="53441" marB="5344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Obrázok 46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0" y="0"/>
            <a:ext cx="1381125" cy="12223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pic>
        <p:nvPicPr>
          <p:cNvPr id="6" name="Obrázok 1" descr="agentura_cmyk"/>
          <p:cNvPicPr>
            <a:picLocks noChangeAspect="1" noChangeArrowheads="1"/>
          </p:cNvPicPr>
          <p:nvPr/>
        </p:nvPicPr>
        <p:blipFill>
          <a:blip r:embed="rId3" cstate="print">
            <a:lum bright="-10000"/>
          </a:blip>
          <a:srcRect/>
          <a:stretch>
            <a:fillRect/>
          </a:stretch>
        </p:blipFill>
        <p:spPr bwMode="auto">
          <a:xfrm>
            <a:off x="1584325" y="177800"/>
            <a:ext cx="5829300" cy="9794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7" name="Obrázok 2" descr="EU-ESF-VERTICAL-COL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75563" y="0"/>
            <a:ext cx="1422400" cy="123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bdĺžnik 7"/>
          <p:cNvSpPr/>
          <p:nvPr/>
        </p:nvSpPr>
        <p:spPr>
          <a:xfrm>
            <a:off x="1458299" y="2967335"/>
            <a:ext cx="6227410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4">
              <a:avLst/>
            </a:prstTxWarp>
            <a:spAutoFit/>
          </a:bodyPr>
          <a:lstStyle/>
          <a:p>
            <a:pPr algn="ctr"/>
            <a:r>
              <a:rPr lang="sk-SK" sz="5400" b="1" cap="none" spc="0" dirty="0">
                <a:ln w="17780" cmpd="sng">
                  <a:solidFill>
                    <a:srgbClr val="002060"/>
                  </a:solidFill>
                  <a:prstDash val="solid"/>
                  <a:miter lim="800000"/>
                </a:ln>
                <a:gradFill flip="none" rotWithShape="1"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PRAVDEPODOBNOSŤ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sk-SK" dirty="0"/>
              <a:t>Príklad č.1: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Pri hode hracou kockou je </a:t>
            </a:r>
            <a:r>
              <a:rPr lang="sk-SK" dirty="0">
                <a:sym typeface="Symbol"/>
              </a:rPr>
              <a:t> = </a:t>
            </a:r>
            <a:r>
              <a:rPr lang="sk-SK" dirty="0"/>
              <a:t>{1, 2, 3, 4, 5, 6}. Táto množina vyjadruje </a:t>
            </a:r>
            <a:r>
              <a:rPr lang="sk-SK" dirty="0">
                <a:solidFill>
                  <a:srgbClr val="FF0000"/>
                </a:solidFill>
              </a:rPr>
              <a:t>jav istý </a:t>
            </a:r>
            <a:r>
              <a:rPr lang="sk-SK" dirty="0"/>
              <a:t>„padne práve jedno z čísel 1, 2, 3, 4, 5, 6.“ </a:t>
            </a:r>
          </a:p>
          <a:p>
            <a:r>
              <a:rPr lang="sk-SK" dirty="0"/>
              <a:t>Jav „padne číslo väčšie ako 6“ je </a:t>
            </a:r>
            <a:r>
              <a:rPr lang="sk-SK" dirty="0">
                <a:solidFill>
                  <a:srgbClr val="FF0000"/>
                </a:solidFill>
              </a:rPr>
              <a:t>jav nemožný. </a:t>
            </a:r>
          </a:p>
          <a:p>
            <a:r>
              <a:rPr lang="sk-SK" dirty="0">
                <a:solidFill>
                  <a:srgbClr val="FF0000"/>
                </a:solidFill>
              </a:rPr>
              <a:t>Možný náhodný jav </a:t>
            </a:r>
            <a:r>
              <a:rPr lang="sk-SK" dirty="0"/>
              <a:t>je napr. jav „padne číslo nepárne“. Množina náhodných javov je A = {1, 3, 5}. </a:t>
            </a:r>
            <a:endParaRPr lang="sk-SK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dirty="0">
                <a:solidFill>
                  <a:srgbClr val="FF0000"/>
                </a:solidFill>
              </a:rPr>
              <a:t> </a:t>
            </a:r>
            <a:endParaRPr lang="sk-SK" dirty="0"/>
          </a:p>
          <a:p>
            <a:pPr>
              <a:buNone/>
            </a:pPr>
            <a:endParaRPr lang="sk-SK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dirty="0">
                <a:solidFill>
                  <a:srgbClr val="FF0000"/>
                </a:solidFill>
              </a:rPr>
              <a:t> </a:t>
            </a:r>
            <a:endParaRPr lang="sk-SK" dirty="0"/>
          </a:p>
        </p:txBody>
      </p:sp>
      <p:sp>
        <p:nvSpPr>
          <p:cNvPr id="4" name="Šípka doľava 3">
            <a:hlinkClick r:id="rId2" action="ppaction://hlinksldjump"/>
          </p:cNvPr>
          <p:cNvSpPr/>
          <p:nvPr/>
        </p:nvSpPr>
        <p:spPr>
          <a:xfrm>
            <a:off x="4139952" y="6497960"/>
            <a:ext cx="864096" cy="36004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424936" cy="1656184"/>
          </a:xfrm>
        </p:spPr>
        <p:txBody>
          <a:bodyPr>
            <a:normAutofit fontScale="90000"/>
          </a:bodyPr>
          <a:lstStyle/>
          <a:p>
            <a:pPr algn="just"/>
            <a:r>
              <a:rPr lang="sk-SK" u="sng" dirty="0"/>
              <a:t>Príklad č.2: </a:t>
            </a:r>
            <a:r>
              <a:rPr lang="sk-SK" dirty="0"/>
              <a:t>S akou pravdepodobnosťou padne pri hode kockou číslo väčšie               ako 4?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492896"/>
            <a:ext cx="8507288" cy="388843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sk-SK" dirty="0"/>
              <a:t> </a:t>
            </a:r>
            <a:r>
              <a:rPr lang="sk-SK" u="sng" dirty="0"/>
              <a:t>Riešenie:</a:t>
            </a:r>
            <a:r>
              <a:rPr lang="sk-SK" dirty="0"/>
              <a:t> </a:t>
            </a:r>
          </a:p>
          <a:p>
            <a:pPr marL="0" indent="360363">
              <a:buNone/>
            </a:pPr>
            <a:r>
              <a:rPr lang="sk-SK" dirty="0"/>
              <a:t>Množina všetkých možných hodov  hracou kockou je </a:t>
            </a:r>
            <a:r>
              <a:rPr lang="sk-SK" dirty="0">
                <a:sym typeface="Symbol"/>
              </a:rPr>
              <a:t> = </a:t>
            </a:r>
            <a:r>
              <a:rPr lang="sk-SK" dirty="0"/>
              <a:t>{1, 2, 3, 4, 5, 6}.	 </a:t>
            </a:r>
            <a:r>
              <a:rPr lang="sk-SK" dirty="0">
                <a:sym typeface="Symbol"/>
              </a:rPr>
              <a:t>   = n = 6</a:t>
            </a:r>
            <a:endParaRPr lang="sk-SK" dirty="0"/>
          </a:p>
          <a:p>
            <a:pPr marL="0" indent="360363">
              <a:buNone/>
            </a:pPr>
            <a:r>
              <a:rPr lang="sk-SK" dirty="0"/>
              <a:t>Sledovaný jav: A je jav, že pri hode kockou  padne číslo väčšie ako 4. </a:t>
            </a:r>
          </a:p>
          <a:p>
            <a:pPr marL="0" indent="360363">
              <a:buNone/>
            </a:pPr>
            <a:r>
              <a:rPr lang="sk-SK" dirty="0"/>
              <a:t>A = {5, 6}	 </a:t>
            </a:r>
            <a:r>
              <a:rPr lang="sk-SK" dirty="0">
                <a:sym typeface="Symbol"/>
              </a:rPr>
              <a:t> A  = m = 2 – počet priaznivých javov</a:t>
            </a:r>
          </a:p>
          <a:p>
            <a:pPr marL="0" indent="360363">
              <a:buNone/>
            </a:pPr>
            <a:endParaRPr lang="sk-SK" dirty="0"/>
          </a:p>
          <a:p>
            <a:pPr>
              <a:buNone/>
            </a:pPr>
            <a:endParaRPr lang="sk-SK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dirty="0">
                <a:solidFill>
                  <a:srgbClr val="FF0000"/>
                </a:solidFill>
              </a:rPr>
              <a:t> </a:t>
            </a:r>
            <a:endParaRPr lang="sk-SK" dirty="0"/>
          </a:p>
        </p:txBody>
      </p:sp>
      <p:sp>
        <p:nvSpPr>
          <p:cNvPr id="4" name="Šípka doľava 3">
            <a:hlinkClick r:id="rId3" action="ppaction://hlinksldjump"/>
          </p:cNvPr>
          <p:cNvSpPr/>
          <p:nvPr/>
        </p:nvSpPr>
        <p:spPr>
          <a:xfrm>
            <a:off x="4211960" y="6497960"/>
            <a:ext cx="864096" cy="36004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683568" y="4941168"/>
          <a:ext cx="8064896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Rovnica" r:id="rId4" imgW="2286000" imgH="469800" progId="Equation.3">
                  <p:embed/>
                </p:oleObj>
              </mc:Choice>
              <mc:Fallback>
                <p:oleObj name="Rovnica" r:id="rId4" imgW="2286000" imgH="469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941168"/>
                        <a:ext cx="8064896" cy="1477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424936" cy="1656184"/>
          </a:xfrm>
        </p:spPr>
        <p:txBody>
          <a:bodyPr>
            <a:normAutofit fontScale="90000"/>
          </a:bodyPr>
          <a:lstStyle/>
          <a:p>
            <a:pPr algn="just"/>
            <a:r>
              <a:rPr lang="sk-SK" u="sng" dirty="0"/>
              <a:t>Príklad č.3</a:t>
            </a:r>
            <a:r>
              <a:rPr lang="sk-SK" dirty="0"/>
              <a:t>: S akou pravdepodobnosťou padne pri hode kockou číslo menšie ako 4 alebo rovné 4?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492896"/>
            <a:ext cx="8507288" cy="388843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sk-SK" dirty="0"/>
              <a:t> </a:t>
            </a:r>
            <a:r>
              <a:rPr lang="sk-SK" u="sng" dirty="0"/>
              <a:t>Riešenie:</a:t>
            </a:r>
            <a:r>
              <a:rPr lang="sk-SK" dirty="0"/>
              <a:t> </a:t>
            </a:r>
          </a:p>
          <a:p>
            <a:pPr marL="0" indent="360363">
              <a:buNone/>
            </a:pPr>
            <a:r>
              <a:rPr lang="sk-SK" dirty="0"/>
              <a:t>Množina všetkých možných hodov  hracou kockou je </a:t>
            </a:r>
            <a:r>
              <a:rPr lang="sk-SK" dirty="0">
                <a:sym typeface="Symbol"/>
              </a:rPr>
              <a:t> = </a:t>
            </a:r>
            <a:r>
              <a:rPr lang="sk-SK" dirty="0"/>
              <a:t>{1, 2, 3, 4, 5, 6}.	 </a:t>
            </a:r>
            <a:r>
              <a:rPr lang="sk-SK" dirty="0">
                <a:sym typeface="Symbol"/>
              </a:rPr>
              <a:t>   = n = 6</a:t>
            </a:r>
            <a:endParaRPr lang="sk-SK" dirty="0"/>
          </a:p>
          <a:p>
            <a:pPr marL="0" indent="360363">
              <a:buNone/>
            </a:pPr>
            <a:r>
              <a:rPr lang="sk-SK" dirty="0"/>
              <a:t>Sledovaný jav: A je jav, že pri hode kockou  padne číslo menšie ako 4 alebo rovné 4. </a:t>
            </a:r>
          </a:p>
          <a:p>
            <a:pPr marL="0" indent="360363">
              <a:buNone/>
            </a:pPr>
            <a:r>
              <a:rPr lang="sk-SK" dirty="0"/>
              <a:t>A = {1, 2, 3, 4}	 </a:t>
            </a:r>
            <a:r>
              <a:rPr lang="sk-SK" dirty="0">
                <a:sym typeface="Symbol"/>
              </a:rPr>
              <a:t> A  = m = 4 – počet priaznivých javov</a:t>
            </a:r>
          </a:p>
          <a:p>
            <a:pPr marL="0" indent="360363">
              <a:buNone/>
            </a:pPr>
            <a:endParaRPr lang="sk-SK" dirty="0"/>
          </a:p>
          <a:p>
            <a:pPr>
              <a:buNone/>
            </a:pPr>
            <a:endParaRPr lang="sk-SK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dirty="0">
                <a:solidFill>
                  <a:srgbClr val="FF0000"/>
                </a:solidFill>
              </a:rPr>
              <a:t> </a:t>
            </a:r>
            <a:endParaRPr lang="sk-SK" dirty="0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07619"/>
              </p:ext>
            </p:extLst>
          </p:nvPr>
        </p:nvGraphicFramePr>
        <p:xfrm>
          <a:off x="354360" y="5119390"/>
          <a:ext cx="8712968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Rovnica" r:id="rId3" imgW="2730240" imgH="469800" progId="Equation.3">
                  <p:embed/>
                </p:oleObj>
              </mc:Choice>
              <mc:Fallback>
                <p:oleObj name="Rovnica" r:id="rId3" imgW="273024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60" y="5119390"/>
                        <a:ext cx="8712968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2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424936" cy="1656184"/>
          </a:xfrm>
        </p:spPr>
        <p:txBody>
          <a:bodyPr>
            <a:normAutofit fontScale="90000"/>
          </a:bodyPr>
          <a:lstStyle/>
          <a:p>
            <a:pPr algn="just"/>
            <a:r>
              <a:rPr lang="sk-SK" u="sng" dirty="0"/>
              <a:t>Príklad č.3</a:t>
            </a:r>
            <a:r>
              <a:rPr lang="sk-SK" dirty="0"/>
              <a:t>: S akou pravdepodobnosťou padne pri hode kockou číslo menšie ako 4 alebo rovné 4?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276872"/>
            <a:ext cx="8507288" cy="410445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dirty="0"/>
              <a:t> </a:t>
            </a:r>
            <a:r>
              <a:rPr lang="sk-SK" u="sng" dirty="0"/>
              <a:t>Riešenie:</a:t>
            </a:r>
            <a:r>
              <a:rPr lang="sk-SK" dirty="0"/>
              <a:t> </a:t>
            </a:r>
          </a:p>
          <a:p>
            <a:pPr marL="0" indent="360363">
              <a:buNone/>
            </a:pPr>
            <a:r>
              <a:rPr lang="sk-SK" dirty="0"/>
              <a:t>Množina všetkých možných hodov  hracou kockou je </a:t>
            </a:r>
            <a:r>
              <a:rPr lang="sk-SK" dirty="0">
                <a:sym typeface="Symbol"/>
              </a:rPr>
              <a:t> = </a:t>
            </a:r>
            <a:r>
              <a:rPr lang="sk-SK" dirty="0"/>
              <a:t>{1, 2, 3, 4, 5, 6}.	 </a:t>
            </a:r>
            <a:r>
              <a:rPr lang="sk-SK" dirty="0">
                <a:sym typeface="Symbol"/>
              </a:rPr>
              <a:t>   = n = 6</a:t>
            </a:r>
            <a:endParaRPr lang="sk-SK" dirty="0"/>
          </a:p>
          <a:p>
            <a:pPr marL="0" indent="360363">
              <a:buNone/>
            </a:pPr>
            <a:r>
              <a:rPr lang="sk-SK" dirty="0">
                <a:solidFill>
                  <a:srgbClr val="FF0000"/>
                </a:solidFill>
              </a:rPr>
              <a:t>Sledovaný jav: A </a:t>
            </a:r>
            <a:r>
              <a:rPr lang="sk-SK" dirty="0"/>
              <a:t>je jav, že pri hode kockou  padne číslo menšie ako 4 alebo rovné 4. </a:t>
            </a:r>
          </a:p>
          <a:p>
            <a:pPr marL="0" indent="360363">
              <a:buNone/>
            </a:pPr>
            <a:r>
              <a:rPr lang="sk-SK" dirty="0">
                <a:solidFill>
                  <a:srgbClr val="FF0000"/>
                </a:solidFill>
              </a:rPr>
              <a:t>Doplnkový jav k javu: A´ </a:t>
            </a:r>
            <a:r>
              <a:rPr lang="sk-SK" dirty="0"/>
              <a:t>je jav, že pri hode kockou padne číslo väčšie ako 4. A´ = {5, 6}	 </a:t>
            </a:r>
            <a:r>
              <a:rPr lang="sk-SK" dirty="0">
                <a:sym typeface="Symbol"/>
              </a:rPr>
              <a:t> A´  = m = 2 </a:t>
            </a:r>
            <a:endParaRPr lang="sk-SK" dirty="0"/>
          </a:p>
          <a:p>
            <a:pPr>
              <a:buNone/>
            </a:pPr>
            <a:endParaRPr lang="sk-SK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dirty="0">
                <a:solidFill>
                  <a:srgbClr val="FF0000"/>
                </a:solidFill>
              </a:rPr>
              <a:t> </a:t>
            </a:r>
            <a:endParaRPr lang="sk-SK" dirty="0"/>
          </a:p>
        </p:txBody>
      </p:sp>
      <p:sp>
        <p:nvSpPr>
          <p:cNvPr id="4" name="Šípka doľava 3">
            <a:hlinkClick r:id="rId3" action="ppaction://hlinksldjump"/>
          </p:cNvPr>
          <p:cNvSpPr/>
          <p:nvPr/>
        </p:nvSpPr>
        <p:spPr>
          <a:xfrm>
            <a:off x="3995936" y="6497960"/>
            <a:ext cx="864096" cy="36004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0" y="5157192"/>
          <a:ext cx="8958263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Rovnica" r:id="rId4" imgW="2882880" imgH="393480" progId="Equation.3">
                  <p:embed/>
                </p:oleObj>
              </mc:Choice>
              <mc:Fallback>
                <p:oleObj name="Rovnica" r:id="rId4" imgW="288288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157192"/>
                        <a:ext cx="8958263" cy="1484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2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424936" cy="1440160"/>
          </a:xfrm>
        </p:spPr>
        <p:txBody>
          <a:bodyPr>
            <a:normAutofit fontScale="90000"/>
          </a:bodyPr>
          <a:lstStyle/>
          <a:p>
            <a:pPr algn="just"/>
            <a:r>
              <a:rPr lang="sk-SK" u="sng" dirty="0"/>
              <a:t>Príklad č.4</a:t>
            </a:r>
            <a:r>
              <a:rPr lang="sk-SK" dirty="0"/>
              <a:t>: S akou pravdepodobnosťou padne pri hode kockou nepárne číslo alebo prvočíslo?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88840"/>
            <a:ext cx="8507288" cy="439248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dirty="0"/>
              <a:t> </a:t>
            </a:r>
            <a:r>
              <a:rPr lang="sk-SK" u="sng" dirty="0"/>
              <a:t>Riešenie:</a:t>
            </a:r>
            <a:r>
              <a:rPr lang="sk-SK" dirty="0"/>
              <a:t> </a:t>
            </a:r>
          </a:p>
          <a:p>
            <a:pPr marL="0" indent="360363">
              <a:buNone/>
            </a:pPr>
            <a:r>
              <a:rPr lang="sk-SK" dirty="0"/>
              <a:t>Množina všetkých možných hodov  hracou kockou je </a:t>
            </a:r>
            <a:r>
              <a:rPr lang="sk-SK" dirty="0">
                <a:sym typeface="Symbol"/>
              </a:rPr>
              <a:t> = </a:t>
            </a:r>
            <a:r>
              <a:rPr lang="sk-SK" dirty="0"/>
              <a:t>{1, 2, 3, 4, 5, 6}.	 </a:t>
            </a:r>
            <a:r>
              <a:rPr lang="sk-SK" dirty="0">
                <a:sym typeface="Symbol"/>
              </a:rPr>
              <a:t>   = n = 6</a:t>
            </a:r>
            <a:endParaRPr lang="sk-SK" dirty="0"/>
          </a:p>
          <a:p>
            <a:pPr marL="0" indent="360363">
              <a:buNone/>
            </a:pPr>
            <a:r>
              <a:rPr lang="sk-SK" dirty="0">
                <a:solidFill>
                  <a:srgbClr val="FF0000"/>
                </a:solidFill>
              </a:rPr>
              <a:t>Sledované javy:</a:t>
            </a:r>
          </a:p>
          <a:p>
            <a:pPr marL="0" indent="0">
              <a:buNone/>
            </a:pPr>
            <a:r>
              <a:rPr lang="sk-SK" dirty="0">
                <a:solidFill>
                  <a:srgbClr val="FF0000"/>
                </a:solidFill>
              </a:rPr>
              <a:t>- A </a:t>
            </a:r>
            <a:r>
              <a:rPr lang="sk-SK" dirty="0"/>
              <a:t>je jav, že pri hode kockou  padne číslo nepárne. </a:t>
            </a:r>
          </a:p>
          <a:p>
            <a:pPr marL="0" indent="0">
              <a:buNone/>
            </a:pPr>
            <a:r>
              <a:rPr lang="sk-SK" dirty="0">
                <a:solidFill>
                  <a:srgbClr val="FF0000"/>
                </a:solidFill>
              </a:rPr>
              <a:t>- B</a:t>
            </a:r>
            <a:r>
              <a:rPr lang="sk-SK" dirty="0"/>
              <a:t> je jav, že pri hode kockou padne prvočíslo.  Počítame pravdepodobnosť  javu C = A U B – nastane jav A alebo B: „Padne niektoré z čísel 1, 2, 3, 5.“ </a:t>
            </a:r>
          </a:p>
          <a:p>
            <a:pPr>
              <a:buNone/>
            </a:pPr>
            <a:r>
              <a:rPr lang="sk-SK" dirty="0">
                <a:solidFill>
                  <a:srgbClr val="FF0000"/>
                </a:solidFill>
              </a:rPr>
              <a:t>P(C)=P(AUB)=P(A) + P(B) – P(A∩B)</a:t>
            </a:r>
          </a:p>
          <a:p>
            <a:pPr>
              <a:buNone/>
            </a:pPr>
            <a:r>
              <a:rPr lang="sk-SK" dirty="0">
                <a:solidFill>
                  <a:srgbClr val="FF0000"/>
                </a:solidFill>
              </a:rPr>
              <a:t> </a:t>
            </a:r>
            <a:endParaRPr lang="sk-SK" dirty="0"/>
          </a:p>
        </p:txBody>
      </p:sp>
      <p:sp>
        <p:nvSpPr>
          <p:cNvPr id="6" name="Šípka doľava 5">
            <a:hlinkClick r:id="rId2" action="ppaction://hlinksldjump"/>
          </p:cNvPr>
          <p:cNvSpPr/>
          <p:nvPr/>
        </p:nvSpPr>
        <p:spPr>
          <a:xfrm>
            <a:off x="2699792" y="6497960"/>
            <a:ext cx="864096" cy="36004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4"/>
          <p:cNvGraphicFramePr>
            <a:graphicFrameLocks noGrp="1" noChangeAspect="1"/>
          </p:cNvGraphicFramePr>
          <p:nvPr/>
        </p:nvGraphicFramePr>
        <p:xfrm>
          <a:off x="467544" y="764704"/>
          <a:ext cx="7964405" cy="719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Rovnice" r:id="rId3" imgW="2247900" imgH="203200" progId="Equation.3">
                  <p:embed/>
                </p:oleObj>
              </mc:Choice>
              <mc:Fallback>
                <p:oleObj name="Rovnice" r:id="rId3" imgW="2247900" imgH="2032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764704"/>
                        <a:ext cx="7964405" cy="7198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ál 6"/>
          <p:cNvSpPr/>
          <p:nvPr/>
        </p:nvSpPr>
        <p:spPr>
          <a:xfrm>
            <a:off x="971600" y="2492896"/>
            <a:ext cx="3960440" cy="1916832"/>
          </a:xfrm>
          <a:prstGeom prst="ellipse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1 </a:t>
            </a:r>
          </a:p>
        </p:txBody>
      </p:sp>
      <p:sp>
        <p:nvSpPr>
          <p:cNvPr id="8" name="Ovál 7"/>
          <p:cNvSpPr/>
          <p:nvPr/>
        </p:nvSpPr>
        <p:spPr>
          <a:xfrm>
            <a:off x="3851920" y="2852936"/>
            <a:ext cx="3384376" cy="1512168"/>
          </a:xfrm>
          <a:prstGeom prst="ellipse">
            <a:avLst/>
          </a:prstGeom>
          <a:noFill/>
          <a:ln w="793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827584" y="2132856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A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7020272" y="2276872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B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3995937" y="3212976"/>
            <a:ext cx="504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 Black" pitchFamily="34" charset="0"/>
              </a:rPr>
              <a:t>3  </a:t>
            </a:r>
            <a:endParaRPr lang="sk-SK" dirty="0"/>
          </a:p>
        </p:txBody>
      </p:sp>
      <p:sp>
        <p:nvSpPr>
          <p:cNvPr id="13" name="Obdĺžnik 12"/>
          <p:cNvSpPr/>
          <p:nvPr/>
        </p:nvSpPr>
        <p:spPr>
          <a:xfrm>
            <a:off x="4283968" y="3356992"/>
            <a:ext cx="504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 Black" pitchFamily="34" charset="0"/>
              </a:rPr>
              <a:t>5  </a:t>
            </a:r>
            <a:endParaRPr lang="sk-SK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331A7B-BAD6-4F92-A90E-8715485D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Bernoulliho</a:t>
            </a:r>
            <a:r>
              <a:rPr lang="sk-SK" dirty="0"/>
              <a:t> schéma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6092C53E-6A63-4EAD-B09F-C3AEAB7D88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1417638"/>
                <a:ext cx="8856984" cy="5107706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sk-SK" dirty="0"/>
                  <a:t>Uvažujeme o nejakom experimente, v ktorom udalosť </a:t>
                </a:r>
                <a:r>
                  <a:rPr lang="sk-SK" i="1" dirty="0"/>
                  <a:t>A</a:t>
                </a:r>
                <a:r>
                  <a:rPr lang="sk-SK" dirty="0"/>
                  <a:t> nastáva s pravdepodobnosťou </a:t>
                </a:r>
                <a:r>
                  <a:rPr lang="sk-SK" i="1" dirty="0"/>
                  <a:t>p</a:t>
                </a:r>
                <a:r>
                  <a:rPr lang="sk-SK" dirty="0"/>
                  <a:t>. </a:t>
                </a:r>
              </a:p>
              <a:p>
                <a:pPr algn="just"/>
                <a:r>
                  <a:rPr lang="sk-SK" dirty="0"/>
                  <a:t>Začatie udalosti </a:t>
                </a:r>
                <a:r>
                  <a:rPr lang="sk-SK" i="1" dirty="0"/>
                  <a:t>A </a:t>
                </a:r>
                <a:r>
                  <a:rPr lang="sk-SK" dirty="0"/>
                  <a:t>budeme interpretovať ako „úspech“. Opakujeme za rovnakých podmienok tento experiment </a:t>
                </a:r>
                <a:r>
                  <a:rPr lang="sk-SK" b="1" i="1" dirty="0"/>
                  <a:t>n</a:t>
                </a:r>
                <a:r>
                  <a:rPr lang="sk-SK" b="1" dirty="0"/>
                  <a:t>-krát</a:t>
                </a:r>
                <a:r>
                  <a:rPr lang="sk-SK" dirty="0"/>
                  <a:t>. </a:t>
                </a:r>
              </a:p>
              <a:p>
                <a:pPr algn="just"/>
                <a:r>
                  <a:rPr lang="sk-SK" dirty="0"/>
                  <a:t>Udalosť </a:t>
                </a:r>
                <a:r>
                  <a:rPr lang="sk-SK" i="1" dirty="0"/>
                  <a:t>A´ </a:t>
                </a:r>
                <a:r>
                  <a:rPr lang="sk-SK" dirty="0"/>
                  <a:t> - doplnkový jav – „neúspech“</a:t>
                </a:r>
                <a:endParaRPr lang="sk-SK" i="1" dirty="0"/>
              </a:p>
              <a:p>
                <a:pPr algn="just"/>
                <a:r>
                  <a:rPr lang="sk-SK" dirty="0"/>
                  <a:t>Pravdepodobnosť </a:t>
                </a:r>
                <a:r>
                  <a:rPr lang="sk-SK" b="1" i="1" dirty="0"/>
                  <a:t>n</a:t>
                </a:r>
                <a:r>
                  <a:rPr lang="sk-SK" b="1" dirty="0"/>
                  <a:t>-</a:t>
                </a:r>
                <a:r>
                  <a:rPr lang="sk-SK" b="1" dirty="0" err="1"/>
                  <a:t>tice</a:t>
                </a:r>
                <a:r>
                  <a:rPr lang="sk-SK" dirty="0"/>
                  <a:t>, ktorá obsahuje </a:t>
                </a:r>
                <a:r>
                  <a:rPr lang="sk-SK" b="1" i="1" dirty="0"/>
                  <a:t>k</a:t>
                </a:r>
                <a:r>
                  <a:rPr lang="sk-SK" dirty="0"/>
                  <a:t> </a:t>
                </a:r>
                <a:r>
                  <a:rPr lang="sk-SK" b="1" i="1" dirty="0"/>
                  <a:t>úspechov</a:t>
                </a:r>
                <a:r>
                  <a:rPr lang="sk-SK" dirty="0"/>
                  <a:t>  a </a:t>
                </a:r>
                <a:r>
                  <a:rPr lang="sk-SK" b="1" i="1" dirty="0"/>
                  <a:t>n-k</a:t>
                </a:r>
                <a:r>
                  <a:rPr lang="sk-SK" b="1" dirty="0"/>
                  <a:t> </a:t>
                </a:r>
                <a:r>
                  <a:rPr lang="sk-SK" i="1" dirty="0"/>
                  <a:t>neúspechy </a:t>
                </a:r>
                <a:r>
                  <a:rPr lang="sk-SK" dirty="0"/>
                  <a:t>je:</a:t>
                </a:r>
              </a:p>
              <a:p>
                <a:pPr marL="0" indent="0" algn="just">
                  <a:buNone/>
                </a:pPr>
                <a:r>
                  <a:rPr lang="sk-SK" dirty="0"/>
                  <a:t>                                      P(A)=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sk-SK" i="1" dirty="0"/>
                  <a:t>p</a:t>
                </a:r>
                <a:r>
                  <a:rPr lang="sk-SK" i="1" baseline="30000" dirty="0"/>
                  <a:t>k</a:t>
                </a:r>
                <a:r>
                  <a:rPr lang="sk-SK" i="1" dirty="0"/>
                  <a:t>q</a:t>
                </a:r>
                <a:r>
                  <a:rPr lang="sk-SK" i="1" baseline="30000" dirty="0"/>
                  <a:t>n-k</a:t>
                </a:r>
                <a:r>
                  <a:rPr lang="sk-SK" dirty="0"/>
                  <a:t>, kde </a:t>
                </a:r>
                <a:r>
                  <a:rPr lang="sk-SK" i="1" dirty="0"/>
                  <a:t>q = 1 - p</a:t>
                </a:r>
                <a:r>
                  <a:rPr lang="sk-SK" dirty="0"/>
                  <a:t>. </a:t>
                </a:r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6092C53E-6A63-4EAD-B09F-C3AEAB7D88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417638"/>
                <a:ext cx="8856984" cy="5107706"/>
              </a:xfrm>
              <a:blipFill>
                <a:blip r:embed="rId2"/>
                <a:stretch>
                  <a:fillRect l="-1583" t="-2509" r="-172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4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331A7B-BAD6-4F92-A90E-8715485D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930226"/>
          </a:xfrm>
        </p:spPr>
        <p:txBody>
          <a:bodyPr>
            <a:normAutofit/>
          </a:bodyPr>
          <a:lstStyle/>
          <a:p>
            <a:pPr algn="just"/>
            <a:r>
              <a:rPr lang="sk-SK" sz="3600" b="1" dirty="0"/>
              <a:t>Pr.: </a:t>
            </a:r>
            <a:r>
              <a:rPr lang="sk-SK" sz="3200" b="1" dirty="0"/>
              <a:t>Aká je pravdepodobnosť, že keď desaťkrát hodíme kockou, padne práve deväťkrát číslo menšie ako tri?</a:t>
            </a:r>
            <a:endParaRPr lang="sk-SK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6092C53E-6A63-4EAD-B09F-C3AEAB7D88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2204864"/>
                <a:ext cx="8856984" cy="4320480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sk-SK" dirty="0"/>
                  <a:t>A – jav, že pri hode kockou padne číslo menšie ako tri</a:t>
                </a:r>
              </a:p>
              <a:p>
                <a:pPr marL="0" indent="0" algn="just">
                  <a:buNone/>
                </a:pPr>
                <a:r>
                  <a:rPr lang="sk-SK" dirty="0"/>
                  <a:t>	P(A)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sk-SK" dirty="0"/>
              </a:p>
              <a:p>
                <a:pPr algn="just"/>
                <a:r>
                  <a:rPr lang="sk-SK" dirty="0"/>
                  <a:t>A´- jav, že pri hode kockou padne číslo aspoň tri</a:t>
                </a:r>
              </a:p>
              <a:p>
                <a:pPr marL="0" indent="0" algn="just">
                  <a:buNone/>
                </a:pPr>
                <a:r>
                  <a:rPr lang="sk-SK" b="0" dirty="0"/>
                  <a:t>	P(A´)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sk-SK" b="0" dirty="0"/>
              </a:p>
              <a:p>
                <a:pPr algn="just"/>
                <a:r>
                  <a:rPr lang="sk-SK" dirty="0"/>
                  <a:t>A</a:t>
                </a:r>
                <a:r>
                  <a:rPr lang="sk-SK" sz="1600" dirty="0"/>
                  <a:t>10 </a:t>
                </a:r>
                <a:r>
                  <a:rPr lang="sk-SK" sz="4400" dirty="0"/>
                  <a:t>–</a:t>
                </a:r>
                <a:r>
                  <a:rPr lang="sk-SK" sz="4000" dirty="0"/>
                  <a:t> </a:t>
                </a:r>
                <a:r>
                  <a:rPr lang="sk-SK" dirty="0"/>
                  <a:t>práve 9-krát padne číslo menšie ako tri</a:t>
                </a:r>
              </a:p>
              <a:p>
                <a:pPr marL="0" indent="0" algn="just">
                  <a:buNone/>
                </a:pPr>
                <a:r>
                  <a:rPr lang="sk-SK" dirty="0"/>
                  <a:t>	P(A</a:t>
                </a:r>
                <a:r>
                  <a:rPr lang="sk-SK" sz="1800" dirty="0"/>
                  <a:t>10</a:t>
                </a:r>
                <a:r>
                  <a:rPr lang="sk-SK" dirty="0"/>
                  <a:t>)=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sk-SK" i="1" dirty="0" err="1"/>
                  <a:t>p</a:t>
                </a:r>
                <a:r>
                  <a:rPr lang="sk-SK" i="1" baseline="30000" dirty="0" err="1"/>
                  <a:t>k</a:t>
                </a:r>
                <a:r>
                  <a:rPr lang="sk-SK" i="1" dirty="0" err="1"/>
                  <a:t>q</a:t>
                </a:r>
                <a:r>
                  <a:rPr lang="sk-SK" i="1" baseline="30000" dirty="0" err="1"/>
                  <a:t>n</a:t>
                </a:r>
                <a:r>
                  <a:rPr lang="sk-SK" i="1" baseline="30000" dirty="0"/>
                  <a:t>-k</a:t>
                </a:r>
                <a:r>
                  <a:rPr lang="sk-SK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k-S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sk-SK" dirty="0"/>
                  <a:t> </a:t>
                </a:r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6092C53E-6A63-4EAD-B09F-C3AEAB7D88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2204864"/>
                <a:ext cx="8856984" cy="4320480"/>
              </a:xfrm>
              <a:blipFill>
                <a:blip r:embed="rId2"/>
                <a:stretch>
                  <a:fillRect l="-1445" t="-282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6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331A7B-BAD6-4F92-A90E-8715485D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930226"/>
          </a:xfrm>
        </p:spPr>
        <p:txBody>
          <a:bodyPr>
            <a:normAutofit/>
          </a:bodyPr>
          <a:lstStyle/>
          <a:p>
            <a:pPr algn="just"/>
            <a:r>
              <a:rPr lang="sk-SK" sz="3600" b="1" dirty="0"/>
              <a:t>Pr.: </a:t>
            </a:r>
            <a:r>
              <a:rPr lang="sk-SK" sz="3200" b="1" dirty="0"/>
              <a:t>Pri odpovedi na 20 otázok študent odpovie na otázku správne s pravdepodobnosťou 0,6. Aká je pravdepodobnosť že odpovie správne na 15 otázok?</a:t>
            </a:r>
            <a:endParaRPr lang="sk-SK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6092C53E-6A63-4EAD-B09F-C3AEAB7D88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2204864"/>
                <a:ext cx="8856984" cy="432048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sk-SK" dirty="0"/>
                  <a:t>A – jav, že pri odpovie správne na otázku</a:t>
                </a:r>
              </a:p>
              <a:p>
                <a:pPr marL="0" indent="0" algn="just">
                  <a:buNone/>
                </a:pPr>
                <a:r>
                  <a:rPr lang="sk-SK" dirty="0"/>
                  <a:t>	P(A)= 0,6</a:t>
                </a:r>
              </a:p>
              <a:p>
                <a:pPr algn="just"/>
                <a:r>
                  <a:rPr lang="sk-SK" dirty="0"/>
                  <a:t>A´- jav, neodpovie správne na otázku</a:t>
                </a:r>
              </a:p>
              <a:p>
                <a:pPr marL="0" indent="0" algn="just">
                  <a:buNone/>
                </a:pPr>
                <a:r>
                  <a:rPr lang="sk-SK" b="0" dirty="0"/>
                  <a:t>           P(A´) = 0,4</a:t>
                </a:r>
              </a:p>
              <a:p>
                <a:pPr algn="just"/>
                <a:r>
                  <a:rPr lang="sk-SK" dirty="0"/>
                  <a:t>A</a:t>
                </a:r>
                <a:r>
                  <a:rPr lang="sk-SK" sz="1600" dirty="0"/>
                  <a:t>20 </a:t>
                </a:r>
                <a:r>
                  <a:rPr lang="sk-SK" sz="4400" dirty="0"/>
                  <a:t>–</a:t>
                </a:r>
                <a:r>
                  <a:rPr lang="sk-SK" sz="4000" dirty="0"/>
                  <a:t> </a:t>
                </a:r>
                <a:r>
                  <a:rPr lang="sk-SK" dirty="0"/>
                  <a:t>práve 15-krát odpovie správne</a:t>
                </a:r>
              </a:p>
              <a:p>
                <a:pPr marL="0" indent="0" algn="just">
                  <a:buNone/>
                </a:pPr>
                <a:r>
                  <a:rPr lang="sk-SK" dirty="0"/>
                  <a:t>	P(A</a:t>
                </a:r>
                <a:r>
                  <a:rPr lang="sk-SK" sz="1800" dirty="0"/>
                  <a:t>10</a:t>
                </a:r>
                <a:r>
                  <a:rPr lang="sk-SK" dirty="0"/>
                  <a:t>)=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sk-SK" i="1" dirty="0" err="1"/>
                  <a:t>p</a:t>
                </a:r>
                <a:r>
                  <a:rPr lang="sk-SK" i="1" baseline="30000" dirty="0" err="1"/>
                  <a:t>k</a:t>
                </a:r>
                <a:r>
                  <a:rPr lang="sk-SK" i="1" dirty="0"/>
                  <a:t>(1 - p)</a:t>
                </a:r>
                <a:r>
                  <a:rPr lang="sk-SK" i="1" baseline="30000" dirty="0"/>
                  <a:t>n-k</a:t>
                </a:r>
                <a:r>
                  <a:rPr lang="sk-SK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0,6</m:t>
                            </m:r>
                          </m:e>
                        </m:d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0,4</m:t>
                            </m:r>
                          </m:e>
                        </m:d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sk-SK" dirty="0"/>
                  <a:t> </a:t>
                </a:r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6092C53E-6A63-4EAD-B09F-C3AEAB7D88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2204864"/>
                <a:ext cx="8856984" cy="4320480"/>
              </a:xfrm>
              <a:blipFill>
                <a:blip r:embed="rId2"/>
                <a:stretch>
                  <a:fillRect l="-1583" t="-183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80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331A7B-BAD6-4F92-A90E-8715485D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1930226"/>
          </a:xfrm>
        </p:spPr>
        <p:txBody>
          <a:bodyPr>
            <a:normAutofit/>
          </a:bodyPr>
          <a:lstStyle/>
          <a:p>
            <a:pPr algn="just"/>
            <a:r>
              <a:rPr lang="sk-SK" sz="3100" b="1" dirty="0"/>
              <a:t>Strelec zasiahne cieľ v každom výstrele s pravdepodobnosťou 0,6. Aká je pravdepodobnosť, že pri štyroch výstreloch zasiahne cieľ práve tri krát?</a:t>
            </a:r>
            <a:endParaRPr lang="sk-SK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6092C53E-6A63-4EAD-B09F-C3AEAB7D88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2204864"/>
                <a:ext cx="8856984" cy="432048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sk-SK" sz="2800" b="1" dirty="0"/>
                  <a:t>Riešenie: </a:t>
                </a:r>
                <a:r>
                  <a:rPr lang="sk-SK" sz="2800" dirty="0"/>
                  <a:t>Každý výstrel je nezávislý pokus, preto celkovú pravdepodobnosť môžeme vypočítať podľa</a:t>
                </a:r>
                <a:br>
                  <a:rPr lang="sk-SK" sz="2800" dirty="0"/>
                </a:br>
                <a:r>
                  <a:rPr lang="sk-SK" sz="2800" dirty="0" err="1"/>
                  <a:t>Bernoulliho</a:t>
                </a:r>
                <a:r>
                  <a:rPr lang="sk-SK" sz="2800" dirty="0"/>
                  <a:t> schémy. </a:t>
                </a:r>
              </a:p>
              <a:p>
                <a:pPr marL="0" indent="0">
                  <a:buNone/>
                </a:pPr>
                <a:r>
                  <a:rPr lang="sk-SK" sz="2800" dirty="0"/>
                  <a:t>Pravdepodobnosť zásahu cieľa p = 0,6.</a:t>
                </a:r>
              </a:p>
              <a:p>
                <a:pPr marL="0" indent="0">
                  <a:buNone/>
                </a:pPr>
                <a:r>
                  <a:rPr lang="sk-SK" sz="2800" dirty="0"/>
                  <a:t>Pravdepodobnosť minutia cieľa  0,4.</a:t>
                </a:r>
              </a:p>
              <a:p>
                <a:pPr marL="0" indent="0" algn="just">
                  <a:buNone/>
                </a:pPr>
                <a:r>
                  <a:rPr lang="sk-SK" sz="2800" dirty="0"/>
                  <a:t>Počet nezávislých pokusov je n = 4. Počet zásahov je k = 3.</a:t>
                </a:r>
              </a:p>
              <a:p>
                <a:pPr algn="just"/>
                <a:r>
                  <a:rPr lang="sk-SK" dirty="0"/>
                  <a:t>A</a:t>
                </a:r>
                <a:r>
                  <a:rPr lang="sk-SK" sz="1600" dirty="0"/>
                  <a:t>4 </a:t>
                </a:r>
                <a:r>
                  <a:rPr lang="sk-SK" sz="4400" dirty="0"/>
                  <a:t>–</a:t>
                </a:r>
                <a:r>
                  <a:rPr lang="sk-SK" sz="4000" dirty="0"/>
                  <a:t> </a:t>
                </a:r>
                <a:r>
                  <a:rPr lang="sk-SK" dirty="0"/>
                  <a:t>práve 3-krát </a:t>
                </a:r>
                <a:r>
                  <a:rPr lang="sk-SK"/>
                  <a:t>zasiahne cieľ</a:t>
                </a:r>
                <a:endParaRPr lang="sk-SK" dirty="0"/>
              </a:p>
              <a:p>
                <a:pPr marL="0" indent="0" algn="just">
                  <a:buNone/>
                </a:pPr>
                <a:r>
                  <a:rPr lang="sk-SK" dirty="0"/>
                  <a:t>	P(A</a:t>
                </a:r>
                <a:r>
                  <a:rPr lang="sk-SK" sz="1800" dirty="0"/>
                  <a:t>10</a:t>
                </a:r>
                <a:r>
                  <a:rPr lang="sk-SK" dirty="0"/>
                  <a:t>)=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sk-SK" i="1" dirty="0" err="1"/>
                  <a:t>p</a:t>
                </a:r>
                <a:r>
                  <a:rPr lang="sk-SK" i="1" baseline="30000" dirty="0" err="1"/>
                  <a:t>k</a:t>
                </a:r>
                <a:r>
                  <a:rPr lang="sk-SK" i="1" dirty="0"/>
                  <a:t>(1 - p)</a:t>
                </a:r>
                <a:r>
                  <a:rPr lang="sk-SK" i="1" baseline="30000" dirty="0"/>
                  <a:t>n-k</a:t>
                </a:r>
                <a:r>
                  <a:rPr lang="sk-SK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0,6</m:t>
                            </m:r>
                          </m:e>
                        </m:d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0,4</m:t>
                            </m:r>
                          </m:e>
                        </m:d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sk-SK" dirty="0"/>
                  <a:t> </a:t>
                </a:r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6092C53E-6A63-4EAD-B09F-C3AEAB7D88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2204864"/>
                <a:ext cx="8856984" cy="4320480"/>
              </a:xfrm>
              <a:blipFill>
                <a:blip r:embed="rId2"/>
                <a:stretch>
                  <a:fillRect l="-1445" t="-2260" r="-123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46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altLang="sk-SK" sz="6600" b="1" dirty="0">
                <a:solidFill>
                  <a:srgbClr val="0033CC"/>
                </a:solidFill>
              </a:rPr>
              <a:t>Pravdepodobnosť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4000" dirty="0"/>
              <a:t>Teória pravdepodobnosti</a:t>
            </a:r>
          </a:p>
          <a:p>
            <a:r>
              <a:rPr lang="sk-SK" sz="4000" dirty="0"/>
              <a:t>Základné pojmy</a:t>
            </a:r>
          </a:p>
          <a:p>
            <a:r>
              <a:rPr lang="sk-SK" sz="4000" dirty="0"/>
              <a:t>Klasická definícia pravdepodobnosti</a:t>
            </a:r>
          </a:p>
          <a:p>
            <a:r>
              <a:rPr lang="sk-SK" sz="4000" dirty="0"/>
              <a:t>Základné vlastnosti pravdepodobnosti</a:t>
            </a:r>
          </a:p>
          <a:p>
            <a:r>
              <a:rPr lang="sk-SK" sz="4000" dirty="0"/>
              <a:t>Precvičovanie</a:t>
            </a:r>
          </a:p>
          <a:p>
            <a:endParaRPr lang="sk-SK" dirty="0"/>
          </a:p>
          <a:p>
            <a:endParaRPr lang="sk-SK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331A7B-BAD6-4F92-A90E-8715485D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1930226"/>
          </a:xfrm>
        </p:spPr>
        <p:txBody>
          <a:bodyPr>
            <a:normAutofit/>
          </a:bodyPr>
          <a:lstStyle/>
          <a:p>
            <a:pPr algn="just"/>
            <a:r>
              <a:rPr lang="sk-SK" sz="3100" b="1" dirty="0"/>
              <a:t>Liek úspešne zaberá na 80% pacientov. Ak ho užívajú desiati pacienti. Aká je pravdepodobnosť, že aspoň siedmi z nich sa vyliečia?</a:t>
            </a:r>
            <a:endParaRPr lang="sk-SK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6092C53E-6A63-4EAD-B09F-C3AEAB7D88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2204864"/>
                <a:ext cx="8856984" cy="432048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sk-SK" sz="2800" b="1" dirty="0"/>
                  <a:t>Riešenie: </a:t>
                </a:r>
                <a:r>
                  <a:rPr lang="sk-SK" sz="2800" dirty="0"/>
                  <a:t>Pravdepodobnosť úspechu lieku je  p = 0,8</a:t>
                </a:r>
              </a:p>
              <a:p>
                <a:pPr marL="0" indent="0">
                  <a:buNone/>
                </a:pPr>
                <a:r>
                  <a:rPr lang="sk-SK" sz="2800" dirty="0"/>
                  <a:t>Pravdepodobnosť neúspechu je 0,2</a:t>
                </a:r>
              </a:p>
              <a:p>
                <a:pPr marL="0" indent="0" algn="just">
                  <a:buNone/>
                </a:pPr>
                <a:r>
                  <a:rPr lang="sk-SK" sz="2800" dirty="0"/>
                  <a:t>Počet užitia lieku je n = 10. Počet úspechov je aspoň 7: k =7, 8, 9, 10 .</a:t>
                </a:r>
              </a:p>
              <a:p>
                <a:pPr marL="0" indent="0" algn="just">
                  <a:buNone/>
                </a:pPr>
                <a:r>
                  <a:rPr lang="sk-SK" dirty="0"/>
                  <a:t>P(A)=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sk-SK" i="1" dirty="0" err="1"/>
                  <a:t>p</a:t>
                </a:r>
                <a:r>
                  <a:rPr lang="sk-SK" i="1" baseline="30000" dirty="0" err="1"/>
                  <a:t>k</a:t>
                </a:r>
                <a:r>
                  <a:rPr lang="sk-SK" i="1" dirty="0"/>
                  <a:t>(1 - p)</a:t>
                </a:r>
                <a:r>
                  <a:rPr lang="sk-SK" i="1" baseline="30000" dirty="0"/>
                  <a:t>n-k</a:t>
                </a:r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6092C53E-6A63-4EAD-B09F-C3AEAB7D88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2204864"/>
                <a:ext cx="8856984" cy="4320480"/>
              </a:xfrm>
              <a:blipFill>
                <a:blip r:embed="rId2"/>
                <a:stretch>
                  <a:fillRect l="-1789" t="-1412" r="-137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41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b="1" dirty="0">
                <a:solidFill>
                  <a:srgbClr val="0033CC"/>
                </a:solidFill>
              </a:rPr>
              <a:t>Teória pravdepodobnosti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484784"/>
            <a:ext cx="8651304" cy="5112568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endParaRPr lang="sk-SK" altLang="sk-SK" dirty="0">
              <a:solidFill>
                <a:srgbClr val="FF0000"/>
              </a:solidFill>
            </a:endParaRPr>
          </a:p>
          <a:p>
            <a:pPr algn="just">
              <a:buFontTx/>
              <a:buChar char="-"/>
            </a:pPr>
            <a:r>
              <a:rPr lang="sk-SK" altLang="sk-SK" dirty="0">
                <a:solidFill>
                  <a:srgbClr val="FF0000"/>
                </a:solidFill>
              </a:rPr>
              <a:t>Množinu všetkých možných výsledkov </a:t>
            </a:r>
            <a:r>
              <a:rPr lang="sk-SK" altLang="sk-SK" dirty="0"/>
              <a:t>náhodného pokusu označujeme </a:t>
            </a:r>
            <a:r>
              <a:rPr lang="sk-SK" altLang="sk-SK" dirty="0">
                <a:sym typeface="Symbol"/>
              </a:rPr>
              <a:t>. Každú jej podmnožinu nazývame </a:t>
            </a:r>
            <a:r>
              <a:rPr lang="sk-SK" altLang="sk-SK" b="1" dirty="0">
                <a:solidFill>
                  <a:srgbClr val="FF0000"/>
                </a:solidFill>
                <a:sym typeface="Symbol"/>
              </a:rPr>
              <a:t>náhodný jav, </a:t>
            </a:r>
            <a:r>
              <a:rPr lang="sk-SK" altLang="sk-SK" dirty="0">
                <a:sym typeface="Symbol"/>
              </a:rPr>
              <a:t>označujeme A, B...</a:t>
            </a:r>
            <a:endParaRPr lang="sk-SK" altLang="sk-SK" dirty="0">
              <a:solidFill>
                <a:srgbClr val="FF0000"/>
              </a:solidFill>
            </a:endParaRPr>
          </a:p>
          <a:p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b="1" dirty="0">
                <a:solidFill>
                  <a:srgbClr val="0033CC"/>
                </a:solidFill>
              </a:rPr>
              <a:t>Základné pojmy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altLang="sk-SK" dirty="0">
                <a:solidFill>
                  <a:srgbClr val="FF0000"/>
                </a:solidFill>
              </a:rPr>
              <a:t>Náhodný jav</a:t>
            </a:r>
            <a:r>
              <a:rPr lang="sk-SK" altLang="sk-SK" dirty="0"/>
              <a:t> je jav,  ktorý ako výsledok určitého pokusu môže alebo nemusí nastať. </a:t>
            </a:r>
          </a:p>
          <a:p>
            <a:pPr algn="just"/>
            <a:r>
              <a:rPr lang="sk-SK" altLang="sk-SK" dirty="0"/>
              <a:t>Extrémnymi prípadmi javov je jav istý a jav nemožný.</a:t>
            </a:r>
          </a:p>
          <a:p>
            <a:pPr algn="just"/>
            <a:r>
              <a:rPr lang="sk-SK" altLang="sk-SK" dirty="0">
                <a:solidFill>
                  <a:srgbClr val="FF0000"/>
                </a:solidFill>
              </a:rPr>
              <a:t>Jav istý</a:t>
            </a:r>
            <a:r>
              <a:rPr lang="sk-SK" altLang="sk-SK" b="1" dirty="0">
                <a:solidFill>
                  <a:srgbClr val="CDDD03"/>
                </a:solidFill>
              </a:rPr>
              <a:t> </a:t>
            </a:r>
            <a:r>
              <a:rPr lang="sk-SK" altLang="sk-SK" dirty="0"/>
              <a:t>je taký jav, ktorý ako výsledok daného pokusu nastane vždy.</a:t>
            </a:r>
          </a:p>
          <a:p>
            <a:pPr algn="just"/>
            <a:r>
              <a:rPr lang="sk-SK" altLang="sk-SK" dirty="0">
                <a:solidFill>
                  <a:srgbClr val="FF0000"/>
                </a:solidFill>
              </a:rPr>
              <a:t>Jav nemožný</a:t>
            </a:r>
            <a:r>
              <a:rPr lang="sk-SK" altLang="sk-SK" dirty="0">
                <a:solidFill>
                  <a:srgbClr val="CDDD03"/>
                </a:solidFill>
              </a:rPr>
              <a:t> </a:t>
            </a:r>
            <a:r>
              <a:rPr lang="sk-SK" altLang="sk-SK" dirty="0"/>
              <a:t>je taký jav, ktorý ako výsledok pokusu nemôže nastať nikdy.</a:t>
            </a:r>
            <a:endParaRPr lang="cs-CZ" altLang="sk-SK" dirty="0"/>
          </a:p>
          <a:p>
            <a:pPr>
              <a:buNone/>
            </a:pPr>
            <a:r>
              <a:rPr lang="sk-SK" dirty="0">
                <a:hlinkClick r:id="rId2" action="ppaction://hlinksldjump"/>
              </a:rPr>
              <a:t>Príklad č.1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altLang="sk-SK" b="1" dirty="0">
                <a:solidFill>
                  <a:srgbClr val="0033CC"/>
                </a:solidFill>
              </a:rPr>
              <a:t>Klasická definícia pravdepodobnosti</a:t>
            </a:r>
            <a:r>
              <a:rPr lang="sk-SK" altLang="sk-SK" sz="3200" dirty="0">
                <a:solidFill>
                  <a:srgbClr val="0033CC"/>
                </a:solidFill>
              </a:rPr>
              <a:t> </a:t>
            </a:r>
            <a:br>
              <a:rPr lang="sk-SK" altLang="sk-SK" sz="3200" dirty="0">
                <a:solidFill>
                  <a:srgbClr val="0033CC"/>
                </a:solidFill>
              </a:rPr>
            </a:br>
            <a:r>
              <a:rPr lang="sk-SK" altLang="sk-SK" sz="3200" dirty="0">
                <a:solidFill>
                  <a:srgbClr val="0033CC"/>
                </a:solidFill>
              </a:rPr>
              <a:t>(</a:t>
            </a:r>
            <a:r>
              <a:rPr lang="sk-SK" altLang="sk-SK" sz="3200" dirty="0" err="1">
                <a:solidFill>
                  <a:srgbClr val="0033CC"/>
                </a:solidFill>
              </a:rPr>
              <a:t>Pierre</a:t>
            </a:r>
            <a:r>
              <a:rPr lang="sk-SK" altLang="sk-SK" sz="3200" dirty="0">
                <a:solidFill>
                  <a:srgbClr val="0033CC"/>
                </a:solidFill>
              </a:rPr>
              <a:t> Simon </a:t>
            </a:r>
            <a:r>
              <a:rPr lang="sk-SK" altLang="sk-SK" sz="3200" dirty="0" err="1">
                <a:solidFill>
                  <a:srgbClr val="0033CC"/>
                </a:solidFill>
              </a:rPr>
              <a:t>Laplace</a:t>
            </a:r>
            <a:r>
              <a:rPr lang="sk-SK" altLang="sk-SK" sz="3200" dirty="0">
                <a:solidFill>
                  <a:srgbClr val="0033CC"/>
                </a:solidFill>
              </a:rPr>
              <a:t>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>
              <a:buNone/>
            </a:pPr>
            <a:r>
              <a:rPr lang="sk-SK" dirty="0"/>
              <a:t>	Pravdepodobnosťou javu A nazývame číslo, pre ktoré platí: 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dirty="0">
                <a:sym typeface="Symbol"/>
              </a:rPr>
              <a:t>  A  - počet javov priaznivých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>
                <a:sym typeface="Symbol"/>
              </a:rPr>
              <a:t>   - počet všetkých možných javov</a:t>
            </a:r>
            <a:endParaRPr lang="sk-SK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3419872" y="2132856"/>
          <a:ext cx="2197026" cy="147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Rovnica" r:id="rId3" imgW="698400" imgH="469800" progId="Equation.3">
                  <p:embed/>
                </p:oleObj>
              </mc:Choice>
              <mc:Fallback>
                <p:oleObj name="Rovnica" r:id="rId3" imgW="698400" imgH="469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132856"/>
                        <a:ext cx="2197026" cy="14779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14">
            <a:hlinkClick r:id="rId5" action="ppaction://hlinksldjump"/>
          </p:cNvPr>
          <p:cNvGraphicFramePr>
            <a:graphicFrameLocks noGrp="1" noChangeAspect="1"/>
          </p:cNvGraphicFramePr>
          <p:nvPr/>
        </p:nvGraphicFramePr>
        <p:xfrm>
          <a:off x="5868144" y="5157192"/>
          <a:ext cx="2912982" cy="144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Clip" r:id="rId6" imgW="4740275" imgH="2225675" progId="">
                  <p:embed/>
                </p:oleObj>
              </mc:Choice>
              <mc:Fallback>
                <p:oleObj name="Clip" r:id="rId6" imgW="4740275" imgH="2225675" progId="">
                  <p:embed/>
                  <p:pic>
                    <p:nvPicPr>
                      <p:cNvPr id="0" name="Object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5157192"/>
                        <a:ext cx="2912982" cy="1440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sk-SK" altLang="sk-SK" b="1" dirty="0">
                <a:solidFill>
                  <a:srgbClr val="0033CC"/>
                </a:solidFill>
              </a:rPr>
              <a:t>Základné vlastnosti pravdepodobnosti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589240"/>
          </a:xfrm>
        </p:spPr>
        <p:txBody>
          <a:bodyPr>
            <a:normAutofit/>
          </a:bodyPr>
          <a:lstStyle/>
          <a:p>
            <a:pPr marL="552450" indent="-552450" algn="just">
              <a:spcBef>
                <a:spcPct val="0"/>
              </a:spcBef>
              <a:buClr>
                <a:schemeClr val="tx1"/>
              </a:buClr>
              <a:buSzPct val="80000"/>
              <a:buFontTx/>
              <a:buAutoNum type="arabicPeriod"/>
              <a:defRPr/>
            </a:pPr>
            <a:r>
              <a:rPr lang="sk-SK" altLang="sk-SK" dirty="0"/>
              <a:t>Pre každý náhodný jav A platí: 0≤ P(A) ≤ 1</a:t>
            </a:r>
          </a:p>
          <a:p>
            <a:pPr marL="552450" indent="-552450">
              <a:buClr>
                <a:schemeClr val="tx1"/>
              </a:buClr>
              <a:buSzPct val="80000"/>
              <a:buFont typeface="Wingdings" pitchFamily="2" charset="2"/>
              <a:buAutoNum type="arabicPeriod"/>
              <a:defRPr/>
            </a:pPr>
            <a:r>
              <a:rPr lang="sk-SK" altLang="sk-SK" dirty="0"/>
              <a:t>Pravdepodobnosť javu istého je rovná jednej. P(</a:t>
            </a:r>
            <a:r>
              <a:rPr lang="sk-SK" altLang="sk-SK" dirty="0">
                <a:sym typeface="Symbol"/>
              </a:rPr>
              <a:t></a:t>
            </a:r>
            <a:r>
              <a:rPr lang="sk-SK" altLang="sk-SK" dirty="0"/>
              <a:t>) = 1</a:t>
            </a:r>
          </a:p>
          <a:p>
            <a:pPr marL="552450" indent="-552450">
              <a:buClr>
                <a:schemeClr val="tx1"/>
              </a:buClr>
              <a:buSzPct val="80000"/>
              <a:buFont typeface="+mj-lt"/>
              <a:buAutoNum type="arabicPeriod"/>
              <a:defRPr/>
            </a:pPr>
            <a:r>
              <a:rPr lang="sk-SK" altLang="sk-SK" dirty="0"/>
              <a:t>Pravdepodobnosť javu nemožného je rovná nule.	P(</a:t>
            </a:r>
            <a:r>
              <a:rPr lang="sk-SK" altLang="sk-SK" dirty="0">
                <a:sym typeface="Symbol"/>
              </a:rPr>
              <a:t>Ø</a:t>
            </a:r>
            <a:r>
              <a:rPr lang="sk-SK" altLang="sk-SK" dirty="0"/>
              <a:t>) = 0</a:t>
            </a:r>
          </a:p>
          <a:p>
            <a:pPr marL="552450" indent="-552450">
              <a:buClr>
                <a:schemeClr val="tx1"/>
              </a:buClr>
              <a:buSzPct val="80000"/>
              <a:buFont typeface="Wingdings" pitchFamily="2" charset="2"/>
              <a:buAutoNum type="arabicPeriod"/>
              <a:defRPr/>
            </a:pPr>
            <a:r>
              <a:rPr lang="sk-SK" altLang="sk-SK" dirty="0"/>
              <a:t>Pravdepodobnosť javu opačného(doplnkového) je </a:t>
            </a:r>
            <a:r>
              <a:rPr lang="sk-SK" altLang="sk-SK" dirty="0">
                <a:hlinkClick r:id="rId2" action="ppaction://hlinksldjump"/>
              </a:rPr>
              <a:t>P(A´) = 1 – P(A)</a:t>
            </a:r>
            <a:r>
              <a:rPr lang="sk-SK" altLang="sk-SK" dirty="0"/>
              <a:t>				</a:t>
            </a:r>
          </a:p>
          <a:p>
            <a:pPr marL="552450" indent="-552450">
              <a:buClr>
                <a:schemeClr val="tx1"/>
              </a:buClr>
              <a:buSzPct val="80000"/>
              <a:buFont typeface="Wingdings" pitchFamily="2" charset="2"/>
              <a:buAutoNum type="arabicPeriod"/>
              <a:defRPr/>
            </a:pPr>
            <a:r>
              <a:rPr lang="sk-SK" altLang="sk-SK" dirty="0"/>
              <a:t>Pravdepodobnosť, že nastane aspoň jeden         z javov A, B platí: </a:t>
            </a:r>
            <a:r>
              <a:rPr lang="sk-SK" altLang="sk-SK" dirty="0">
                <a:hlinkClick r:id="rId3" action="ppaction://hlinksldjump"/>
              </a:rPr>
              <a:t>P(AUB) = P(A) + P(B) – P(A∩B)</a:t>
            </a:r>
            <a:endParaRPr lang="sk-SK" altLang="sk-SK" dirty="0"/>
          </a:p>
          <a:p>
            <a:pPr marL="552450" indent="-552450">
              <a:buClr>
                <a:schemeClr val="tx1"/>
              </a:buClr>
              <a:buSzPct val="80000"/>
              <a:buFont typeface="Wingdings" pitchFamily="2" charset="2"/>
              <a:buAutoNum type="arabicPeriod"/>
              <a:defRPr/>
            </a:pPr>
            <a:r>
              <a:rPr lang="sk-SK" altLang="sk-SK" dirty="0"/>
              <a:t>P(A∩B) = P(A).P(B) pre vzájomne nezávislé javy.</a:t>
            </a:r>
          </a:p>
          <a:p>
            <a:pPr marL="552450" indent="-552450">
              <a:buClr>
                <a:schemeClr val="tx1"/>
              </a:buClr>
              <a:buSzPct val="80000"/>
              <a:buFont typeface="Wingdings" pitchFamily="2" charset="2"/>
              <a:buAutoNum type="arabicPeriod"/>
              <a:defRPr/>
            </a:pPr>
            <a:endParaRPr lang="cs-CZ" altLang="sk-SK" dirty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altLang="sk-SK" b="1" dirty="0">
                <a:solidFill>
                  <a:srgbClr val="0033CC"/>
                </a:solidFill>
              </a:rPr>
              <a:t>Sčítanie pravdepodobnosti</a:t>
            </a:r>
            <a:br>
              <a:rPr lang="sk-SK" altLang="sk-SK" b="1" dirty="0">
                <a:solidFill>
                  <a:srgbClr val="0033CC"/>
                </a:solidFill>
              </a:rPr>
            </a:br>
            <a:r>
              <a:rPr lang="sk-SK" altLang="sk-SK" b="1" dirty="0">
                <a:solidFill>
                  <a:srgbClr val="0033CC"/>
                </a:solidFill>
              </a:rPr>
              <a:t>(zjednotenie, alebo)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2116831"/>
          </a:xfrm>
        </p:spPr>
        <p:txBody>
          <a:bodyPr/>
          <a:lstStyle/>
          <a:p>
            <a:pPr marL="95250" indent="19050">
              <a:buNone/>
            </a:pPr>
            <a:r>
              <a:rPr lang="sk-SK" altLang="sk-SK" dirty="0"/>
              <a:t>	Pravdepodobnosť zjednotenia dvoch javov   sa rovná súčtu ich pravdepodobnosti zmenšenom      o pravdepodobnosť ich prieniku. </a:t>
            </a:r>
          </a:p>
          <a:p>
            <a:endParaRPr lang="sk-SK" dirty="0"/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/>
        </p:nvGraphicFramePr>
        <p:xfrm>
          <a:off x="395536" y="3573016"/>
          <a:ext cx="7964405" cy="719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Rovnice" r:id="rId3" imgW="2247900" imgH="203200" progId="Equation.3">
                  <p:embed/>
                </p:oleObj>
              </mc:Choice>
              <mc:Fallback>
                <p:oleObj name="Rovnice" r:id="rId3" imgW="2247900" imgH="2032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573016"/>
                        <a:ext cx="7964405" cy="7198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ál 6"/>
          <p:cNvSpPr/>
          <p:nvPr/>
        </p:nvSpPr>
        <p:spPr>
          <a:xfrm>
            <a:off x="467544" y="4509120"/>
            <a:ext cx="3960440" cy="1916832"/>
          </a:xfrm>
          <a:prstGeom prst="ellipse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3131840" y="4653136"/>
            <a:ext cx="3384376" cy="1512168"/>
          </a:xfrm>
          <a:prstGeom prst="ellipse">
            <a:avLst/>
          </a:prstGeom>
          <a:noFill/>
          <a:ln w="793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395536" y="4293096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A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6372200" y="4437112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altLang="sk-SK" b="1" dirty="0">
                <a:solidFill>
                  <a:srgbClr val="0033CC"/>
                </a:solidFill>
              </a:rPr>
              <a:t>Sčítanie pravdepodobnosti nezlučiteľných javov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700808"/>
            <a:ext cx="8640960" cy="4425355"/>
          </a:xfrm>
        </p:spPr>
        <p:txBody>
          <a:bodyPr/>
          <a:lstStyle/>
          <a:p>
            <a:pPr marL="0" indent="0">
              <a:buNone/>
            </a:pPr>
            <a:r>
              <a:rPr lang="sk-SK" altLang="sk-SK" dirty="0"/>
              <a:t>	Javy A, B nazývame </a:t>
            </a:r>
            <a:r>
              <a:rPr lang="sk-SK" altLang="sk-SK" dirty="0">
                <a:solidFill>
                  <a:srgbClr val="FF0000"/>
                </a:solidFill>
              </a:rPr>
              <a:t>nezlučiteľné</a:t>
            </a:r>
            <a:r>
              <a:rPr lang="sk-SK" altLang="sk-SK" dirty="0"/>
              <a:t> (</a:t>
            </a:r>
            <a:r>
              <a:rPr lang="sk-SK" altLang="sk-SK" dirty="0" err="1"/>
              <a:t>disjunktné</a:t>
            </a:r>
            <a:r>
              <a:rPr lang="sk-SK" altLang="sk-SK" dirty="0"/>
              <a:t>) práve vtedy, keď </a:t>
            </a:r>
            <a:r>
              <a:rPr lang="sk-SK" altLang="sk-SK" dirty="0">
                <a:solidFill>
                  <a:srgbClr val="FF0000"/>
                </a:solidFill>
              </a:rPr>
              <a:t>A∩B = Ø </a:t>
            </a:r>
            <a:r>
              <a:rPr lang="sk-SK" altLang="sk-SK" dirty="0"/>
              <a:t>(nemôžu nastať zároveň).</a:t>
            </a:r>
          </a:p>
          <a:p>
            <a:pPr marL="0" indent="0">
              <a:buNone/>
            </a:pPr>
            <a:endParaRPr lang="sk-SK" altLang="sk-SK" dirty="0"/>
          </a:p>
          <a:p>
            <a:pPr marL="0" indent="0">
              <a:buNone/>
            </a:pPr>
            <a:r>
              <a:rPr lang="sk-SK" altLang="sk-SK" dirty="0"/>
              <a:t>	Ak sú javy A, B nezlučiteľné, potom</a:t>
            </a:r>
          </a:p>
          <a:p>
            <a:pPr marL="0" indent="0">
              <a:buNone/>
            </a:pPr>
            <a:r>
              <a:rPr lang="sk-SK" altLang="sk-SK" dirty="0"/>
              <a:t> </a:t>
            </a:r>
            <a:r>
              <a:rPr lang="sk-SK" altLang="sk-SK" b="1" dirty="0"/>
              <a:t>P(A U B) = P(A) + P(B).</a:t>
            </a:r>
          </a:p>
          <a:p>
            <a:pPr marL="0" indent="0">
              <a:buNone/>
            </a:pPr>
            <a:endParaRPr lang="sk-SK" altLang="sk-SK" dirty="0"/>
          </a:p>
          <a:p>
            <a:pPr marL="0" indent="0">
              <a:buNone/>
            </a:pPr>
            <a:endParaRPr lang="sk-SK" altLang="sk-SK" dirty="0"/>
          </a:p>
          <a:p>
            <a:pPr marL="0" indent="0">
              <a:buNone/>
            </a:pPr>
            <a:endParaRPr lang="sk-SK" altLang="sk-SK" dirty="0"/>
          </a:p>
          <a:p>
            <a:endParaRPr lang="sk-SK" dirty="0"/>
          </a:p>
        </p:txBody>
      </p:sp>
      <p:sp>
        <p:nvSpPr>
          <p:cNvPr id="5" name="Ovál 4"/>
          <p:cNvSpPr/>
          <p:nvPr/>
        </p:nvSpPr>
        <p:spPr>
          <a:xfrm>
            <a:off x="1043608" y="5445224"/>
            <a:ext cx="2952328" cy="1152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4283968" y="5301208"/>
            <a:ext cx="3384376" cy="936104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539552" y="5445224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/>
              <a:t>A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7236296" y="4797152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/>
              <a:t>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Previčovanie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Interaktívne cvičenie č. 1</a:t>
            </a:r>
          </a:p>
          <a:p>
            <a:r>
              <a:rPr lang="sk-SK" dirty="0"/>
              <a:t>Interaktívne cvičenie č. 2 		</a:t>
            </a:r>
          </a:p>
        </p:txBody>
      </p:sp>
      <p:pic>
        <p:nvPicPr>
          <p:cNvPr id="26626" name="Picture 2" descr="C:\Users\Anna Slovenkaiová\AppData\Local\Microsoft\Windows\Temporary Internet Files\Content.IE5\T3TH1C4C\kocka[1]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80112" y="1700808"/>
            <a:ext cx="499735" cy="503512"/>
          </a:xfrm>
          <a:prstGeom prst="rect">
            <a:avLst/>
          </a:prstGeom>
          <a:noFill/>
        </p:spPr>
      </p:pic>
      <p:pic>
        <p:nvPicPr>
          <p:cNvPr id="26627" name="Picture 3" descr="C:\Users\Anna Slovenkaiová\AppData\Local\Microsoft\Windows\Temporary Internet Files\Content.IE5\XEB31NA9\kocka1[1].gif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80112" y="2204864"/>
            <a:ext cx="498073" cy="4953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585</Words>
  <Application>Microsoft Office PowerPoint</Application>
  <PresentationFormat>Prezentácia na obrazovke (4:3)</PresentationFormat>
  <Paragraphs>126</Paragraphs>
  <Slides>20</Slides>
  <Notes>0</Notes>
  <HiddenSlides>13</HiddenSlides>
  <MMClips>0</MMClips>
  <ScaleCrop>false</ScaleCrop>
  <HeadingPairs>
    <vt:vector size="8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3</vt:i4>
      </vt:variant>
      <vt:variant>
        <vt:lpstr>Nadpisy snímok</vt:lpstr>
      </vt:variant>
      <vt:variant>
        <vt:i4>20</vt:i4>
      </vt:variant>
    </vt:vector>
  </HeadingPairs>
  <TitlesOfParts>
    <vt:vector size="29" baseType="lpstr">
      <vt:lpstr>Arial</vt:lpstr>
      <vt:lpstr>Arial Black</vt:lpstr>
      <vt:lpstr>Calibri</vt:lpstr>
      <vt:lpstr>Cambria Math</vt:lpstr>
      <vt:lpstr>Wingdings</vt:lpstr>
      <vt:lpstr>Motív Office</vt:lpstr>
      <vt:lpstr>Rovnica</vt:lpstr>
      <vt:lpstr>Clip</vt:lpstr>
      <vt:lpstr>Rovnice</vt:lpstr>
      <vt:lpstr>Prezentácia programu PowerPoint</vt:lpstr>
      <vt:lpstr>Pravdepodobnosť</vt:lpstr>
      <vt:lpstr>Teória pravdepodobnosti</vt:lpstr>
      <vt:lpstr>Základné pojmy</vt:lpstr>
      <vt:lpstr>Klasická definícia pravdepodobnosti  (Pierre Simon Laplace)</vt:lpstr>
      <vt:lpstr>Základné vlastnosti pravdepodobnosti</vt:lpstr>
      <vt:lpstr>Sčítanie pravdepodobnosti (zjednotenie, alebo)</vt:lpstr>
      <vt:lpstr>Sčítanie pravdepodobnosti nezlučiteľných javov</vt:lpstr>
      <vt:lpstr>Previčovanie</vt:lpstr>
      <vt:lpstr>Príklad č.1:</vt:lpstr>
      <vt:lpstr>Príklad č.2: S akou pravdepodobnosťou padne pri hode kockou číslo väčšie               ako 4? </vt:lpstr>
      <vt:lpstr>Príklad č.3: S akou pravdepodobnosťou padne pri hode kockou číslo menšie ako 4 alebo rovné 4? </vt:lpstr>
      <vt:lpstr>Príklad č.3: S akou pravdepodobnosťou padne pri hode kockou číslo menšie ako 4 alebo rovné 4? </vt:lpstr>
      <vt:lpstr>Príklad č.4: S akou pravdepodobnosťou padne pri hode kockou nepárne číslo alebo prvočíslo? </vt:lpstr>
      <vt:lpstr>Prezentácia programu PowerPoint</vt:lpstr>
      <vt:lpstr>Bernoulliho schéma</vt:lpstr>
      <vt:lpstr>Pr.: Aká je pravdepodobnosť, že keď desaťkrát hodíme kockou, padne práve deväťkrát číslo menšie ako tri?</vt:lpstr>
      <vt:lpstr>Pr.: Pri odpovedi na 20 otázok študent odpovie na otázku správne s pravdepodobnosťou 0,6. Aká je pravdepodobnosť že odpovie správne na 15 otázok?</vt:lpstr>
      <vt:lpstr>Strelec zasiahne cieľ v každom výstrele s pravdepodobnosťou 0,6. Aká je pravdepodobnosť, že pri štyroch výstreloch zasiahne cieľ práve tri krát?</vt:lpstr>
      <vt:lpstr>Liek úspešne zaberá na 80% pacientov. Ak ho užívajú desiati pacienti. Aká je pravdepodobnosť, že aspoň siedmi z nich sa vyliečia?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Pravdepodobnosť</dc:title>
  <dc:creator>Anna Slovenkaiová</dc:creator>
  <cp:lastModifiedBy>Slovenkaiová</cp:lastModifiedBy>
  <cp:revision>26</cp:revision>
  <dcterms:created xsi:type="dcterms:W3CDTF">2015-02-17T16:58:28Z</dcterms:created>
  <dcterms:modified xsi:type="dcterms:W3CDTF">2022-04-25T18:17:20Z</dcterms:modified>
</cp:coreProperties>
</file>