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2F8E"/>
    <a:srgbClr val="0027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3/28/2022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Osobnosť 2.sv.vojny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Nela </a:t>
            </a:r>
            <a:r>
              <a:rPr lang="sk-SK" dirty="0" err="1" smtClean="0"/>
              <a:t>Kaľavská</a:t>
            </a:r>
            <a:r>
              <a:rPr lang="sk-SK" dirty="0" smtClean="0"/>
              <a:t> IV.O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7329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1820" y="484632"/>
            <a:ext cx="11797048" cy="1609344"/>
          </a:xfrm>
        </p:spPr>
        <p:txBody>
          <a:bodyPr>
            <a:normAutofit/>
          </a:bodyPr>
          <a:lstStyle/>
          <a:p>
            <a:r>
              <a:rPr lang="sk-SK" dirty="0"/>
              <a:t>Alfréd </a:t>
            </a:r>
            <a:r>
              <a:rPr lang="sk-SK" dirty="0" err="1" smtClean="0"/>
              <a:t>Wetzler</a:t>
            </a:r>
            <a:r>
              <a:rPr lang="sk-SK" dirty="0"/>
              <a:t> </a:t>
            </a:r>
            <a:r>
              <a:rPr lang="sk-SK" sz="1800" dirty="0" smtClean="0"/>
              <a:t>*</a:t>
            </a:r>
            <a:r>
              <a:rPr lang="sk-SK" sz="2000" dirty="0" smtClean="0"/>
              <a:t>10</a:t>
            </a:r>
            <a:r>
              <a:rPr lang="sk-SK" sz="2000" dirty="0"/>
              <a:t>. máj 1918, Trnava – </a:t>
            </a:r>
            <a:r>
              <a:rPr lang="sk-SK" sz="2000" dirty="0" smtClean="0"/>
              <a:t> </a:t>
            </a:r>
            <a:r>
              <a:rPr lang="sk-SK" sz="2000" dirty="0"/>
              <a:t>8. február 1988, Bratislava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pseudonym </a:t>
            </a:r>
            <a:r>
              <a:rPr lang="sk-SK" dirty="0"/>
              <a:t>Jozef </a:t>
            </a:r>
            <a:r>
              <a:rPr lang="sk-SK" dirty="0" err="1" smtClean="0"/>
              <a:t>Lánik</a:t>
            </a:r>
            <a:endParaRPr lang="sk-SK" dirty="0" smtClean="0"/>
          </a:p>
          <a:p>
            <a:r>
              <a:rPr lang="sk-SK" dirty="0"/>
              <a:t>bol slovenský spisovateľ, antifašista, jeden z dvoch väzňov, ktorým sa podarilo ujsť z koncentračného tábora </a:t>
            </a:r>
            <a:r>
              <a:rPr lang="sk-SK" dirty="0" err="1"/>
              <a:t>Auschwitz-Birkenau</a:t>
            </a:r>
            <a:r>
              <a:rPr lang="sk-SK" dirty="0"/>
              <a:t> (pri meste Osvienčim</a:t>
            </a:r>
            <a:r>
              <a:rPr lang="sk-SK" dirty="0" smtClean="0"/>
              <a:t>)</a:t>
            </a:r>
          </a:p>
          <a:p>
            <a:r>
              <a:rPr lang="sk-SK" dirty="0" smtClean="0"/>
              <a:t> druhým </a:t>
            </a:r>
            <a:r>
              <a:rPr lang="sk-SK" dirty="0"/>
              <a:t>väzňom bol Rudolf Vrba, s ktorým napísali Vrbovu a </a:t>
            </a:r>
            <a:r>
              <a:rPr lang="sk-SK" dirty="0" err="1"/>
              <a:t>Wetzlerovu</a:t>
            </a:r>
            <a:r>
              <a:rPr lang="sk-SK" dirty="0"/>
              <a:t> </a:t>
            </a:r>
            <a:r>
              <a:rPr lang="sk-SK" dirty="0" smtClean="0"/>
              <a:t>správu</a:t>
            </a:r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51" y="3631238"/>
            <a:ext cx="2278085" cy="2933897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231820" y="6296297"/>
            <a:ext cx="2903266" cy="39188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Alfréd </a:t>
            </a:r>
            <a:r>
              <a:rPr lang="sk-SK" dirty="0" err="1" smtClean="0"/>
              <a:t>Wetzler</a:t>
            </a:r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673" y="3631238"/>
            <a:ext cx="2317460" cy="2933897"/>
          </a:xfrm>
          <a:prstGeom prst="rect">
            <a:avLst/>
          </a:prstGeom>
        </p:spPr>
      </p:pic>
      <p:sp>
        <p:nvSpPr>
          <p:cNvPr id="7" name="Obdĺžnik 6"/>
          <p:cNvSpPr/>
          <p:nvPr/>
        </p:nvSpPr>
        <p:spPr>
          <a:xfrm>
            <a:off x="3829879" y="6296297"/>
            <a:ext cx="2544418" cy="391886"/>
          </a:xfrm>
          <a:prstGeom prst="rect">
            <a:avLst/>
          </a:prstGeom>
          <a:solidFill>
            <a:srgbClr val="0027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Rudolf Vrba</a:t>
            </a:r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109" y="3666994"/>
            <a:ext cx="4065933" cy="2629303"/>
          </a:xfrm>
          <a:prstGeom prst="rect">
            <a:avLst/>
          </a:prstGeom>
        </p:spPr>
      </p:pic>
      <p:sp>
        <p:nvSpPr>
          <p:cNvPr id="9" name="Zaoblený obdĺžnik 8"/>
          <p:cNvSpPr/>
          <p:nvPr/>
        </p:nvSpPr>
        <p:spPr>
          <a:xfrm>
            <a:off x="7010400" y="5950226"/>
            <a:ext cx="4373217" cy="614909"/>
          </a:xfrm>
          <a:prstGeom prst="roundRect">
            <a:avLst/>
          </a:prstGeom>
          <a:solidFill>
            <a:srgbClr val="002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Koncentračný tábor, z ktorého ušli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845079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Život Alfréda </a:t>
            </a:r>
            <a:r>
              <a:rPr lang="sk-SK" dirty="0" err="1" smtClean="0"/>
              <a:t>Wetzlera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narodil </a:t>
            </a:r>
            <a:r>
              <a:rPr lang="sk-SK" dirty="0"/>
              <a:t>sa v židovskej robotníckej </a:t>
            </a:r>
            <a:r>
              <a:rPr lang="sk-SK" dirty="0" smtClean="0"/>
              <a:t>rodine.</a:t>
            </a:r>
          </a:p>
          <a:p>
            <a:r>
              <a:rPr lang="sk-SK" dirty="0"/>
              <a:t>z</a:t>
            </a:r>
            <a:r>
              <a:rPr lang="sk-SK" dirty="0" smtClean="0"/>
              <a:t>a </a:t>
            </a:r>
            <a:r>
              <a:rPr lang="sk-SK" dirty="0"/>
              <a:t>sabotáž v tehelni bol v roku 1941 zatknutý a na štyri mesiace uväznený v </a:t>
            </a:r>
            <a:r>
              <a:rPr lang="sk-SK" dirty="0" smtClean="0"/>
              <a:t>Bratislave. </a:t>
            </a:r>
          </a:p>
          <a:p>
            <a:r>
              <a:rPr lang="sk-SK" dirty="0"/>
              <a:t>d</a:t>
            </a:r>
            <a:r>
              <a:rPr lang="sk-SK" dirty="0" smtClean="0"/>
              <a:t>o </a:t>
            </a:r>
            <a:r>
              <a:rPr lang="sk-SK" dirty="0"/>
              <a:t>koncentračného tábora </a:t>
            </a:r>
            <a:r>
              <a:rPr lang="sk-SK" dirty="0" err="1"/>
              <a:t>Auschwitz-Birkenau</a:t>
            </a:r>
            <a:r>
              <a:rPr lang="sk-SK" dirty="0"/>
              <a:t> </a:t>
            </a:r>
            <a:r>
              <a:rPr lang="sk-SK" dirty="0" smtClean="0"/>
              <a:t>ho </a:t>
            </a:r>
            <a:r>
              <a:rPr lang="sk-SK" dirty="0"/>
              <a:t>previezli 13. apríla 1942 zo slovenského pracovného a koncentračného tábora (teraz múzeum holokaustu) v Seredi</a:t>
            </a:r>
            <a:r>
              <a:rPr lang="sk-SK" dirty="0" smtClean="0"/>
              <a:t>.</a:t>
            </a:r>
          </a:p>
          <a:p>
            <a:r>
              <a:rPr lang="sk-SK" dirty="0" smtClean="0"/>
              <a:t> v </a:t>
            </a:r>
            <a:r>
              <a:rPr lang="sk-SK" dirty="0"/>
              <a:t>tábore pracoval ako nosič mŕtvol či ako pisár alebo člen pracovnej skupiny vykonávajúcej pozemné </a:t>
            </a:r>
            <a:r>
              <a:rPr lang="sk-SK" dirty="0" err="1" smtClean="0"/>
              <a:t>práce.Z</a:t>
            </a:r>
            <a:r>
              <a:rPr lang="sk-SK" dirty="0" smtClean="0"/>
              <a:t> </a:t>
            </a:r>
            <a:r>
              <a:rPr lang="sk-SK" dirty="0"/>
              <a:t>tábora sa </a:t>
            </a:r>
            <a:r>
              <a:rPr lang="sk-SK" dirty="0" err="1"/>
              <a:t>Wetzlerovi</a:t>
            </a:r>
            <a:r>
              <a:rPr lang="sk-SK" dirty="0"/>
              <a:t> </a:t>
            </a:r>
            <a:r>
              <a:rPr lang="sk-SK" dirty="0" smtClean="0"/>
              <a:t> </a:t>
            </a:r>
            <a:r>
              <a:rPr lang="sk-SK" dirty="0"/>
              <a:t>podarilo utiecť 7. apríla 1944</a:t>
            </a:r>
            <a:r>
              <a:rPr lang="sk-SK" dirty="0" smtClean="0"/>
              <a:t>.</a:t>
            </a:r>
          </a:p>
          <a:p>
            <a:r>
              <a:rPr lang="sk-SK" dirty="0" smtClean="0"/>
              <a:t> patril </a:t>
            </a:r>
            <a:r>
              <a:rPr lang="sk-SK" dirty="0"/>
              <a:t>medzi 12 väzňov, ktorým sa za celú dobu existencie podaril úspešný útek z tábora. Ako prvý, spoločne s Rudolfom Vrbom, vyrozprával o hrôzach, ktorých tam bol svedkom v 32 stranovej Vrbovej a </a:t>
            </a:r>
            <a:r>
              <a:rPr lang="sk-SK" dirty="0" err="1"/>
              <a:t>Wetzlerovej</a:t>
            </a:r>
            <a:r>
              <a:rPr lang="sk-SK" dirty="0"/>
              <a:t> správe. </a:t>
            </a:r>
            <a:endParaRPr lang="sk-SK" dirty="0" smtClean="0"/>
          </a:p>
          <a:p>
            <a:r>
              <a:rPr lang="sk-SK" dirty="0"/>
              <a:t>c</a:t>
            </a:r>
            <a:r>
              <a:rPr lang="sk-SK" dirty="0" smtClean="0"/>
              <a:t>ieľom </a:t>
            </a:r>
            <a:r>
              <a:rPr lang="sk-SK" dirty="0" err="1"/>
              <a:t>Wetzlera</a:t>
            </a:r>
            <a:r>
              <a:rPr lang="sk-SK" dirty="0"/>
              <a:t> a Vrbu bolo informovať o podmienkach v </a:t>
            </a:r>
            <a:r>
              <a:rPr lang="sk-SK" dirty="0" err="1"/>
              <a:t>Auschwitz-Birkenau</a:t>
            </a:r>
            <a:r>
              <a:rPr lang="sk-SK" dirty="0"/>
              <a:t> a vytvoriť medzinárodný tlak na zastavenie deportácií</a:t>
            </a:r>
            <a:r>
              <a:rPr lang="sk-SK" dirty="0" smtClean="0"/>
              <a:t>.</a:t>
            </a:r>
            <a:endParaRPr lang="sk-SK" dirty="0"/>
          </a:p>
          <a:p>
            <a:r>
              <a:rPr lang="sk-SK" dirty="0" smtClean="0"/>
              <a:t>v rokoch </a:t>
            </a:r>
            <a:r>
              <a:rPr lang="sk-SK" dirty="0"/>
              <a:t>1945 – 1950 pracoval ako redaktor, v rokoch 1950 – 1955 bol robotníkom v Bratislave, v rokoch 1955 – 1970 pracoval v rezorte obchodu. Od roku 1970 bol na invalidnom dôchodku, no vypomáhal v knižnici v bratislavskom Ružinove. 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/>
          <a:srcRect b="16901"/>
          <a:stretch/>
        </p:blipFill>
        <p:spPr>
          <a:xfrm>
            <a:off x="1069848" y="484632"/>
            <a:ext cx="9593859" cy="5589431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605308" y="5460642"/>
            <a:ext cx="4095482" cy="12492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Plán koncentračného táboru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4493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Tvorba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Už v roku 1945 vydal brožúru </a:t>
            </a:r>
            <a:r>
              <a:rPr lang="sk-SK" dirty="0" err="1"/>
              <a:t>Oswienčim</a:t>
            </a:r>
            <a:r>
              <a:rPr lang="sk-SK" dirty="0"/>
              <a:t>, hrobka štyroch miliónov ľudí, ktorá bola ohromujúcim svedectvom človeka, ktorý toto peklo prežíval dva roky. </a:t>
            </a:r>
            <a:r>
              <a:rPr lang="sk-SK" dirty="0" smtClean="0"/>
              <a:t>Napísal </a:t>
            </a:r>
            <a:r>
              <a:rPr lang="sk-SK" dirty="0"/>
              <a:t>ju dokumentárne a faktograficky, čo len zvýšilo jej presvedčivosť</a:t>
            </a:r>
            <a:r>
              <a:rPr lang="sk-SK" dirty="0" smtClean="0"/>
              <a:t>.</a:t>
            </a:r>
          </a:p>
          <a:p>
            <a:r>
              <a:rPr lang="sk-SK" dirty="0" smtClean="0"/>
              <a:t> </a:t>
            </a:r>
            <a:r>
              <a:rPr lang="sk-SK" dirty="0"/>
              <a:t>V roku 1964 sa k tejto téme vrátil ešte raz, tentokrát v beletristickej forme, keď vydal pod pseudonymom Jozef </a:t>
            </a:r>
            <a:r>
              <a:rPr lang="sk-SK" dirty="0" err="1"/>
              <a:t>Lánik</a:t>
            </a:r>
            <a:r>
              <a:rPr lang="sk-SK" dirty="0"/>
              <a:t> román Čo </a:t>
            </a:r>
            <a:r>
              <a:rPr lang="sk-SK" dirty="0" err="1"/>
              <a:t>Dante</a:t>
            </a:r>
            <a:r>
              <a:rPr lang="sk-SK" dirty="0"/>
              <a:t> nevidel. Literárny kritik Alexander Matuška o tejto knihe napísal, že je to náš najlepší román vo svojom žánri (druhé vydanie vyšlo v roku 1989, piate vydanie v roku 2009, konečne pod jeho skutočným menom a doplnené Správou </a:t>
            </a:r>
            <a:r>
              <a:rPr lang="sk-SK" dirty="0" err="1"/>
              <a:t>Wetzlera</a:t>
            </a:r>
            <a:r>
              <a:rPr lang="sk-SK" dirty="0"/>
              <a:t> a Vrbu, ktorú z autorizovaného nemeckého originálu preložil M. Richter). </a:t>
            </a:r>
            <a:endParaRPr lang="sk-SK" dirty="0" smtClean="0"/>
          </a:p>
          <a:p>
            <a:r>
              <a:rPr lang="sk-SK" dirty="0" smtClean="0"/>
              <a:t>Vďaka </a:t>
            </a:r>
            <a:r>
              <a:rPr lang="sk-SK" dirty="0"/>
              <a:t>Alfrédovi </a:t>
            </a:r>
            <a:r>
              <a:rPr lang="sk-SK" dirty="0" err="1"/>
              <a:t>Wetzlerovi</a:t>
            </a:r>
            <a:r>
              <a:rPr lang="sk-SK" dirty="0"/>
              <a:t>, ktorého v jednom zo svojich článkov historik Ivan Kamenec nazval „nechceným hrdinom“, sa svet po prvý raz už v roku 1944 dozvedel o tom, čo sa deje za bránami Osvienčimu.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32" y="242686"/>
            <a:ext cx="4286250" cy="6115050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167425" y="5898524"/>
            <a:ext cx="3374265" cy="811369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Moderné vydanie diela Čo </a:t>
            </a:r>
            <a:r>
              <a:rPr lang="sk-SK" dirty="0" err="1" smtClean="0"/>
              <a:t>Dante</a:t>
            </a:r>
            <a:r>
              <a:rPr lang="sk-SK" dirty="0" smtClean="0"/>
              <a:t> nevidel</a:t>
            </a:r>
            <a:endParaRPr lang="sk-SK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 rotWithShape="1">
          <a:blip r:embed="rId3"/>
          <a:srcRect l="2657" t="2170" r="53530" b="8615"/>
          <a:stretch/>
        </p:blipFill>
        <p:spPr>
          <a:xfrm>
            <a:off x="5356097" y="484632"/>
            <a:ext cx="4631715" cy="541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016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Ocenenia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V roku 1997 mu prezident Michal Kováč prepožičal štátne vyznamenanie Rad Ľudovíta Štúra II. triedy in </a:t>
            </a:r>
            <a:r>
              <a:rPr lang="sk-SK" dirty="0" err="1"/>
              <a:t>memoriam</a:t>
            </a:r>
            <a:r>
              <a:rPr lang="sk-SK" dirty="0"/>
              <a:t>.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1</a:t>
            </a:r>
            <a:r>
              <a:rPr lang="sk-SK" dirty="0"/>
              <a:t>. januára 2007 mu prezident Slovenskej republiky Ivan Gašparovič udelil štátne vyznamenanie Kríž Milana Rastislava Štefánika I. triedy in </a:t>
            </a:r>
            <a:r>
              <a:rPr lang="sk-SK" dirty="0" err="1"/>
              <a:t>memoriam</a:t>
            </a:r>
            <a:r>
              <a:rPr lang="sk-S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63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4547" y="471753"/>
            <a:ext cx="11527494" cy="5272224"/>
          </a:xfrm>
        </p:spPr>
        <p:txBody>
          <a:bodyPr>
            <a:normAutofit/>
          </a:bodyPr>
          <a:lstStyle/>
          <a:p>
            <a:r>
              <a:rPr lang="sk-SK" sz="5400" dirty="0" smtClean="0"/>
              <a:t>ĎAKUJEM ZA  POZORNOSŤ</a:t>
            </a:r>
            <a:endParaRPr lang="sk-SK" sz="54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69848" y="6126480"/>
            <a:ext cx="10058400" cy="45719"/>
          </a:xfrm>
        </p:spPr>
        <p:txBody>
          <a:bodyPr>
            <a:normAutofit fontScale="25000" lnSpcReduction="20000"/>
          </a:bodyPr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94897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 dreva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 dreva]]</Template>
  <TotalTime>43</TotalTime>
  <Words>469</Words>
  <Application>Microsoft Office PowerPoint</Application>
  <PresentationFormat>Širokouhlá</PresentationFormat>
  <Paragraphs>27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0" baseType="lpstr">
      <vt:lpstr>Georgia</vt:lpstr>
      <vt:lpstr>Trebuchet MS</vt:lpstr>
      <vt:lpstr>Wingdings</vt:lpstr>
      <vt:lpstr>Typ dreva</vt:lpstr>
      <vt:lpstr>Osobnosť 2.sv.vojny</vt:lpstr>
      <vt:lpstr>Alfréd Wetzler *10. máj 1918, Trnava –  8. február 1988, Bratislava</vt:lpstr>
      <vt:lpstr>Život Alfréda Wetzlera</vt:lpstr>
      <vt:lpstr>Tvorba</vt:lpstr>
      <vt:lpstr>Ocenenia</vt:lpstr>
      <vt:lpstr>ĎAKUJEM ZA  POZORNOSŤ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Osobnosť 2.sv.vojny</dc:title>
  <dc:creator>Používateľ systému Windows</dc:creator>
  <cp:lastModifiedBy>Používateľ systému Windows</cp:lastModifiedBy>
  <cp:revision>5</cp:revision>
  <dcterms:created xsi:type="dcterms:W3CDTF">2022-03-28T18:32:00Z</dcterms:created>
  <dcterms:modified xsi:type="dcterms:W3CDTF">2022-03-28T19:15:32Z</dcterms:modified>
</cp:coreProperties>
</file>