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65" r:id="rId9"/>
    <p:sldId id="263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BC58-D24E-4060-A4BC-0CFB8AC022A9}" type="datetimeFigureOut">
              <a:rPr lang="sk-SK" smtClean="0"/>
              <a:t>21. 6. 2022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213-BDC4-441B-AD5C-AF7F290535F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BC58-D24E-4060-A4BC-0CFB8AC022A9}" type="datetimeFigureOut">
              <a:rPr lang="sk-SK" smtClean="0"/>
              <a:t>21. 6. 2022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213-BDC4-441B-AD5C-AF7F290535F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BC58-D24E-4060-A4BC-0CFB8AC022A9}" type="datetimeFigureOut">
              <a:rPr lang="sk-SK" smtClean="0"/>
              <a:t>21. 6. 2022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213-BDC4-441B-AD5C-AF7F290535F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BC58-D24E-4060-A4BC-0CFB8AC022A9}" type="datetimeFigureOut">
              <a:rPr lang="sk-SK" smtClean="0"/>
              <a:t>21. 6. 2022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213-BDC4-441B-AD5C-AF7F290535F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BC58-D24E-4060-A4BC-0CFB8AC022A9}" type="datetimeFigureOut">
              <a:rPr lang="sk-SK" smtClean="0"/>
              <a:t>21. 6. 2022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213-BDC4-441B-AD5C-AF7F290535F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BC58-D24E-4060-A4BC-0CFB8AC022A9}" type="datetimeFigureOut">
              <a:rPr lang="sk-SK" smtClean="0"/>
              <a:t>21. 6. 2022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213-BDC4-441B-AD5C-AF7F290535F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BC58-D24E-4060-A4BC-0CFB8AC022A9}" type="datetimeFigureOut">
              <a:rPr lang="sk-SK" smtClean="0"/>
              <a:t>21. 6. 2022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213-BDC4-441B-AD5C-AF7F290535F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BC58-D24E-4060-A4BC-0CFB8AC022A9}" type="datetimeFigureOut">
              <a:rPr lang="sk-SK" smtClean="0"/>
              <a:t>21. 6. 2022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213-BDC4-441B-AD5C-AF7F290535F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BC58-D24E-4060-A4BC-0CFB8AC022A9}" type="datetimeFigureOut">
              <a:rPr lang="sk-SK" smtClean="0"/>
              <a:t>21. 6. 2022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213-BDC4-441B-AD5C-AF7F290535F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BC58-D24E-4060-A4BC-0CFB8AC022A9}" type="datetimeFigureOut">
              <a:rPr lang="sk-SK" smtClean="0"/>
              <a:t>21. 6. 2022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213-BDC4-441B-AD5C-AF7F290535F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BC58-D24E-4060-A4BC-0CFB8AC022A9}" type="datetimeFigureOut">
              <a:rPr lang="sk-SK" smtClean="0"/>
              <a:t>21. 6. 2022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B043213-BDC4-441B-AD5C-AF7F290535F3}" type="slidenum">
              <a:rPr lang="sk-SK" smtClean="0"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1CBC58-D24E-4060-A4BC-0CFB8AC022A9}" type="datetimeFigureOut">
              <a:rPr lang="sk-SK" smtClean="0"/>
              <a:t>21. 6. 2022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043213-BDC4-441B-AD5C-AF7F290535F3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eUGxFwpKZk&amp;ab_channel=JurajVi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Hydroxyderiv%C3%A1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0" name="Picture 14" descr="Významné alkoholy - O ško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420906">
            <a:off x="-506052" y="936494"/>
            <a:ext cx="4540817" cy="2548534"/>
          </a:xfrm>
          <a:prstGeom prst="rect">
            <a:avLst/>
          </a:prstGeom>
          <a:noFill/>
        </p:spPr>
      </p:pic>
      <p:pic>
        <p:nvPicPr>
          <p:cNvPr id="14348" name="Picture 12" descr="Významné alkoholy - O ško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289391">
            <a:off x="5688748" y="763346"/>
            <a:ext cx="2749439" cy="2220274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-1692696" y="0"/>
            <a:ext cx="9145016" cy="2376264"/>
          </a:xfrm>
        </p:spPr>
        <p:txBody>
          <a:bodyPr>
            <a:normAutofit/>
          </a:bodyPr>
          <a:lstStyle/>
          <a:p>
            <a:r>
              <a:rPr lang="sk-SK" sz="11500" dirty="0" smtClean="0">
                <a:solidFill>
                  <a:srgbClr val="FFFF00"/>
                </a:solidFill>
              </a:rPr>
              <a:t>A</a:t>
            </a:r>
            <a:r>
              <a:rPr lang="sk-SK" sz="11500" dirty="0" smtClean="0">
                <a:solidFill>
                  <a:srgbClr val="FFFF00"/>
                </a:solidFill>
              </a:rPr>
              <a:t>LKOHOLY</a:t>
            </a:r>
            <a:r>
              <a:rPr lang="sk-SK" sz="9600" dirty="0" smtClean="0">
                <a:solidFill>
                  <a:srgbClr val="FFFF00"/>
                </a:solidFill>
              </a:rPr>
              <a:t> </a:t>
            </a:r>
            <a:endParaRPr lang="sk-SK" sz="9600" dirty="0">
              <a:solidFill>
                <a:srgbClr val="FFFF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743200" y="6309320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chemeClr val="bg2">
                    <a:lumMod val="25000"/>
                  </a:schemeClr>
                </a:solidFill>
              </a:rPr>
              <a:t>Martin </a:t>
            </a:r>
            <a:r>
              <a:rPr lang="sk-SK" dirty="0" err="1" smtClean="0">
                <a:solidFill>
                  <a:schemeClr val="bg2">
                    <a:lumMod val="25000"/>
                  </a:schemeClr>
                </a:solidFill>
              </a:rPr>
              <a:t>Brutovský</a:t>
            </a:r>
            <a:r>
              <a:rPr lang="sk-SK" dirty="0" smtClean="0">
                <a:solidFill>
                  <a:schemeClr val="bg2">
                    <a:lumMod val="25000"/>
                  </a:schemeClr>
                </a:solidFill>
              </a:rPr>
              <a:t> IV.O</a:t>
            </a:r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338" name="AutoShape 2" descr="Alkohol ako úhlavný nepriateľ? Zisti, ako o ovplyvní tvoj progres, svalovú  hmotu či regeneráciu - fitclan.s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4340" name="AutoShape 4" descr="Alkohol ako úhlavný nepriateľ? Zisti, ako o ovplyvní tvoj progres, svalovú  hmotu či regeneráciu - fitclan.s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4346" name="Picture 10" descr="Sekundární alkoholy – Wikipedi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284984"/>
            <a:ext cx="1584176" cy="1579524"/>
          </a:xfrm>
          <a:prstGeom prst="rect">
            <a:avLst/>
          </a:prstGeom>
          <a:noFill/>
        </p:spPr>
      </p:pic>
      <p:pic>
        <p:nvPicPr>
          <p:cNvPr id="14360" name="Picture 24" descr="9 mýtov o alkohole, ktorým by ste mali prestať veriť - Akčné žen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4509120"/>
            <a:ext cx="3131840" cy="2085854"/>
          </a:xfrm>
          <a:prstGeom prst="rect">
            <a:avLst/>
          </a:prstGeom>
          <a:noFill/>
        </p:spPr>
      </p:pic>
      <p:pic>
        <p:nvPicPr>
          <p:cNvPr id="14364" name="Picture 28" descr="Bomba Časovač O Vyhodiť - Obrázok zdarma na Pixaba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2420888"/>
            <a:ext cx="2852026" cy="1512168"/>
          </a:xfrm>
          <a:prstGeom prst="rect">
            <a:avLst/>
          </a:prstGeom>
          <a:noFill/>
        </p:spPr>
      </p:pic>
      <p:pic>
        <p:nvPicPr>
          <p:cNvPr id="14366" name="Picture 30" descr="1 € / 1 l | Alkoholový čistič povrchov, dezinfekcia 5L. antiseptikum  [419036] | %ccategory Veľkoobchodný dovoz | merkandi.sk - Merkandi B2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0232" y="3356992"/>
            <a:ext cx="1872208" cy="29206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/>
          <a:lstStyle/>
          <a:p>
            <a:r>
              <a:rPr lang="sk-SK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Fyzikálne vlastnosti Alkoholov:</a:t>
            </a:r>
            <a:endParaRPr lang="sk-SK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Nižšie alkoholy (c12) sú kvapaliny, vyššie alkoholy sú pevné látky. </a:t>
            </a:r>
            <a:endParaRPr lang="sk-SK" dirty="0" smtClean="0"/>
          </a:p>
          <a:p>
            <a:r>
              <a:rPr lang="sk-SK" dirty="0" smtClean="0"/>
              <a:t>S </a:t>
            </a:r>
            <a:r>
              <a:rPr lang="sk-SK" dirty="0" smtClean="0"/>
              <a:t>rastúcim počtom atómov uhlíka v molekule alkoholu klesá rozpustnosť vo vode</a:t>
            </a:r>
            <a:r>
              <a:rPr lang="sk-SK" dirty="0" smtClean="0"/>
              <a:t>.</a:t>
            </a:r>
          </a:p>
          <a:p>
            <a:r>
              <a:rPr lang="sk-SK" dirty="0" smtClean="0"/>
              <a:t> </a:t>
            </a:r>
            <a:r>
              <a:rPr lang="sk-SK" dirty="0" smtClean="0"/>
              <a:t>Alkoholy sú dobré rozpúšťadlá. </a:t>
            </a:r>
            <a:endParaRPr lang="sk-SK" dirty="0" smtClean="0"/>
          </a:p>
          <a:p>
            <a:r>
              <a:rPr lang="sk-SK" dirty="0" smtClean="0"/>
              <a:t>Majú </a:t>
            </a:r>
            <a:r>
              <a:rPr lang="sk-SK" dirty="0" smtClean="0"/>
              <a:t>vyššie body topenia aj varu ako uhľovodíky s rovnakým počtom uhlíkov.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Alkohol Ako Droga</a:t>
            </a:r>
            <a:endParaRPr lang="sk-SK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2468880"/>
            <a:ext cx="8229600" cy="4389120"/>
          </a:xfrm>
        </p:spPr>
        <p:txBody>
          <a:bodyPr/>
          <a:lstStyle/>
          <a:p>
            <a:r>
              <a:rPr lang="sk-SK" dirty="0" smtClean="0">
                <a:hlinkClick r:id="rId2"/>
              </a:rPr>
              <a:t>https://www.youtube.com/watch?v=AeUGxFwpKZk&amp;ab_channel=JurajVie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29600" cy="2799184"/>
          </a:xfrm>
        </p:spPr>
        <p:txBody>
          <a:bodyPr>
            <a:normAutofit fontScale="90000"/>
          </a:bodyPr>
          <a:lstStyle/>
          <a:p>
            <a:pPr algn="ctr"/>
            <a:r>
              <a:rPr lang="sk-SK" sz="6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ĎAKUJEM ZA POZORNOSŤ.</a:t>
            </a:r>
            <a:r>
              <a:rPr lang="sk-SK" sz="67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br>
              <a:rPr lang="sk-SK" sz="67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sk-SK" sz="6700" b="1" dirty="0" smtClean="0">
                <a:solidFill>
                  <a:schemeClr val="accent3"/>
                </a:solidFill>
                <a:sym typeface="Wingdings" pitchFamily="2" charset="2"/>
              </a:rPr>
              <a:t>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6635080" cy="722344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Čo sú to alkoholy?</a:t>
            </a:r>
            <a:endParaRPr lang="sk-SK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/>
          <a:lstStyle/>
          <a:p>
            <a:r>
              <a:rPr lang="sk-SK" b="1" dirty="0" smtClean="0"/>
              <a:t>Alkoholy</a:t>
            </a:r>
            <a:r>
              <a:rPr lang="sk-SK" dirty="0" smtClean="0"/>
              <a:t> sú </a:t>
            </a:r>
            <a:r>
              <a:rPr lang="sk-SK" dirty="0" err="1" smtClean="0">
                <a:solidFill>
                  <a:srgbClr val="FFFF00"/>
                </a:solidFill>
                <a:hlinkClick r:id="rId3" tooltip="Hydroxyderivát"/>
              </a:rPr>
              <a:t>hydroxyderiváty</a:t>
            </a:r>
            <a:r>
              <a:rPr lang="sk-SK" dirty="0" smtClean="0">
                <a:solidFill>
                  <a:srgbClr val="FFFF00"/>
                </a:solidFill>
              </a:rPr>
              <a:t>, </a:t>
            </a:r>
            <a:r>
              <a:rPr lang="sk-SK" dirty="0" smtClean="0"/>
              <a:t>v ktorých je </a:t>
            </a:r>
            <a:r>
              <a:rPr lang="sk-SK" dirty="0" err="1" smtClean="0"/>
              <a:t>hydroxylová</a:t>
            </a:r>
            <a:r>
              <a:rPr lang="sk-SK" dirty="0" smtClean="0"/>
              <a:t> skupina -</a:t>
            </a:r>
            <a:r>
              <a:rPr lang="sk-SK" dirty="0" smtClean="0">
                <a:solidFill>
                  <a:srgbClr val="FFFF00"/>
                </a:solidFill>
              </a:rPr>
              <a:t>OH</a:t>
            </a:r>
            <a:r>
              <a:rPr lang="sk-SK" dirty="0" smtClean="0"/>
              <a:t> naviazaná na uhlík</a:t>
            </a:r>
            <a:r>
              <a:rPr lang="sk-SK" dirty="0" smtClean="0"/>
              <a:t>.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V Názvosloví : </a:t>
            </a:r>
            <a:r>
              <a:rPr lang="cs-CZ" sz="2400" dirty="0" err="1" smtClean="0"/>
              <a:t>Názov</a:t>
            </a:r>
            <a:r>
              <a:rPr lang="cs-CZ" sz="2400" dirty="0" smtClean="0"/>
              <a:t> uhlovodíku </a:t>
            </a:r>
            <a:r>
              <a:rPr lang="cs-CZ" sz="2400" dirty="0" smtClean="0"/>
              <a:t>+ koncovka –</a:t>
            </a:r>
            <a:r>
              <a:rPr lang="cs-CZ" sz="2400" dirty="0" err="1" smtClean="0"/>
              <a:t>ol</a:t>
            </a:r>
            <a:endParaRPr lang="cs-CZ" sz="2400" dirty="0" smtClean="0"/>
          </a:p>
          <a:p>
            <a:endParaRPr lang="sk-SK" dirty="0"/>
          </a:p>
        </p:txBody>
      </p:sp>
      <p:sp>
        <p:nvSpPr>
          <p:cNvPr id="13314" name="AutoShape 2" descr="metanol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3316" name="AutoShape 4" descr="metanol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3319" name="AutoShape 7" descr="metanol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3321" name="AutoShape 9" descr="metanol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683568" y="4365104"/>
          <a:ext cx="1739900" cy="1689100"/>
        </p:xfrm>
        <a:graphic>
          <a:graphicData uri="http://schemas.openxmlformats.org/presentationml/2006/ole">
            <p:oleObj spid="_x0000_s13330" name="ChemSketch" r:id="rId4" imgW="603504" imgH="582168" progId="">
              <p:embed/>
            </p:oleObj>
          </a:graphicData>
        </a:graphic>
      </p:graphicFrame>
      <p:sp>
        <p:nvSpPr>
          <p:cNvPr id="18" name="Obdĺžnik 17"/>
          <p:cNvSpPr/>
          <p:nvPr/>
        </p:nvSpPr>
        <p:spPr>
          <a:xfrm>
            <a:off x="2843808" y="4941168"/>
            <a:ext cx="52565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smtClean="0"/>
              <a:t>- </a:t>
            </a:r>
            <a:r>
              <a:rPr lang="cs-CZ" sz="2400" dirty="0" err="1" smtClean="0"/>
              <a:t>Názov</a:t>
            </a:r>
            <a:r>
              <a:rPr lang="cs-CZ" sz="2400" dirty="0" smtClean="0"/>
              <a:t> uhlovodíku – </a:t>
            </a:r>
            <a:r>
              <a:rPr lang="cs-CZ" sz="2400" dirty="0" err="1" smtClean="0"/>
              <a:t>methan</a:t>
            </a:r>
            <a:r>
              <a:rPr lang="cs-CZ" sz="2400" dirty="0" smtClean="0"/>
              <a:t> + </a:t>
            </a:r>
            <a:r>
              <a:rPr lang="cs-CZ" sz="2400" dirty="0" err="1" smtClean="0"/>
              <a:t>ol</a:t>
            </a:r>
            <a:endParaRPr lang="cs-CZ" sz="2400" dirty="0" smtClean="0"/>
          </a:p>
          <a:p>
            <a:r>
              <a:rPr lang="cs-CZ" sz="2400" dirty="0" smtClean="0"/>
              <a:t>= </a:t>
            </a:r>
            <a:r>
              <a:rPr lang="cs-CZ" sz="2400" b="1" dirty="0" err="1" smtClean="0"/>
              <a:t>methanol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08688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Rozdelenie Alkoholov </a:t>
            </a:r>
            <a:endParaRPr lang="sk-SK" sz="36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Zástupný symbol pro obsah 2"/>
          <p:cNvSpPr>
            <a:spLocks noGrp="1"/>
          </p:cNvSpPr>
          <p:nvPr>
            <p:ph idx="1"/>
          </p:nvPr>
        </p:nvSpPr>
        <p:spPr>
          <a:xfrm>
            <a:off x="914400" y="1268760"/>
            <a:ext cx="8229600" cy="4389438"/>
          </a:xfrm>
        </p:spPr>
        <p:txBody>
          <a:bodyPr/>
          <a:lstStyle/>
          <a:p>
            <a:pPr marL="68580" indent="0">
              <a:buNone/>
            </a:pPr>
            <a:r>
              <a:rPr lang="cs-CZ" b="1" dirty="0" err="1" smtClean="0">
                <a:solidFill>
                  <a:schemeClr val="accent3"/>
                </a:solidFill>
              </a:rPr>
              <a:t>Podľa</a:t>
            </a:r>
            <a:r>
              <a:rPr lang="cs-CZ" b="1" dirty="0" smtClean="0">
                <a:solidFill>
                  <a:schemeClr val="accent3"/>
                </a:solidFill>
              </a:rPr>
              <a:t> počtu </a:t>
            </a:r>
            <a:r>
              <a:rPr lang="cs-CZ" b="1" dirty="0">
                <a:solidFill>
                  <a:schemeClr val="accent3"/>
                </a:solidFill>
              </a:rPr>
              <a:t>–OH skupin:</a:t>
            </a:r>
            <a:endParaRPr lang="cs-CZ" dirty="0">
              <a:solidFill>
                <a:schemeClr val="accent3"/>
              </a:solidFill>
            </a:endParaRPr>
          </a:p>
          <a:p>
            <a:r>
              <a:rPr lang="cs-CZ" dirty="0" err="1" smtClean="0"/>
              <a:t>jednosítené</a:t>
            </a:r>
            <a:r>
              <a:rPr lang="cs-CZ" dirty="0" smtClean="0"/>
              <a:t>: </a:t>
            </a:r>
            <a:r>
              <a:rPr lang="cs-CZ" dirty="0" smtClean="0"/>
              <a:t> 1 </a:t>
            </a:r>
            <a:r>
              <a:rPr lang="cs-CZ" dirty="0"/>
              <a:t>OH </a:t>
            </a:r>
            <a:r>
              <a:rPr lang="cs-CZ" dirty="0" smtClean="0"/>
              <a:t>skupina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err="1" smtClean="0"/>
              <a:t>via</a:t>
            </a:r>
            <a:r>
              <a:rPr lang="cs-CZ" dirty="0" err="1" smtClean="0"/>
              <a:t>csytené</a:t>
            </a:r>
            <a:r>
              <a:rPr lang="cs-CZ" dirty="0"/>
              <a:t>: </a:t>
            </a:r>
            <a:r>
              <a:rPr lang="cs-CZ" dirty="0" smtClean="0"/>
              <a:t> 2 </a:t>
            </a:r>
            <a:r>
              <a:rPr lang="cs-CZ" dirty="0" smtClean="0"/>
              <a:t>  a </a:t>
            </a:r>
            <a:r>
              <a:rPr lang="cs-CZ" dirty="0" err="1" smtClean="0"/>
              <a:t>viac</a:t>
            </a:r>
            <a:r>
              <a:rPr lang="cs-CZ" dirty="0" smtClean="0"/>
              <a:t>  OH </a:t>
            </a:r>
            <a:r>
              <a:rPr lang="cs-CZ" dirty="0"/>
              <a:t>skupin</a:t>
            </a:r>
          </a:p>
          <a:p>
            <a:pPr marL="68580" indent="0">
              <a:buNone/>
            </a:pPr>
            <a:endParaRPr lang="cs-CZ" dirty="0"/>
          </a:p>
        </p:txBody>
      </p:sp>
      <p:sp>
        <p:nvSpPr>
          <p:cNvPr id="7" name="Obdĺžnik 6"/>
          <p:cNvSpPr/>
          <p:nvPr/>
        </p:nvSpPr>
        <p:spPr>
          <a:xfrm>
            <a:off x="4572000" y="2852936"/>
            <a:ext cx="22004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3200" dirty="0" err="1" smtClean="0"/>
              <a:t>ethan</a:t>
            </a:r>
            <a:r>
              <a:rPr lang="cs-CZ" sz="32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</a:t>
            </a:r>
            <a:endParaRPr lang="cs-CZ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1907704" y="2420888"/>
          <a:ext cx="2222500" cy="1498600"/>
        </p:xfrm>
        <a:graphic>
          <a:graphicData uri="http://schemas.openxmlformats.org/presentationml/2006/ole">
            <p:oleObj spid="_x0000_s16385" name="ChemSketch" r:id="rId3" imgW="914400" imgH="615696" progId="">
              <p:embed/>
            </p:oleObj>
          </a:graphicData>
        </a:graphic>
      </p:graphicFrame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691680" y="4797152"/>
          <a:ext cx="2547938" cy="1557337"/>
        </p:xfrm>
        <a:graphic>
          <a:graphicData uri="http://schemas.openxmlformats.org/presentationml/2006/ole">
            <p:oleObj spid="_x0000_s16386" name="ChemSketch" r:id="rId4" imgW="1008888" imgH="615696" progId="">
              <p:embed/>
            </p:oleObj>
          </a:graphicData>
        </a:graphic>
      </p:graphicFrame>
      <p:sp>
        <p:nvSpPr>
          <p:cNvPr id="10" name="Obdĺžnik 9"/>
          <p:cNvSpPr/>
          <p:nvPr/>
        </p:nvSpPr>
        <p:spPr>
          <a:xfrm>
            <a:off x="4572000" y="5661248"/>
            <a:ext cx="1938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800" dirty="0" err="1" smtClean="0"/>
              <a:t>ethan</a:t>
            </a:r>
            <a:r>
              <a:rPr lang="cs-CZ" sz="2800" dirty="0" err="1" smtClean="0">
                <a:solidFill>
                  <a:schemeClr val="accent3">
                    <a:lumMod val="75000"/>
                  </a:schemeClr>
                </a:solidFill>
              </a:rPr>
              <a:t>di</a:t>
            </a:r>
            <a:r>
              <a:rPr lang="cs-CZ" sz="28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</a:t>
            </a:r>
            <a:endParaRPr lang="cs-CZ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08688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Rozdelenie Alkoholov </a:t>
            </a:r>
            <a:endParaRPr lang="sk-SK" sz="36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4389120"/>
          </a:xfrm>
        </p:spPr>
        <p:txBody>
          <a:bodyPr/>
          <a:lstStyle/>
          <a:p>
            <a:pPr marL="68580" indent="0">
              <a:buNone/>
            </a:pPr>
            <a:r>
              <a:rPr lang="sk-SK" b="1" dirty="0" smtClean="0">
                <a:solidFill>
                  <a:schemeClr val="accent3"/>
                </a:solidFill>
              </a:rPr>
              <a:t>Podľa počtu uhlíkov , ktoré sa viažu  na uhlík z ktorého vychádza –OH skupina:</a:t>
            </a:r>
            <a:endParaRPr lang="sk-SK" dirty="0" smtClean="0">
              <a:solidFill>
                <a:schemeClr val="accent3"/>
              </a:solidFill>
            </a:endParaRPr>
          </a:p>
          <a:p>
            <a:r>
              <a:rPr lang="sk-SK" dirty="0" smtClean="0"/>
              <a:t>primárne alkoholy</a:t>
            </a:r>
          </a:p>
          <a:p>
            <a:endParaRPr lang="cs-CZ" dirty="0" smtClean="0"/>
          </a:p>
          <a:p>
            <a:endParaRPr lang="cs-CZ" dirty="0" smtClean="0"/>
          </a:p>
          <a:p>
            <a:pPr marL="4308475" indent="-360363"/>
            <a:r>
              <a:rPr lang="cs-CZ" dirty="0" err="1" smtClean="0"/>
              <a:t>sekundárne</a:t>
            </a:r>
            <a:r>
              <a:rPr lang="cs-CZ" dirty="0" smtClean="0"/>
              <a:t> </a:t>
            </a:r>
            <a:r>
              <a:rPr lang="cs-CZ" dirty="0" smtClean="0"/>
              <a:t>alkoholy</a:t>
            </a:r>
          </a:p>
          <a:p>
            <a:pPr marL="68580" indent="0">
              <a:buNone/>
            </a:pPr>
            <a:endParaRPr lang="cs-CZ" dirty="0" smtClean="0"/>
          </a:p>
          <a:p>
            <a:r>
              <a:rPr lang="cs-CZ" dirty="0" err="1" smtClean="0"/>
              <a:t>terciárne</a:t>
            </a:r>
            <a:r>
              <a:rPr lang="cs-CZ" dirty="0" smtClean="0"/>
              <a:t> </a:t>
            </a:r>
            <a:r>
              <a:rPr lang="cs-CZ" dirty="0" smtClean="0"/>
              <a:t>alkoholy</a:t>
            </a:r>
          </a:p>
          <a:p>
            <a:endParaRPr lang="sk-SK" dirty="0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971600" y="2924944"/>
          <a:ext cx="1460500" cy="952500"/>
        </p:xfrm>
        <a:graphic>
          <a:graphicData uri="http://schemas.openxmlformats.org/presentationml/2006/ole">
            <p:oleObj spid="_x0000_s17412" name="ChemSketch" r:id="rId3" imgW="765048" imgH="502920" progId="">
              <p:embed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442000" y="4233044"/>
          <a:ext cx="1511300" cy="990600"/>
        </p:xfrm>
        <a:graphic>
          <a:graphicData uri="http://schemas.openxmlformats.org/presentationml/2006/ole">
            <p:oleObj spid="_x0000_s17413" name="ChemSketch" r:id="rId4" imgW="765048" imgH="502920" progId="">
              <p:embed/>
            </p:oleObj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047800" y="5236344"/>
          <a:ext cx="1511300" cy="1041400"/>
        </p:xfrm>
        <a:graphic>
          <a:graphicData uri="http://schemas.openxmlformats.org/presentationml/2006/ole">
            <p:oleObj spid="_x0000_s17414" name="ChemSketch" r:id="rId5" imgW="765048" imgH="52730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cs-CZ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Methanol</a:t>
            </a:r>
            <a:r>
              <a:rPr lang="cs-CZ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CH</a:t>
            </a:r>
            <a:r>
              <a:rPr lang="cs-CZ" b="1" baseline="-25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3</a:t>
            </a:r>
            <a:r>
              <a:rPr lang="cs-CZ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OH</a:t>
            </a:r>
            <a:endParaRPr lang="sk-SK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700808"/>
            <a:ext cx="8229600" cy="4389120"/>
          </a:xfrm>
        </p:spPr>
        <p:txBody>
          <a:bodyPr/>
          <a:lstStyle/>
          <a:p>
            <a:r>
              <a:rPr lang="sk-SK" dirty="0" smtClean="0"/>
              <a:t>Najjednoduchší </a:t>
            </a:r>
            <a:r>
              <a:rPr lang="sk-SK" dirty="0" smtClean="0"/>
              <a:t>alkohol. </a:t>
            </a:r>
            <a:endParaRPr lang="sk-SK" dirty="0" smtClean="0"/>
          </a:p>
          <a:p>
            <a:r>
              <a:rPr lang="sk-SK" dirty="0" smtClean="0"/>
              <a:t>Bezfarebná </a:t>
            </a:r>
            <a:r>
              <a:rPr lang="sk-SK" dirty="0" smtClean="0"/>
              <a:t>kvapalina charakteristického 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/>
              <a:t>   zápachu</a:t>
            </a:r>
            <a:r>
              <a:rPr lang="sk-SK" dirty="0" smtClean="0"/>
              <a:t>. </a:t>
            </a:r>
            <a:endParaRPr lang="sk-SK" dirty="0" smtClean="0"/>
          </a:p>
          <a:p>
            <a:r>
              <a:rPr lang="sk-SK" dirty="0" smtClean="0"/>
              <a:t>Prchavá</a:t>
            </a:r>
            <a:r>
              <a:rPr lang="sk-SK" dirty="0" smtClean="0"/>
              <a:t>, horľavá, veľmi jedovatá látka. </a:t>
            </a:r>
            <a:endParaRPr lang="sk-SK" dirty="0" smtClean="0"/>
          </a:p>
          <a:p>
            <a:r>
              <a:rPr lang="sk-SK" dirty="0" smtClean="0"/>
              <a:t>Pri </a:t>
            </a:r>
            <a:r>
              <a:rPr lang="sk-SK" dirty="0" smtClean="0"/>
              <a:t>požití či vstrebaní kožou spôsobuje slepotu až smrť. </a:t>
            </a:r>
            <a:endParaRPr lang="sk-SK" dirty="0" smtClean="0"/>
          </a:p>
          <a:p>
            <a:r>
              <a:rPr lang="sk-SK" dirty="0" smtClean="0">
                <a:solidFill>
                  <a:schemeClr val="accent3"/>
                </a:solidFill>
              </a:rPr>
              <a:t>Použitie</a:t>
            </a:r>
            <a:r>
              <a:rPr lang="sk-SK" dirty="0" smtClean="0">
                <a:solidFill>
                  <a:schemeClr val="accent3"/>
                </a:solidFill>
              </a:rPr>
              <a:t>: </a:t>
            </a:r>
            <a:r>
              <a:rPr lang="sk-SK" dirty="0" smtClean="0">
                <a:solidFill>
                  <a:schemeClr val="accent3"/>
                </a:solidFill>
              </a:rPr>
              <a:t>  </a:t>
            </a:r>
            <a:r>
              <a:rPr lang="sk-SK" dirty="0" smtClean="0"/>
              <a:t>rozpúšťadlo</a:t>
            </a:r>
            <a:r>
              <a:rPr lang="sk-SK" dirty="0" smtClean="0"/>
              <a:t>, pri výrobe </a:t>
            </a:r>
            <a:r>
              <a:rPr lang="sk-SK" dirty="0" err="1" smtClean="0"/>
              <a:t>bionafty</a:t>
            </a:r>
            <a:r>
              <a:rPr lang="sk-SK" dirty="0" smtClean="0"/>
              <a:t> alebo ako súčasť palivových článkov.</a:t>
            </a:r>
            <a:endParaRPr lang="sk-SK" dirty="0"/>
          </a:p>
        </p:txBody>
      </p:sp>
      <p:sp>
        <p:nvSpPr>
          <p:cNvPr id="18434" name="AutoShape 2" descr="Otrava metanolom –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36" name="AutoShape 4" descr="Otrava metanolom –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8438" name="Picture 6" descr="https://upload.wikimedia.org/wikipedia/commons/thumb/f/f1/Methanol_Lewis.svg/220px-Methanol_Lewis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620688"/>
            <a:ext cx="2592288" cy="22977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ROZPÚŠŤADLO | Farby Śnieżka: farby (emulsje i emalie),lakiery, gładzie  szpachlowe oraz grun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573016"/>
            <a:ext cx="2674268" cy="2674268"/>
          </a:xfrm>
          <a:prstGeom prst="rect">
            <a:avLst/>
          </a:prstGeom>
          <a:noFill/>
        </p:spPr>
      </p:pic>
      <p:pic>
        <p:nvPicPr>
          <p:cNvPr id="21508" name="Picture 4" descr="Bionafta: čo to je, ako sa tvorí, použitie, výhody a nevýhody | Zelené  obnoviteľné zdroj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764704"/>
            <a:ext cx="4506977" cy="2531419"/>
          </a:xfrm>
          <a:prstGeom prst="rect">
            <a:avLst/>
          </a:prstGeom>
          <a:noFill/>
        </p:spPr>
      </p:pic>
      <p:sp>
        <p:nvSpPr>
          <p:cNvPr id="21510" name="AutoShape 6" descr="Metanolové palivové články: renesance pro budoucnost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1512" name="AutoShape 8" descr="Metanolové palivové články: renesance pro budoucnost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1514" name="Picture 10" descr="http://proelektrotechniky.cz/obnovitelne-zdroje/obrazky/15-DMF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3505306"/>
            <a:ext cx="4320480" cy="3352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143000"/>
          </a:xfrm>
        </p:spPr>
        <p:txBody>
          <a:bodyPr/>
          <a:lstStyle/>
          <a:p>
            <a:r>
              <a:rPr lang="cs-CZ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Ethanol</a:t>
            </a:r>
            <a:r>
              <a:rPr lang="cs-CZ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cs-CZ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CH</a:t>
            </a:r>
            <a:r>
              <a:rPr lang="cs-CZ" b="1" baseline="-25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3</a:t>
            </a:r>
            <a:r>
              <a:rPr lang="cs-CZ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CH</a:t>
            </a:r>
            <a:r>
              <a:rPr lang="cs-CZ" b="1" baseline="-25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2</a:t>
            </a:r>
            <a:r>
              <a:rPr lang="cs-CZ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OH</a:t>
            </a:r>
            <a:endParaRPr lang="sk-SK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Bezfarbá , horľavá </a:t>
            </a:r>
            <a:r>
              <a:rPr lang="sk-SK" dirty="0" err="1" smtClean="0"/>
              <a:t>kapalina</a:t>
            </a:r>
            <a:r>
              <a:rPr lang="sk-SK" dirty="0" smtClean="0"/>
              <a:t> s</a:t>
            </a:r>
          </a:p>
          <a:p>
            <a:pPr marL="68580" indent="0">
              <a:buNone/>
            </a:pPr>
            <a:r>
              <a:rPr lang="sk-SK" dirty="0" smtClean="0"/>
              <a:t>   charakteristickou </a:t>
            </a:r>
            <a:r>
              <a:rPr lang="sk-SK" dirty="0" err="1" smtClean="0"/>
              <a:t>vôňov</a:t>
            </a:r>
            <a:r>
              <a:rPr lang="sk-SK" dirty="0" smtClean="0"/>
              <a:t> .</a:t>
            </a:r>
          </a:p>
          <a:p>
            <a:r>
              <a:rPr lang="sk-SK" dirty="0" smtClean="0"/>
              <a:t>Vzniká kvasením  Ovocných zmesí za pomoci kvasiniek</a:t>
            </a:r>
          </a:p>
          <a:p>
            <a:pPr marL="68580" indent="0">
              <a:buNone/>
            </a:pPr>
            <a:r>
              <a:rPr lang="sk-SK" b="1" u="sng" dirty="0" smtClean="0">
                <a:solidFill>
                  <a:schemeClr val="accent3"/>
                </a:solidFill>
              </a:rPr>
              <a:t>Reakcia kvasenia:</a:t>
            </a:r>
          </a:p>
          <a:p>
            <a:pPr marL="68580" indent="0">
              <a:buNone/>
            </a:pPr>
            <a:r>
              <a:rPr lang="sk-SK" dirty="0" smtClean="0"/>
              <a:t>C</a:t>
            </a:r>
            <a:r>
              <a:rPr lang="sk-SK" baseline="-25000" dirty="0" smtClean="0"/>
              <a:t>6</a:t>
            </a:r>
            <a:r>
              <a:rPr lang="sk-SK" dirty="0" smtClean="0"/>
              <a:t>H</a:t>
            </a:r>
            <a:r>
              <a:rPr lang="sk-SK" baseline="-25000" dirty="0" smtClean="0"/>
              <a:t>12</a:t>
            </a:r>
            <a:r>
              <a:rPr lang="sk-SK" dirty="0" smtClean="0"/>
              <a:t>O</a:t>
            </a:r>
            <a:r>
              <a:rPr lang="sk-SK" baseline="-25000" dirty="0" smtClean="0"/>
              <a:t>6</a:t>
            </a:r>
            <a:r>
              <a:rPr lang="sk-SK" dirty="0" smtClean="0"/>
              <a:t> → 2 C</a:t>
            </a:r>
            <a:r>
              <a:rPr lang="sk-SK" baseline="-25000" dirty="0" smtClean="0"/>
              <a:t>2</a:t>
            </a:r>
            <a:r>
              <a:rPr lang="sk-SK" dirty="0" smtClean="0"/>
              <a:t>H</a:t>
            </a:r>
            <a:r>
              <a:rPr lang="sk-SK" baseline="-25000" dirty="0" smtClean="0"/>
              <a:t>5</a:t>
            </a:r>
            <a:r>
              <a:rPr lang="sk-SK" dirty="0" smtClean="0"/>
              <a:t>OH + 2 CO</a:t>
            </a:r>
            <a:r>
              <a:rPr lang="sk-SK" baseline="-25000" dirty="0" smtClean="0"/>
              <a:t>2</a:t>
            </a:r>
          </a:p>
          <a:p>
            <a:pPr marL="68580" indent="0">
              <a:buNone/>
            </a:pPr>
            <a:r>
              <a:rPr lang="sk-SK" dirty="0" smtClean="0"/>
              <a:t>ovocné  </a:t>
            </a:r>
            <a:r>
              <a:rPr lang="sk-SK" dirty="0" err="1" smtClean="0"/>
              <a:t>šťávy</a:t>
            </a:r>
            <a:r>
              <a:rPr lang="sk-SK" dirty="0" smtClean="0"/>
              <a:t> - víno (10 – 13 % alkoholu)  </a:t>
            </a:r>
            <a:r>
              <a:rPr lang="sk-SK" dirty="0" err="1" smtClean="0"/>
              <a:t>ječmenný</a:t>
            </a:r>
            <a:r>
              <a:rPr lang="sk-SK" dirty="0" smtClean="0"/>
              <a:t> slad - pivo (0,5 – 7 % alkoholu)</a:t>
            </a:r>
          </a:p>
          <a:p>
            <a:pPr marL="68580" indent="0">
              <a:buNone/>
            </a:pPr>
            <a:r>
              <a:rPr lang="sk-SK" dirty="0" smtClean="0"/>
              <a:t> </a:t>
            </a:r>
          </a:p>
          <a:p>
            <a:r>
              <a:rPr lang="sk-SK" dirty="0" smtClean="0"/>
              <a:t>Použitie: výroba alkoholických nápojov , rozpúšťadlo, </a:t>
            </a:r>
            <a:r>
              <a:rPr lang="sk-SK" dirty="0" err="1" smtClean="0"/>
              <a:t>bio</a:t>
            </a:r>
            <a:r>
              <a:rPr lang="sk-SK" dirty="0" smtClean="0"/>
              <a:t> palivá </a:t>
            </a:r>
          </a:p>
          <a:p>
            <a:endParaRPr lang="sk-SK" dirty="0"/>
          </a:p>
        </p:txBody>
      </p:sp>
      <p:pic>
        <p:nvPicPr>
          <p:cNvPr id="19458" name="Picture 2" descr="Strukturní vzore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764704"/>
            <a:ext cx="3080845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Picture 6" descr="Lieh technický (etanol) 95% 1L :: nanolab.s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88640"/>
            <a:ext cx="3960440" cy="3960440"/>
          </a:xfrm>
          <a:prstGeom prst="rect">
            <a:avLst/>
          </a:prstGeom>
          <a:noFill/>
        </p:spPr>
      </p:pic>
      <p:pic>
        <p:nvPicPr>
          <p:cNvPr id="22532" name="Picture 4" descr="Palivo PE-PO do biokrbov, 1 lit, 93% etanol, Bioetanol - Hresan Sho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708920"/>
            <a:ext cx="3826396" cy="3826396"/>
          </a:xfrm>
          <a:prstGeom prst="rect">
            <a:avLst/>
          </a:prstGeom>
          <a:noFill/>
        </p:spPr>
      </p:pic>
      <p:pic>
        <p:nvPicPr>
          <p:cNvPr id="22530" name="Picture 2" descr="Dražba souboru movitých věcí (alkoholické nápoje)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645024"/>
            <a:ext cx="4608512" cy="29689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cs-CZ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Fenoly</a:t>
            </a:r>
            <a:endParaRPr lang="sk-SK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556792"/>
            <a:ext cx="8229600" cy="4389120"/>
          </a:xfrm>
        </p:spPr>
        <p:txBody>
          <a:bodyPr/>
          <a:lstStyle/>
          <a:p>
            <a:pPr marL="539750" indent="-469900"/>
            <a:r>
              <a:rPr lang="cs-CZ" sz="2800" dirty="0" smtClean="0"/>
              <a:t>Hydroxylová skupina  -OH je </a:t>
            </a:r>
            <a:r>
              <a:rPr lang="cs-CZ" sz="2800" dirty="0" err="1" smtClean="0"/>
              <a:t>naviazána</a:t>
            </a:r>
            <a:r>
              <a:rPr lang="cs-CZ" sz="2800" dirty="0" smtClean="0"/>
              <a:t> </a:t>
            </a:r>
            <a:r>
              <a:rPr lang="cs-CZ" sz="2800" dirty="0" smtClean="0"/>
              <a:t>na aromatický cyklus.</a:t>
            </a:r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err="1" smtClean="0"/>
              <a:t>Zástupca</a:t>
            </a:r>
            <a:r>
              <a:rPr lang="cs-CZ" dirty="0" smtClean="0"/>
              <a:t>:</a:t>
            </a:r>
            <a:r>
              <a:rPr lang="cs-CZ" dirty="0" smtClean="0">
                <a:solidFill>
                  <a:schemeClr val="accent3"/>
                </a:solidFill>
              </a:rPr>
              <a:t> </a:t>
            </a:r>
            <a:r>
              <a:rPr lang="cs-CZ" sz="2800" b="1" dirty="0" smtClean="0">
                <a:solidFill>
                  <a:schemeClr val="accent3"/>
                </a:solidFill>
              </a:rPr>
              <a:t>Fenol</a:t>
            </a:r>
            <a:r>
              <a:rPr lang="cs-CZ" dirty="0" smtClean="0">
                <a:solidFill>
                  <a:schemeClr val="accent3"/>
                </a:solidFill>
              </a:rPr>
              <a:t>   </a:t>
            </a:r>
            <a:r>
              <a:rPr lang="cs-CZ" b="1" dirty="0" smtClean="0"/>
              <a:t>C</a:t>
            </a:r>
            <a:r>
              <a:rPr lang="cs-CZ" b="1" baseline="-25000" dirty="0" smtClean="0"/>
              <a:t>6</a:t>
            </a:r>
            <a:r>
              <a:rPr lang="cs-CZ" b="1" dirty="0" smtClean="0"/>
              <a:t>H</a:t>
            </a:r>
            <a:r>
              <a:rPr lang="cs-CZ" b="1" baseline="-25000" dirty="0" smtClean="0"/>
              <a:t>5</a:t>
            </a:r>
            <a:r>
              <a:rPr lang="cs-CZ" b="1" dirty="0" smtClean="0"/>
              <a:t>OH</a:t>
            </a:r>
          </a:p>
          <a:p>
            <a:pPr marL="0" indent="0"/>
            <a:r>
              <a:rPr lang="cs-CZ" dirty="0" smtClean="0"/>
              <a:t> jedovatá </a:t>
            </a:r>
            <a:r>
              <a:rPr lang="cs-CZ" dirty="0" smtClean="0"/>
              <a:t>žeravá pevná </a:t>
            </a:r>
            <a:r>
              <a:rPr lang="cs-CZ" dirty="0" smtClean="0"/>
              <a:t>látka </a:t>
            </a:r>
          </a:p>
          <a:p>
            <a:pPr marL="0" indent="0"/>
            <a:r>
              <a:rPr lang="cs-CZ" dirty="0" smtClean="0"/>
              <a:t> </a:t>
            </a:r>
            <a:r>
              <a:rPr lang="cs-CZ" dirty="0" err="1" smtClean="0"/>
              <a:t>základá</a:t>
            </a:r>
            <a:r>
              <a:rPr lang="cs-CZ" dirty="0" smtClean="0"/>
              <a:t> </a:t>
            </a:r>
            <a:r>
              <a:rPr lang="cs-CZ" dirty="0" err="1" smtClean="0"/>
              <a:t>zložka</a:t>
            </a:r>
            <a:r>
              <a:rPr lang="cs-CZ" dirty="0" smtClean="0"/>
              <a:t> </a:t>
            </a:r>
            <a:r>
              <a:rPr lang="cs-CZ" dirty="0" err="1" smtClean="0"/>
              <a:t>plastov</a:t>
            </a:r>
            <a:r>
              <a:rPr lang="cs-CZ" dirty="0" smtClean="0"/>
              <a:t> </a:t>
            </a:r>
            <a:r>
              <a:rPr lang="cs-CZ" dirty="0" smtClean="0"/>
              <a:t>a </a:t>
            </a:r>
            <a:r>
              <a:rPr lang="cs-CZ" dirty="0" err="1" smtClean="0"/>
              <a:t>vlákien</a:t>
            </a:r>
            <a:r>
              <a:rPr lang="cs-CZ" dirty="0" smtClean="0"/>
              <a:t>, </a:t>
            </a:r>
          </a:p>
          <a:p>
            <a:pPr marL="0" indent="0">
              <a:buNone/>
            </a:pPr>
            <a:r>
              <a:rPr lang="cs-CZ" dirty="0" smtClean="0"/>
              <a:t>   </a:t>
            </a:r>
            <a:r>
              <a:rPr lang="cs-CZ" dirty="0" err="1" smtClean="0"/>
              <a:t>farvív</a:t>
            </a:r>
            <a:r>
              <a:rPr lang="cs-CZ" dirty="0" smtClean="0"/>
              <a:t>, </a:t>
            </a:r>
            <a:r>
              <a:rPr lang="cs-CZ" dirty="0" err="1" smtClean="0"/>
              <a:t>liečiv</a:t>
            </a:r>
            <a:r>
              <a:rPr lang="cs-CZ" dirty="0" smtClean="0"/>
              <a:t>, </a:t>
            </a:r>
            <a:r>
              <a:rPr lang="cs-CZ" dirty="0" err="1" smtClean="0"/>
              <a:t>dezinfekčných</a:t>
            </a:r>
            <a:r>
              <a:rPr lang="cs-CZ" dirty="0" smtClean="0"/>
              <a:t> </a:t>
            </a:r>
            <a:r>
              <a:rPr lang="cs-CZ" dirty="0" err="1" smtClean="0"/>
              <a:t>materiálov</a:t>
            </a:r>
            <a:r>
              <a:rPr lang="cs-CZ" dirty="0" smtClean="0"/>
              <a:t>.</a:t>
            </a:r>
            <a:endParaRPr lang="cs-CZ" dirty="0" smtClean="0"/>
          </a:p>
          <a:p>
            <a:endParaRPr lang="sk-SK" dirty="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5724128" y="2420888"/>
          <a:ext cx="1584176" cy="2385583"/>
        </p:xfrm>
        <a:graphic>
          <a:graphicData uri="http://schemas.openxmlformats.org/presentationml/2006/ole">
            <p:oleObj spid="_x0000_s20484" name="ChemSketch" r:id="rId3" imgW="576072" imgH="8686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112</TotalTime>
  <Words>263</Words>
  <Application>Microsoft Office PowerPoint</Application>
  <PresentationFormat>Prezentácia na obrazovke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4" baseType="lpstr">
      <vt:lpstr>Tok</vt:lpstr>
      <vt:lpstr>ChemSketch</vt:lpstr>
      <vt:lpstr>ALKOHOLY </vt:lpstr>
      <vt:lpstr>Čo sú to alkoholy?</vt:lpstr>
      <vt:lpstr>Rozdelenie Alkoholov </vt:lpstr>
      <vt:lpstr>Rozdelenie Alkoholov </vt:lpstr>
      <vt:lpstr>Methanol CH3OH</vt:lpstr>
      <vt:lpstr>Snímka 6</vt:lpstr>
      <vt:lpstr>Ethanol CH3CH2OH</vt:lpstr>
      <vt:lpstr>Snímka 8</vt:lpstr>
      <vt:lpstr>Fenoly</vt:lpstr>
      <vt:lpstr>Fyzikálne vlastnosti Alkoholov:</vt:lpstr>
      <vt:lpstr>Alkohol Ako Droga</vt:lpstr>
      <vt:lpstr>ĎAKUJEM ZA POZORNOSŤ. 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ALKOHOLY</dc:title>
  <dc:creator>HTPC</dc:creator>
  <cp:lastModifiedBy>HTPC</cp:lastModifiedBy>
  <cp:revision>12</cp:revision>
  <dcterms:created xsi:type="dcterms:W3CDTF">2022-06-21T15:33:46Z</dcterms:created>
  <dcterms:modified xsi:type="dcterms:W3CDTF">2022-06-21T17:26:31Z</dcterms:modified>
</cp:coreProperties>
</file>