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7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ĺž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ĺž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ĺž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ĺž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27.05.2022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27.05.2022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27.05.2022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27.05.2022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27.05.2022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27.05.2022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27.05.2022</a:t>
            </a:fld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27.05.2022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27.05.2022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27.05.2022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27.05.2022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ĺž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27.05.2022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81000" y="0"/>
            <a:ext cx="8458200" cy="1470025"/>
          </a:xfrm>
        </p:spPr>
        <p:txBody>
          <a:bodyPr>
            <a:normAutofit/>
          </a:bodyPr>
          <a:lstStyle/>
          <a:p>
            <a:r>
              <a:rPr lang="sk-SK" sz="4800" dirty="0" smtClean="0"/>
              <a:t>Neúspešný pokus o reformu</a:t>
            </a:r>
            <a:endParaRPr lang="sk-SK" sz="4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http://www.oskole.sk/userfiles/image/dejepis/neuspesny%20pokus%20o%20reformu/august%20196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764854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k-SK" b="1" i="1" u="sng" dirty="0" smtClean="0"/>
              <a:t>Hospodárska a spoločenská kríza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325112"/>
          </a:xfrm>
        </p:spPr>
        <p:txBody>
          <a:bodyPr/>
          <a:lstStyle/>
          <a:p>
            <a:pPr lvl="0"/>
            <a:r>
              <a:rPr lang="sk-SK" dirty="0" smtClean="0"/>
              <a:t>Veľké </a:t>
            </a:r>
            <a:r>
              <a:rPr lang="sk-SK" b="1" i="1" dirty="0" smtClean="0"/>
              <a:t>zaostávanie</a:t>
            </a:r>
            <a:r>
              <a:rPr lang="sk-SK" dirty="0" smtClean="0"/>
              <a:t> za západom, </a:t>
            </a:r>
            <a:r>
              <a:rPr lang="sk-SK" b="1" i="1" dirty="0" smtClean="0"/>
              <a:t>odhalenie</a:t>
            </a:r>
            <a:r>
              <a:rPr lang="sk-SK" dirty="0" smtClean="0"/>
              <a:t> vykonštruovaných </a:t>
            </a:r>
            <a:r>
              <a:rPr lang="sk-SK" b="1" i="1" dirty="0" smtClean="0"/>
              <a:t>procesov</a:t>
            </a:r>
            <a:r>
              <a:rPr lang="sk-SK" dirty="0" smtClean="0"/>
              <a:t> a odsúdení, </a:t>
            </a:r>
            <a:r>
              <a:rPr lang="sk-SK" b="1" i="1" dirty="0" smtClean="0"/>
              <a:t>zlyhanie</a:t>
            </a:r>
            <a:r>
              <a:rPr lang="sk-SK" dirty="0" smtClean="0"/>
              <a:t> nereálnej </a:t>
            </a:r>
            <a:r>
              <a:rPr lang="sk-SK" b="1" i="1" dirty="0" smtClean="0"/>
              <a:t>päťročnice</a:t>
            </a:r>
            <a:r>
              <a:rPr lang="sk-SK" dirty="0" smtClean="0"/>
              <a:t> a </a:t>
            </a:r>
            <a:r>
              <a:rPr lang="sk-SK" b="1" i="1" dirty="0" smtClean="0"/>
              <a:t>pokles</a:t>
            </a:r>
            <a:r>
              <a:rPr lang="sk-SK" dirty="0" smtClean="0"/>
              <a:t> životnej </a:t>
            </a:r>
            <a:r>
              <a:rPr lang="sk-SK" b="1" i="1" dirty="0" smtClean="0"/>
              <a:t>úrovne</a:t>
            </a:r>
            <a:r>
              <a:rPr lang="sk-SK" dirty="0" smtClean="0"/>
              <a:t> vyvolal </a:t>
            </a:r>
            <a:r>
              <a:rPr lang="sk-SK" b="1" i="1" dirty="0" smtClean="0"/>
              <a:t>nepokoje</a:t>
            </a:r>
            <a:r>
              <a:rPr lang="sk-SK" dirty="0" smtClean="0"/>
              <a:t> ľudí</a:t>
            </a:r>
          </a:p>
        </p:txBody>
      </p:sp>
      <p:pic>
        <p:nvPicPr>
          <p:cNvPr id="7170" name="Picture 2" descr="https://cdn.komensky.sk/thumb.php?server=svk&amp;id=188034&amp;type=4&amp;thumb=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90950"/>
            <a:ext cx="5181600" cy="3067050"/>
          </a:xfrm>
          <a:prstGeom prst="rect">
            <a:avLst/>
          </a:prstGeom>
          <a:noFill/>
        </p:spPr>
      </p:pic>
      <p:pic>
        <p:nvPicPr>
          <p:cNvPr id="7172" name="Picture 4" descr="http://www.blogovisko.sk/wp-content/uploads/3613fbe8e0_4559720_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3731478"/>
            <a:ext cx="4495800" cy="31265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325112"/>
          </a:xfrm>
        </p:spPr>
        <p:txBody>
          <a:bodyPr/>
          <a:lstStyle/>
          <a:p>
            <a:pPr lvl="0"/>
            <a:r>
              <a:rPr lang="sk-SK" dirty="0" smtClean="0"/>
              <a:t>Najviac reagovala </a:t>
            </a:r>
            <a:r>
              <a:rPr lang="sk-SK" b="1" i="1" dirty="0" smtClean="0"/>
              <a:t>inteligencia</a:t>
            </a:r>
            <a:r>
              <a:rPr lang="sk-SK" dirty="0" smtClean="0"/>
              <a:t>, novinári a komunisti to chceli zastaviť reformami</a:t>
            </a:r>
          </a:p>
          <a:p>
            <a:r>
              <a:rPr lang="sk-SK" b="1" i="1" dirty="0" smtClean="0"/>
              <a:t>Režim</a:t>
            </a:r>
            <a:r>
              <a:rPr lang="sk-SK" dirty="0" smtClean="0"/>
              <a:t> na čele s A. Novotným </a:t>
            </a:r>
            <a:r>
              <a:rPr lang="sk-SK" b="1" i="1" dirty="0" smtClean="0"/>
              <a:t>narazil</a:t>
            </a:r>
            <a:r>
              <a:rPr lang="sk-SK" dirty="0" smtClean="0"/>
              <a:t> na Slovensku na </a:t>
            </a:r>
            <a:r>
              <a:rPr lang="sk-SK" b="1" i="1" dirty="0" smtClean="0"/>
              <a:t>odpor</a:t>
            </a:r>
            <a:endParaRPr lang="sk-SK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6146" name="AutoShape 2" descr="data:image/jpeg;base64,/9j/4AAQSkZJRgABAQAAAQABAAD/2wCEAAkGBxMSEhUTEhMWFRUVFxgXFhcVGBcXFxcVGBgYGBcWFxYYHiggGBolGxUVITEhJSkrLi4uGCAzODMtNygtLi0BCgoKDg0OGxAQGy0lHyUwLS0tLS0tLS0tLS0tLS0tLS0tLS0tLS0tLS0tLS0tLS0tLS0tLS0tLS0tLS0tLS0tLf/AABEIAMMBAgMBIgACEQEDEQH/xAAbAAABBQEBAAAAAAAAAAAAAAAFAAIDBAYBB//EAFIQAAEDAgMEBQcHCAgDBwUAAAECAxEAIQQSMQVBUWETInGBkQYUMqGxwdEjJEJScrLwFTNic5Kz0uE0Q1NUgpSi03Sj8RZjk7TCw+IHJWSDpP/EABkBAAMBAQEAAAAAAAAAAAAAAAABAgMEBf/EAC4RAAIBAQUHBAICAwAAAAAAAAABAhEDEhQhMQQyQVFSkaEzYXGBEyJC4bHR8f/aAAwDAQACEQMRAD8A0KFEU4LNMSKhxL2UiBrXPa2tzN6GiVS2HTSUuaH+engK756eArmx0OZVwuZaWXnVPz08BXfPTwFLGw5juFwJ513LVPz08BXfPTwFLHR5hcLhRSyHcfGqnnh4Cu+engKMdHmFwt5KQRzqr56eApeengKWOjzHcLYTzpKRNVfPTwFLz08BRjo8wuFoJ50ik8qq+engKXnp4eujHR5+AuFsikBVY4zl66557y9dGOjz8BcLQTXctVfPf0fXXfPf0fX/ACox0erwFwsJRFdANVvPf0fX/Kl57+j66MbHq8BcLBFcAioPPRw9dI4wcDRjY9XgLhMU3rhFQnGDgaXng4GnjY9QXB5BppFMOLHA004tPA08ZHmK4PzUlGoVYpPA03zpPOnjI80FwnNcLgFRedJ511ek1cdpvaNBcHTSpX4Uq6zMsVS2hqOw1eTVLaIuOyuPbdx/RcNTH7a2m6h5aUuKSARAG7qihzm2nwJLy/GueUavnDnaPuigyk9K6huTB4fjsreMVRCbL58pXp/Pq/a/Ap6dvvkWeX+1Wlwuwm0oy5W+9AVPaSO2sht7ADDvDLYK1AuO0cr6boppReQZoup25iP7ZfjXNt7dxTZayvLSFMpUdLklcm4voB3UKzUd8sFt/k/Bpt0mXMOIbKCFdgKsnbl5U1FV0E9DmI/KyCAVOkqMAIKFmYzQQmSDlvfdQ/FbdxzSyhx5YUACR1DZQChcCNCDWp2ptnI/jG22wFNNLxGdRzy6lhpCCEEQkBKo3zHOruHwTWfIWm4Kgr0E/RGBiDFhK1W3zSy4oVDC/wDabF/3hf8Ap+FSMeUONWpKEvLKlqCUjqXUowBccTWr2b0am87jTN8QEgBtHonEjDhR6oiE9WLyBOpqwjAM9IgdE3AOQ9RNyl/BtmbXNl/tHiaP15BQxS/KXGJJBfUCCQRCNRY7qX/ajF/26vBH8NbXzNkJBDTRKG5A6JNiptKjmJEKJJzb4mk3gWCpZLTQ6y2oDQMoS/ikAAAWVlaR1terrS/XkOhkmdt49acyHFqGbJ1UoUSvKV5QkJk9VKjpurjW38cpSkh1WZIUVApbBAQCVkgptABq/wCR+IKcNOVJyvOKBUkE5kYN1YIOoMpF+Z40WSUJw3Spba6Q4ZalQ0BdeGU6sKMQZUAYk2JFDUeQGZe8o8cg5VuqSbWU2gGCJFijgRUzG29oLy5VrIVOU9E3CsoUVQoogwEq/ZPCr7TCDtLFBSELCUEhK0hSc2ZkTB39Y+NHlNNsltCEIhC3MqSknKFN4tSjmNut0aBEzCTSajyBGUxm29otR0iyiZiW2bwEk/Q4LSe+uO7e2glAcUshBywotMwc4JT9DeEnwrWO4Fo5cyGyEkABxJUn5RWCSqEgHrkKUE29JQqLaDSDhF/JpIaZbUhOW09G6lJIOoSFZo/RpUh0rsMyQ8rcZ/aj/wANn+CtTsHGv4lLcvZCWVLUUttHMRiHGxqm3VSkW4UA8sME02tsISltJcfCikAdVLoSPATFbVnDobxeRsBKE4VASBpHTL8eM76i1jBRqkuwKtR3mb394Pey17orhwj27EDvZT7lCiMUorgvvkuyNaA04XEbn2+/D/B0VXfGIQCVPtQIBPmzkSYi4e5ijUVR2yIw7p4X8MvC+6rs3elRpdkJlcsYr+0w/wD4Lo/96uFrE/Ww5/wOj/3DRZSajUmov+y7DoCyjEf/AI//ADR7zTQjEnRGHP8AjdT/AOg0SipkIifxuFa2ajLWK7EvIEbPxBdaCykJOZxJAJIltxSLEgWOWaKJPVPL+EUF2MPkB+txH/mHKNxCL/i1KEUraaQ+CJE6UqaBXa9UxLQHh6/GqW0dR2VeSNapbR1HZXHtu4/ouGp5t5SK+dO/a9wrnk438vmAuEqgnRP6XM6iOfKm+Uh+dPfbPuqx5LxnUSdAPWa6VuiDT+J63pE8/ULjTdQba+GcxCwlKcykSq5SnqgXJUogalO+tFimM/duBg+rfQBSMpxIvHmzsg6zKfHXWpWoMoHYGIgHImDoelYv/rvT9sbCfWpBShJAZaSflWR1koAULr3GqOy1hba2SQCD0jckAZhZab/WTB7U1XcCQdQeyCK0zqTqEnNnY5S1rIlTqShw9KxKkkAFJ6+kJT4USUvaJbSgCFBedSw6xKyMmQEZrZejT276CYbZTjozWA3qUYAHb+NKmxWzWmgC4VqJEkJCU6favEcqlsKFtGE2iEdGJyZs+XpGIz5w5m9L64Cu3tq1s/8AKKFgqQXEdJ0qkdIwnOvMF+lJI64SbcOdCMF0Lkp6BVgTmLuW0gfUIm/tqV/ZzABKXCkjXMUrA3AEohQvvy0V4DoXVM7TgC8AFIGdiAkxI9K+gF5IAikhraYmMwzZphTF8ylLVvscy1mRcZjFCMVgFISFkJWhVgtPWT2ZosarOYYRm8N47KBUDGF2Vj205G0EJJJgFo3UhTZ1M3QpSe/jVnzDaeRLfRryJSUBMNEZFJyFJ49UkXmN0UA2K384YsPzzP7xNep41RCyJItuJG87shHfNYbRbOzplWpUY1MjgMHtBt1184danHG1JzQ3AUSghRToR1NI301TO1ISC24chUoSlBMqStJk/Ss44ADpmNasLWdD/q4a/wBXzHqppeOuZUE6zwHAt8wYrnxb6V3KuGYSraoUFdE5In+qQRfo7xESC02QdxTUf/3MJCehdKQkJ/NTKQhaINr9VxWvLhWsL51zn9oR2ehauKeUBdwidOsgTFvqX30Yt9K7/wBBc9zF7UYx+IKS7h3TlmIZKfSIKicqbkkTNafyTaWlSEuBSVJwiQQsEKA85fyiDcCAI5RV9L5sc5iR9JA3Gfo3/lUmG/pi/wDhWv37/wAKMQ5pxpTILtMwpFICu0jXKaCiqO3R81f+wrhw5x7avLmDGtD9qKzYF0zPya5OgkSDNiN3CK3sF+1RMvGmkVXwzqs2U3GUGbWkadlvXVhVZSi4ujBZkZaKgQDBggEagkWPdVTZ2FcStRU8XEgACd5tJI3ERz14zJMCBzPtpqUxbsrqs8lQlgDZA+QT9t/9+5RxXo91BNkfmE/be/fuUbWer3e6s4+tMfBD8ppU1CrCu16hiXAKobRFx2VfbvVHaPpDsrj23cf0XDU8y8oh86f/AFivbU/k6Yzcfx8aq+UP9Jf/AFq/vGpvJ0wVEmJiOZ08Jrq/iSgnisQqTEgfZkT7Yqhh8QVecpJkDDOweF0AidfGnefIgyNdbnWDvFOwKErU/kNzh1jslTYnnvqUNmYQyVC2ntP491aLY2w05OkdvvCePaewe/hNbA4QOupCboTE3jeYHfqT9o7q07zeZwN/RABPYdAO2JPcOFOUgSA+ym8RiFZ1ENspkAdmuU8RF193Ku7UxeHYT8llWs6ScwIMXJFyIJNzXfK7HAJDCDEyVgRdInKCeG+N81R2Rh0OMLSoyQCY+qACQZNheT41NOIV4EmD8qyEkOthZ3RCQBHOb1W2ftFp0lOKCAmOqUohQV9pEWtvm5HOhin2x6Dc21cM345UxHiarpq7qJqa7Z+DZCVJYcz5ozJWDkJ0ykWKTa2a5tBBoftPAdEoKAOQyL3KCZGU8QYMHt3g0KwmNW2sLTdSRAzXEREEbxWmK2sQoupzjQvoJMFMCco3KTlBG45Vc6lpopOoA2YmMWwBp5wz+9TXp+N9OTMb4kazvzD2VgGcCUYvDg3CcQwAeKVOpKSONvxavR3ejMyUm+9JP/pri2xSldcVXUqHEoqbMSd8DRZJi+nSRvNNLciLg6z1ssjSRn5cRJjnVnomwB1x29GLiII/N0xLLW5abi46NMHtAQJ0rkuT5FkamvqhfMHpDbd9OpAyZIlUBPF255HNfXSuBDX9ok8DlTYXsDlsOVNUw0NFoHYhI3Qfo75NK5P37DGCZEZ90/nrxwM8I3VPhB88c/4Zn99iK40yyI/NkjfCRzp2BM4t0gz83Y0/W4irs4yTbaen+hMKkVw0zEuZUkjlunfwFC8Xj1GUIVuMqSIKRFyCqUlczAI3EnSCRg5aDrQs4h5TiujbmAflFC+ly2NbxEncDAuZTA/im3ME6EKCsrRCsuoOU2kXB7NKt4LKkhtBtc/QJMAGc2cyOtwve8yazmxkfN8ZMXTaCMpHygsmTAmbmJMmu6EFFZGdahjBZzBSUA9GkkqCo0uYkHem/bTNkbW6d0tiDlGZRExk0SRwKjcAm6b8ARzRCmmw4oBvomy4LdZEXBj6JhNt+Ui83tbGwnyZUBBxKy6sGyujn5JMaiRfkVGiUI6sKmgNzyHt31TwO0m3VEIJJjNoRaw38yKuZQBfv99RYVkAqMQVEE9wgd8W7uVSstQAmyh8gj7Tv75dGV+j3UI2WPkEdrv71dGHB1e6sYetMrghZa7UsUq9YwLLY1qhtH0h2UQTvqhtH0h2fGuHbdzsaQ1PLNvn5y/+tc+8aWx25zdxEidDuFLbo+cv/rXPvGp9mIlHWsDAtqRzPurq/iSiZpLZBEqsL390VHs9OVWJUCD82XcW1W166aOiBIEge4jt50sC1AxJSZT5ssdh6Rr3UhsbsrMWXyiZbAUMupUoKT22TnPjVnYnyWFcWj08sjfdVgY5ABXjVnYjIRhFrBPXkk6RCQPeb86biMiGLnJ0mZGa8CcxlQOtkEAxwA1pVAzbiFpIWesNyj10kxIBnlFjeiGzswYcWJGZJHVAAKgTlUAkDKRMCOdVktrcVlQnN9IkGJE6rzWBt7dZo9snB5QlDigUpVISm6VK6ygFlQ7DHKnJiSMglslUbzx9pq83s/WylEGLKSNBJ6pva3byo/tJKXH+ohAIypUTlIClyUqgGFaADmaF7WSOlKTGdJMuIQEGYvm627j7KL1QpQonBdZIHXz+gBYk8CBMEcPXRjYOIbZcIWEolJGZckBQiRc+IHvqPAuqzJcAkmUkpUU9dOU5pSRMi8b5Vuos843imitxAsrKk6GwuoGxubXqZPmNIepgB7Cx1smIabV2FaXEd2UzR+8340FwcF1rk5ho3zkXlMnsUPCrytutgxkVPCBrMQYJjvrJlBJGmtQY9slMIAzbp0PbUC9siJSlJ5FwA+EE1VXtlwkfJpbEElSySkETaQBeAbcqVAqReT5BBZ0WCpYmxUkmZjcUk5SOzjRheG4jwrK7SxeVXS9IjpAcyckwCYF0k9YGTIB3nhRDZGPfxObK6QlMAlSQk3v1QkAbt6jEim1xCofaaSNB41zZ6fnbu75ux+9xNCiGjMuPKNiohTgjMnMmwsBHwNEfJxA6ZwJkjzfDxmmfzuK1m9RJfqxh9kASb8rE1mvKVlSMSziGQrMLOBKVErbFyFJGu6DuMGtNh1W0Op4bjB38qxn/ANSxKG5OXrHWfqnTLNFlGlEJht1rLim1NjquJWHInLmTBQuQOqu6h+lbgKCbBPyWL3mEzrm0XGaNLRA4RR7a4+d4WRFn9Yj0UcDQLYCfksUNLJtr9c2UYnWbaTG6K0WgiHZ2GLqcPCuqOjClJPo9ECopcEADgIgnOlWljqMD1pcP0r9g+iLb49tC/I7BBDBWpMZ93W6wFgSlRIBJn1USxlwGh9L043JO62k6Com6ug0Pwy1LJJnLNgRFhpO++vhVhOp/G6mJBAgC8conxqlspTxUrpcsCACkC5gGQRuFxfhSS4gU9lf0dv8A/Z+9XRlwW7qDbJ/o7XYs+Li6OOC1c0PWmVwQwzXKmy0q9cwLKaH7R9IdnxoinSh20PSHZ7zXFt252NIanlW3FfOH/wBa5980Q2YxCBmEknwgaeBqhtoTiXhxec++a0WHUkAach4a+FdT0JQPVh5tlE9lQ4NjL5z/AMMv941RFzbDaTBFuQHxpjDra0vqQbFhQjf+ca79anMo7isT0WDURCyro1da1lpSMxA5iIqri2w+wlObrkB1POEmQABoCpUxpbjV7Y6UP4ZTSxxQojWJK0KE6GQR3UzZbSmw4xpAKUKUAYUdD2SAY0uONAi/sHBBpSUZcqRJJURK1xA9pP8Ahpu12mxKUktlWVTakgkJWDEiNAQYjS5rP4JlRX0eKdUhKYgEm40MHeJgTcCDVl9xzCqyqHStm6FGVJjWRBOU+NJrMBr2xyWVBJE5gtWqs0ZrAIBJMKsAONVFrVlyqbJctmUsFKRmBIKiIEXPVjjcwKI4R9TqHAhQUoBJETIAUJBT2WkcarqxDgVkWuZE+kTfSTIFFWOhXwaAA2BqDByqJJWQpOYpIuIUBa4jfepX8SEpCMxgFaQdQkjNDfIgAAa76e3tAMqzKSFHjvE8xv7afjccyCktMCVgrk2BVeLGbjWfjS1EEthmXWL2zoHDQiLd3AVPhcK0oApMi0EBKvWQapbEaUcSyS4kkLTIgi06C5rP7B2wppKQRmRA6tgRbcYqbtdB1NbiMCyglxbriAYgZ8iUgfVCADziTqaF7b2oVvstJMJJSFKywrKpUdWRKLbxG6m4jaXTOpU2FqDYnL1QFEgyFAkEgWvzPKhvlBHnCi2gpDeUEpBACgJkR6P8qcVnmDYcxa2kZmQydPopubyCFAEk2Bk8uFd2GylpSlLzpCkoSUwQCQYSpQiUnLoBzms03th0AjOdZvcXMnXjNGdgEnDqIHoqXcCQDCVJJsQIIOsUnFpAnU0TOIaP09RoZBgjUhQoh5OpHnDuU9XoMPG/6eJPvrzna64UJ60AWUBooBeoj627dXoPkur5RwjToMMf3x99Jxoh1Duz83RiSFa3AKbTa0mLQNTWQ/8AqUAUN5jHXtAm+U6yRArT7KxGZpJmJKoBiYzGDcbxB76znl0gOKw6NekdSiZsnN1c1tYnjSjvCegUXhVpxLOdSOqHYCJ+kE7lTbqk9x5UK8k2ukbxCNMxSJGkSuYTfS8zqZq46ZxuHIk50uuXJnrBJAtuA0HMi9M8iWilt1w6KUIN8xygyYiwuAI4U3kgD7bSUhKEgBKAAANAAISO4e6uxKp4W/H4407Qcz7f5e6quNcIhtHpK32MJm5IOvvNYLPUoSHypRCYyi0898boHtqZlMGBpPuFJpoJEC3uprDiVE5VA3GhB3DhVJcRAXY5+bM/YJ8VKNHVaVn9h/0TD/qk++tAsVzw9aZXBElKmE0q9YwLaaH7Q9IdnxoigUP2j6Q7PjXHtu52NIanlm25GJeI/tl/fNFMDhCYUq/CeNU9qgecuz/aufeVRhT4KRlSYjUjs8Na6eAkU3MOmbn/AEmO8xUWCwSEjELJ6hw60kpMgS41cRw17tKatxalQkpA1jqnu51Ls5GYvtuEJlkgq3AdMyCTNxrQBRwOPLGZWpV1VDcFJIOYcb3HI0W266kspfOYEZRlBuCYkTu7d4y0F2zh22VAIMoUBmi94lK0kkzqfAjfbuB2iUlLThBbIKSdQpB0k6wCSOQJFDVcxV4BUOB9lRUUuOR1IBkJJAuJkXFwPqiOBGYbEOtJylKFNGZQorgneUKOh3276InYzYRmwzhzpJuFJJE/RI0iONjEzTDtdSIRimk9Gqd2bMQR1gk6AZu28jhS+BlVedaQpoGDGWTlNiQU6xaON4q21svGLEkIQNxUcx9U0DUpAJbEqSm6c9997bidaaCUCUFbd/oEpt3b5ooAfd8nVBpxx56ShKlAASCEpKjMxqRQdxxKXEoZUVJWhIUDcpUuxSFQNLcN03qIbZxAQtsulSVpIUF9axsYUbjxqbCjMtDnRw02nL1SBcC6lKOpzKnwFFKai1Cfk+QcY3ycAHaP5A1aR5DISI880gGWQN362q3k9gz54yoHq55EAknqnXcK2ai2Srr3BAUEwqDAICgASLAGuPaLaVnS6Wo11M2jyPSkyMYAeIbiOw9La9E2thsRKnEKJjOoiyjGpGeJN6JFCTMKXP2f/jUd/rK8Fcz9T8RXLirR/wDC7qB6fJvBzmGQ+OXh6Mx6qkxeykqTlZeQ2RAGUQAkTbKkxv38TVwoV9Y89bnSZCPZTujBF1K8D/COFLFWgXUZx7yXDhlT7aidSAQVEdltNwFaPyfYyuvIJnK1hkk6A2d+NdQyJkKVrvm+/hTsEj5TF/q2fuOH31vYbRK0k0+RMo0LWzWg42lyCM5UUgG3RlR6MxulGWgG3GyXsPYGH0rJUYgJyqUoXAnxoP5N+VbysrRQHiY6wAzJTvKgEmREXtYb6JeUeJOGW0pSULIWCMq12I3qAAzCIseFdlGmTwO7McKn2AoyQl5N7g5VQNNYECbVqcLhQhCW06IAvvJ4nmTJoL5IOJcC1pRlbbOUHJkzKuSoddX1iTYE560XRnTeq55Dh7BWVo86DRGlE3k8tNPCom2BmKxqYva8b6tKRNvH4VDinssJ+kdBrA+seVShnFixkn1fCqezMEG82VMAkR6RVlyj0pJvM1YwmDjrKuo3JO89nsG6psvpdvuFNNv4EZ3YH9Ew36lHsrQOaUA2CPmmG/UNfdo+5XPZ+rP5K4IUUqeU0q9YxLTe+h+0PSHZ7zRAVQ2h6Q7PjXHt259ouGp5ptRPzlz9a4f9R18aMvZcqd+vgANPChG1p86WOLjn3qLlrqJt9bXnI9grpeiEgYttEqED1cv5VLsrDZi8lIVdg9VIKv65mSABJ0OlXlqEXSBeJgDdQ7E4JRktmCBusDSTGWdvbOcIRlZWYTb5NRvKgARGmlA39mL0Qw9HAtrAnTMJEpNuJ7KqDEOCQVrkEyMyvjXrXTlIbGYCQmZvuF+VKUrpOp5lgcE+gghp0QbHKpJkkbwJjed1qtY59xaQFslShJC+hWFDhAEAEkSe7sr0RvEnrQoyBIzm0TwFx/MVYRi/Rmet9UEjWL8P+tQ7X2HQ8oXhI/q1FRm5S5CR4X8J7BaueYuuyOjIjgFZZsDB01IvwTrYz6thnioq68xEWi178/5c6GYrELC1QtWptJ40K0qFDCt7AykFawTvTGvfJmiDbaUpypskkmAmACQBvN61qMSv66v2jTvOVDVah2qNJybKSMr5P7MCcU0vMpRCiRJiLG0Rz0mjmF2IhlTimv61QUQSQEwDZMX1Uo3O8cKdiNtZDGdR4kGAPE37qnYx+cEpdmNb3HaOysLaEp6Og1RHXMMRJgb96jut7Kj6IkBJHcErgzvKuOmvChnlNtl5gsEKJSS6XE5ikqSnoYGYaekrxp7O1XXVJKVKSjKZBz5kkg5S4csASeNwAd1Y4SVK1HeCHQ39G+g6q43ePbNJDEmMo70K9pNZnHbVxWUrQ86kTorKerlRBkCLlR8akd22oYRLicYvp56yD0cxmKTCcukQZ5UYOXUF40zWGIUDlTA5Xi/PnVnZIl7FbrMieHyU++sbsTaWKfLifOilYSCgFKb3uT1bAWE/pCtj5O5s+IzGVfN8x4q83bk+M1dls7s5Nt1yE5VIcVhXg0fN0hSgVR0rroJBJIIAUBJkakVhNo7SxyHQlZdbUTZAKgFGwAF+vuGpr1fKeJ9XwrhbB9K4BBEgEAi4Omo410qVCaFXZ2HLTTbayVECVm562pve2addwqzn5GTyPd4fGup4ntPuHvp44m3uFc6dXUoaFADf2wfhVXD4cAlSiVEnUpMwNLbhy/AtATc6bh7zTMRiUo11OiRcnsFUs/gBLcABJmAJNjoBPD1VTw2OQ6FlBmBOhG4jeOKVVYbWpSbgAmd8gD3moEJAQ7GbVUzOoQPR3Zey0zvmqTTAD7DHzXDfqGvuCjzgoNshPzfDD/uWfuJo07XPZerP5G9EOrlOpV6xgTJqhj/SHZV9GlUNoekOz41x7budjSBgMY3mxjnJS/Ws0TeKSIkzHHv+ND8UicY99s/eJq6AmeNhHsFdL0EiN1CSDoOtOnOqiwUGxG8GDInsNXHkmPR3k37apLMFRINyr21IwFijK1njf1CvVXGwQ3aeqPUBryryt9AC1xpY+INerPtEtpy6hI4wQU7xv3H/AK1nb7oIQTZRgRbQg/SOvA6+um5T1Mvbe+pg+qapBTiEoN1ayoWERCUg8zEyCNTuFWWHwq8GxsYAkC8xwvqPCuNWnPL/AAVQnwAGZRtu7hJ/HdWF2ztlxGIdHWypdWJgQAFERbu1rd4FuMxm1hwMifiKzGPwzZfcluZWok5SQSTc3ETXTZNfJJn17XxNoVuBsJHW0kxbUeFW07SeSEzlUVxE31i0zc/GjHRIE9ST9jhukjl7OVcebSoSEiROqYtw0jd+NK0bGB3tqqhRKEzNiURY6AzO72VRVtA2Cm0rSqYzAjQnQgiBY1oEvJscib7xAP8AOmOIM7oi0xPgRSqANxG01pZaKQ4yVLdHUUqICWLEK1mZmRGUjfURdStYcKyXCm5SpCpATHyoBsdB3cas7XwbjqGcoBKVOyDAvDMQN+lUMEw8lxBcbGVADatwCc0ZlQesQVb9YFWqUJCWL2K4sgNrRdvMIkhX1UJURYcJ4X3U3Y7LqGlIVCUlaVZFJEqUFgRKraoBgHfO+aIkDKhKU9XWwskcbadtXcJiRmy6hXVI3aAj2RWd4qhE4lohak5gVDOld5SUiIzajrD0DY3sb0W8mXDD6jJMME7yT5q0T2mhLBBw61q4KjvAAj8bzxov5Lm7/ax/5VilwBmY2J5RttLl5b3VSUkKU4uFANi6SYmUKvxn6xnflcgWNxMHWOB5zA8aDo8lMH0nSZCVBXSH5RRGac1xMRO7SioJJJkDu0HHXt8TwqLWS0QJEyBx0GvM/AfjSugTc6bh7zTUpJA0AG6PXr6q4So6EdsewTUIbHOHUSZI3a91QMYQC5kqi5Jme38eNTARvF+OpPjVPEtKUokukIgdUADTUyOtfnTbXECy68BIEFQBOWRPLsGlD04tSmnitITlSvRQVeFSOVsp/wAVcDjaUrUkpypTmUbmwHGYNhxqMYhKsM+UlSgEvHrCNyjA5DSqi23pkBHs4Q0wODTI/wBCaLO7u2huEHVaH6DX3U0Sc99c9h6kvkb0O0q7XK9cwJwao4/0h2e+rwqhjz1u6uLbdx/RpAxwaBxb5IkdIrwFj7KmxCCEmeQvbhepMCicU7w6VyY5FfvAtRh3AtrBBBuOBsa6BGYxLSiBChcDQ91DNoPOIWqJiTrp+L1sjshuB1VWAO4Rv48TWc2uwQ8sDSSIPs560gAilytRjVKfxyr1kKAbH2R7K8qLXytt6dANCCBavSsU6AlsE6pnQnQDeAQNd9RaaAdnKgzoqDzEG55nSunLJESYOUm+69tOc/yqV2MyBuABGu423RuG+muOpS4ZIHfB0G4jTTfWDim60HUmwK5ToBBi3jpu1rOY9Pyq/tqt30Y2diklxxAkRGuiheCkxe3Cazm1AvpnD0hCc6rJSknWwBIJ7+Q5VpBDLC1Cq2NfKEjIQVlSQAY+sArW2h9YoQ6p91UIWQgH0oUkA7gcgNhbsqPCdOpxKVKuCCm6SN9gUXOYACeMaTWlBFpnGh70EhISQOqnLqCQLcAAD26aVxZtbsF4m9oImDE870sHhIzwSpLhzdUCQpKlBVhaOt3gbqSlQVWsDkItm0kmSRM6abhrSYFLyhkow8CFZntNZ+S9dCcC3LqJuekSFC83UJB37jWlxDScjDjt0ocdzQAARCYAE3UcqYvoDJuKs4vFlOJALfotLIyJzLWm9jAMJKgkidJFxVXuAqEYZeWVZDBRAMQo3N1FJiCBFtbm50p+HcK5cmyFaakq1lSjqO4dtCGsc4h0qzkEQST9ImR1hvkgW5DhTsBtTIqFEZXPSVvCr9Y20n21FCi1tXErSl0T1M6pFtM3V9YTWv8AJMfn/tsj/wDkw9edbQx2dTmbeARu35h7TavRPJolIxRgmHE2GpjC4ew50NUQm8w0+AkQBE0kD/px5ngKB+Tjq1t9I4HgVWCXs6inKVXBy6GeA04RBkLTvKv2VAeyuZxleZVciYqG+54DT+dc6x5Ug8gafdPwpecJ5+CvhVKD4hUY6wo+ioDWSRPCN/brNMTghBzkrmNYi36ItvNTecJ5/sq+FI4hPPwV8KpRS0EdCQLAR2VQ2yqMK/8Aqnvuqq2cQnn+yr4UP2+v5piD/wBy6dI+grdVLUBrA/N/Zb+6KIOVSbHWSPs+wVeOorl2ffl8lPQflpUq5XrmBLQ/H+l3Vfm1UMfr3VxbbuP6NIGd2e0fOXJ06R22kyVcKMuDcSmN9lE2nXhrvoRhmHE4hxcEfKKymN0miTuKXaeHZ7K6OBJOoejoLWsVaey9ZrbKR0iuMjURuFGjilp+iD2ibbtTQXaisy1E2udByjSpGgEpPyyeaFDUbrz/ADr0pTGZKesRAHoxwHEcq83TZ5vQzmjvGn4FbjFNqJ6pgZR4x22rHaLW5FMaVQi/h1qKYVYASZgyJvATBpYjB5zOYjsnlwPKhmRyNTp+j8aRDnPt6lceK9vP9FXS+3hVhzNAiT9Ndhxy6aRashtdh7pXilt9XyioCm1FtQzE9UpFgePrrQgufpeKPhXc7vPTiLeqmtsS4ef6C6Zx1L6VFxhK0BYkoWy7+c6klUI4ZhM3gc4lw5W5Aew5kiSUocTuJ6wWkeGY1oOlcHHx+Apwfc57uPwqsauXkLoMTh2w2ciDnvAWFDrHrGTER1pkWnnQzHYVZIIaNtUjcdJAPpXNaYYl3mL/AKR91c85d4nwX7KMYuXkLphdsIeUww1kUJW6pQgiD1IJJ0EKUZPbUe08xVmLhKlDKoISpICU2ABP0Twm9pr0R/EqAT1oJ4zH8qjTj17z6l/gU8aukLh5qMOpaVErSnLc51EKVAkQIvMi530NKq9c89c0zX7FcOM0jjlzYnvCvjamtuXSK4zyFa+e6vTtmPkeco6B10KeBKm+jgfIMCOusGerOm8UTRjFk6mNNFc+fKn7HRmGJjU4lXqQ3v7q0s9pVrWipQV2hVwTym/RweJNgOsrDmwAH9pyHhVsbVd/ueI8WP8Adq95uqLk+P8A8aacOridPrH4VdQKn5Wd/ueI8WP92uflZ3+54jxY/wB2puhVwV+0nd20uiXwV4poGQ/lZz+54j/kf7tI7Xc/ueJ/5P8Au1MGl8FeKdeVO83Va5H+K+7lQAJ2i8XozYXFiJAylpPpcflOVU9t40pwT6PN8QAWnessNQMwUSVFK9Bm3DStB5ur63r4/wCGhvlK0U4LEidWlgXnUHlzpp5oRcA647R7KuKqr/W99WlG4rk2XefyXLQfSrlKvXMCTdVPFsqUZA3VeSmU1wNGsbex/JkyougO6Jzn410Ic5+NEg0a4pBFc2D92VfB+Vzn41zKvnV7NXQaWEfVILyB6kK3p9Q+FNU2o3IPhRMGkTUy2JvVsd9AwtHgfCudGeB8DRQGu1ngFzY74K6M8D4Usp4Gik12anAe/gL4LjlSiik0gaWB9/A74LpUVmlNLA+/gL4LUKYtpJ19RI9lGJFK1LBPq8BeApw6ef7SvjXfN06+8/G9GoFKBypYN9QXgRkHAVWc2Y0pSlQsFRzKyvPIBUd+VKwNwrQZRwFLKOAqobNOG7LwDdTO/kxri9/mMR/HS/JbfF7/ADGI/jrQlA4ClkHAVf47br8BVcjOjZjfF7/M4j+Ou/kxvi9/mcR/HWgyDgKaWBR+O26/AVXIAfkxvi9/mcR/HTTsxv6z/wDmH/46P9AOdcLIo/HbdfgMjPnZbfF7/MP/AMdRr2QyRCulUDqFPvkHtBXBrQqYT+DTehT+DRctuvwGXIptqlYPE1cm4/G41zIBemA9Yfjd/OtNns3B5uuYpOqLGWlTYpV6ZiWWvR76kFdpVoI6io36VKmhFU05NKlSA7SXrSpUgOiumlSoAYK6mlSpAOVpTRSpUDOmn7qVKgCNGppyqVKkA7dXBSpUgHUhSpUARua08VylQMSd9cSKVKgDi6VKlQA1ymjdXKVAHZpqvfSpUAOrlKlQ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148" name="Picture 4" descr="http://www.webumenia.sk/images/diela/SNG/81/SVK_SNG.UP-P_3221/SVK_SNG.UP-P_3221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90800"/>
            <a:ext cx="5791200" cy="4003167"/>
          </a:xfrm>
          <a:prstGeom prst="rect">
            <a:avLst/>
          </a:prstGeom>
          <a:noFill/>
        </p:spPr>
      </p:pic>
      <p:pic>
        <p:nvPicPr>
          <p:cNvPr id="6150" name="Picture 6" descr="http://forum.valka.cz/attachments/osobnosti/Ceskoslovensko/antonin-novotn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2209800"/>
            <a:ext cx="2600325" cy="3446586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6324600" y="57150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 smtClean="0">
                <a:ln w="18000">
                  <a:solidFill>
                    <a:sysClr val="windowText" lastClr="00000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Antonín Novotný</a:t>
            </a:r>
            <a:endParaRPr lang="sk-SK" sz="2400" b="1" dirty="0">
              <a:ln w="18000">
                <a:solidFill>
                  <a:sysClr val="windowText" lastClr="00000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066800"/>
          </a:xfrm>
        </p:spPr>
        <p:txBody>
          <a:bodyPr/>
          <a:lstStyle/>
          <a:p>
            <a:r>
              <a:rPr lang="sk-SK" b="1" i="1" u="sng" dirty="0" smtClean="0"/>
              <a:t>Socializmus s ľudskou tvárou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25112"/>
          </a:xfrm>
        </p:spPr>
        <p:txBody>
          <a:bodyPr/>
          <a:lstStyle/>
          <a:p>
            <a:pPr lvl="0"/>
            <a:r>
              <a:rPr lang="sk-SK" dirty="0" smtClean="0"/>
              <a:t>V roku </a:t>
            </a:r>
            <a:r>
              <a:rPr lang="sk-SK" b="1" i="1" dirty="0" smtClean="0"/>
              <a:t>1968</a:t>
            </a:r>
            <a:r>
              <a:rPr lang="sk-SK" dirty="0" smtClean="0"/>
              <a:t> bol </a:t>
            </a:r>
            <a:r>
              <a:rPr lang="sk-SK" b="1" i="1" dirty="0" smtClean="0"/>
              <a:t>odvolaný</a:t>
            </a:r>
            <a:r>
              <a:rPr lang="sk-SK" dirty="0" smtClean="0"/>
              <a:t> </a:t>
            </a:r>
            <a:r>
              <a:rPr lang="sk-SK" b="1" i="1" dirty="0" smtClean="0"/>
              <a:t>Novotný</a:t>
            </a:r>
          </a:p>
          <a:p>
            <a:pPr lvl="1"/>
            <a:r>
              <a:rPr lang="sk-SK" dirty="0" smtClean="0"/>
              <a:t> ako tajomník UV KSČ nastúpil A. </a:t>
            </a:r>
            <a:r>
              <a:rPr lang="sk-SK" b="1" i="1" dirty="0" smtClean="0"/>
              <a:t>Dubček</a:t>
            </a:r>
          </a:p>
          <a:p>
            <a:pPr lvl="1"/>
            <a:r>
              <a:rPr lang="sk-SK" dirty="0" smtClean="0"/>
              <a:t>Ako prezident nastúpil L. </a:t>
            </a:r>
            <a:r>
              <a:rPr lang="sk-SK" b="1" i="1" dirty="0" smtClean="0"/>
              <a:t>Svoboda</a:t>
            </a:r>
          </a:p>
          <a:p>
            <a:pPr lvl="0"/>
            <a:r>
              <a:rPr lang="sk-SK" b="1" i="1" dirty="0" smtClean="0"/>
              <a:t>Zmeny</a:t>
            </a:r>
            <a:r>
              <a:rPr lang="sk-SK" dirty="0" smtClean="0"/>
              <a:t> naštartovali proces reformy známy ako „</a:t>
            </a:r>
            <a:r>
              <a:rPr lang="sk-SK" b="1" i="1" dirty="0" smtClean="0"/>
              <a:t>socializmus</a:t>
            </a:r>
            <a:r>
              <a:rPr lang="sk-SK" dirty="0" smtClean="0"/>
              <a:t> </a:t>
            </a:r>
            <a:r>
              <a:rPr lang="sk-SK" b="1" i="1" dirty="0" smtClean="0"/>
              <a:t>s</a:t>
            </a:r>
            <a:r>
              <a:rPr lang="sk-SK" dirty="0" smtClean="0"/>
              <a:t> </a:t>
            </a:r>
            <a:r>
              <a:rPr lang="sk-SK" b="1" i="1" dirty="0" smtClean="0"/>
              <a:t>ľudskou</a:t>
            </a:r>
            <a:r>
              <a:rPr lang="sk-SK" dirty="0" smtClean="0"/>
              <a:t> </a:t>
            </a:r>
            <a:r>
              <a:rPr lang="sk-SK" b="1" i="1" dirty="0" smtClean="0"/>
              <a:t>tvárou</a:t>
            </a:r>
            <a:r>
              <a:rPr lang="sk-SK" dirty="0" smtClean="0"/>
              <a:t>“</a:t>
            </a:r>
          </a:p>
        </p:txBody>
      </p:sp>
      <p:pic>
        <p:nvPicPr>
          <p:cNvPr id="5122" name="Picture 2" descr="http://www.magistra-historia.sk/wp-content/uploads/2014/09/alexan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657600"/>
            <a:ext cx="5058381" cy="2971800"/>
          </a:xfrm>
          <a:prstGeom prst="rect">
            <a:avLst/>
          </a:prstGeom>
          <a:noFill/>
        </p:spPr>
      </p:pic>
      <p:pic>
        <p:nvPicPr>
          <p:cNvPr id="5124" name="Picture 4" descr="http://datasklad.ihned.cz/img/osa-sokolovo/svobod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1" y="3387851"/>
            <a:ext cx="2514600" cy="34701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325112"/>
          </a:xfrm>
        </p:spPr>
        <p:txBody>
          <a:bodyPr/>
          <a:lstStyle/>
          <a:p>
            <a:r>
              <a:rPr lang="sk-SK" b="1" i="1" dirty="0" smtClean="0"/>
              <a:t>Zrušila</a:t>
            </a:r>
            <a:r>
              <a:rPr lang="sk-SK" dirty="0" smtClean="0"/>
              <a:t> sa </a:t>
            </a:r>
            <a:r>
              <a:rPr lang="sk-SK" b="1" i="1" dirty="0" smtClean="0"/>
              <a:t>cenzúra</a:t>
            </a:r>
            <a:r>
              <a:rPr lang="sk-SK" dirty="0" smtClean="0"/>
              <a:t>, vznikali spolky, kritizoval režim, oživila sa </a:t>
            </a:r>
            <a:r>
              <a:rPr lang="sk-SK" b="1" i="1" dirty="0" smtClean="0"/>
              <a:t>otázka</a:t>
            </a:r>
            <a:r>
              <a:rPr lang="sk-SK" dirty="0" smtClean="0"/>
              <a:t> </a:t>
            </a:r>
            <a:r>
              <a:rPr lang="sk-SK" b="1" i="1" dirty="0" smtClean="0"/>
              <a:t>federácie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4098" name="Picture 2" descr="http://1gr.cz/fotky/lidovky/13/043/lnorg/HM4ac418_Beznzvu_bmp.jpg"/>
          <p:cNvPicPr>
            <a:picLocks noChangeAspect="1" noChangeArrowheads="1"/>
          </p:cNvPicPr>
          <p:nvPr/>
        </p:nvPicPr>
        <p:blipFill>
          <a:blip r:embed="rId2" cstate="print"/>
          <a:srcRect l="2514" t="7407" r="1950"/>
          <a:stretch>
            <a:fillRect/>
          </a:stretch>
        </p:blipFill>
        <p:spPr bwMode="auto">
          <a:xfrm>
            <a:off x="228600" y="3048000"/>
            <a:ext cx="5791200" cy="3810000"/>
          </a:xfrm>
          <a:prstGeom prst="rect">
            <a:avLst/>
          </a:prstGeom>
          <a:noFill/>
        </p:spPr>
      </p:pic>
      <p:pic>
        <p:nvPicPr>
          <p:cNvPr id="4100" name="Picture 4" descr="http://archiv.station.zoznam.sk/station/img/245/611/uv_socializmus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2209800"/>
            <a:ext cx="293441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066800"/>
          </a:xfrm>
        </p:spPr>
        <p:txBody>
          <a:bodyPr/>
          <a:lstStyle/>
          <a:p>
            <a:r>
              <a:rPr lang="sk-SK" b="1" i="1" u="sng" dirty="0" smtClean="0"/>
              <a:t>Potlačenie reformného hnutia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2514600"/>
          </a:xfrm>
        </p:spPr>
        <p:txBody>
          <a:bodyPr/>
          <a:lstStyle/>
          <a:p>
            <a:pPr lvl="0"/>
            <a:r>
              <a:rPr lang="sk-SK" b="1" i="1" dirty="0" smtClean="0"/>
              <a:t>ZSSR</a:t>
            </a:r>
            <a:r>
              <a:rPr lang="sk-SK" dirty="0" smtClean="0"/>
              <a:t> na čele s </a:t>
            </a:r>
            <a:r>
              <a:rPr lang="sk-SK" b="1" i="1" dirty="0" err="1" smtClean="0"/>
              <a:t>Brežnevom</a:t>
            </a:r>
            <a:r>
              <a:rPr lang="sk-SK" dirty="0" smtClean="0"/>
              <a:t> a ostatné komunistické strany na východe sa </a:t>
            </a:r>
            <a:r>
              <a:rPr lang="sk-SK" b="1" i="1" dirty="0" smtClean="0"/>
              <a:t>obávali</a:t>
            </a:r>
            <a:r>
              <a:rPr lang="sk-SK" dirty="0" smtClean="0"/>
              <a:t> </a:t>
            </a:r>
            <a:r>
              <a:rPr lang="sk-SK" b="1" i="1" dirty="0" smtClean="0"/>
              <a:t>vývoja</a:t>
            </a:r>
            <a:r>
              <a:rPr lang="sk-SK" dirty="0" smtClean="0"/>
              <a:t> v ČSR, aby to nepodnietilo demokratický vývoj v ďalších štátoch</a:t>
            </a:r>
          </a:p>
          <a:p>
            <a:r>
              <a:rPr lang="sk-SK" dirty="0" smtClean="0"/>
              <a:t>21</a:t>
            </a:r>
            <a:r>
              <a:rPr lang="sk-SK" b="1" i="1" dirty="0" smtClean="0"/>
              <a:t>.8.1968 vojská Varšavskej zmluvy vtrhli do ČSR a okupovali ho</a:t>
            </a:r>
            <a:endParaRPr lang="sk-SK" dirty="0"/>
          </a:p>
        </p:txBody>
      </p:sp>
      <p:pic>
        <p:nvPicPr>
          <p:cNvPr id="3074" name="Picture 2" descr="http://www.ilsussidiario.net/img/Emmeciquadro/44/Lejeune_breznev_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361944"/>
            <a:ext cx="2819400" cy="3496056"/>
          </a:xfrm>
          <a:prstGeom prst="rect">
            <a:avLst/>
          </a:prstGeom>
          <a:noFill/>
        </p:spPr>
      </p:pic>
      <p:pic>
        <p:nvPicPr>
          <p:cNvPr id="3076" name="Picture 4" descr="http://www.webnoviny.sk/fotografia/418787/stredna/skutocne-bozk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662171"/>
            <a:ext cx="4800600" cy="3195829"/>
          </a:xfrm>
          <a:prstGeom prst="rect">
            <a:avLst/>
          </a:prstGeom>
          <a:noFill/>
        </p:spPr>
      </p:pic>
      <p:pic>
        <p:nvPicPr>
          <p:cNvPr id="3078" name="Picture 6" descr="http://www.pluska.sk/thumb/images/gallery/plus7dni/casopis/historia/0043BE062667.jpg?w=670&amp;h=376&amp;ip=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1726441"/>
            <a:ext cx="9144001" cy="5131559"/>
          </a:xfrm>
          <a:prstGeom prst="rect">
            <a:avLst/>
          </a:prstGeom>
          <a:noFill/>
        </p:spPr>
      </p:pic>
      <p:pic>
        <p:nvPicPr>
          <p:cNvPr id="3080" name="Picture 8" descr="http://www.translata.sk/files/Images/blog/v-urpimnom-priatelskom-ovzdusi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" y="1828799"/>
            <a:ext cx="9144001" cy="4243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257800" y="685800"/>
            <a:ext cx="3886200" cy="5334000"/>
          </a:xfrm>
        </p:spPr>
        <p:txBody>
          <a:bodyPr>
            <a:normAutofit/>
          </a:bodyPr>
          <a:lstStyle/>
          <a:p>
            <a:pPr lvl="0"/>
            <a:r>
              <a:rPr lang="sk-SK" dirty="0" smtClean="0"/>
              <a:t>Napriek protestom vedenia ČSR tu vojská ostali a </a:t>
            </a:r>
            <a:r>
              <a:rPr lang="sk-SK" b="1" i="1" dirty="0" smtClean="0"/>
              <a:t>ČSR</a:t>
            </a:r>
            <a:r>
              <a:rPr lang="sk-SK" dirty="0" smtClean="0"/>
              <a:t> </a:t>
            </a:r>
            <a:r>
              <a:rPr lang="sk-SK" b="1" i="1" dirty="0" smtClean="0"/>
              <a:t>vyhlásilo</a:t>
            </a:r>
            <a:r>
              <a:rPr lang="sk-SK" dirty="0" smtClean="0"/>
              <a:t> </a:t>
            </a:r>
            <a:r>
              <a:rPr lang="sk-SK" b="1" i="1" dirty="0" smtClean="0"/>
              <a:t>pasívny</a:t>
            </a:r>
            <a:r>
              <a:rPr lang="sk-SK" dirty="0" smtClean="0"/>
              <a:t> </a:t>
            </a:r>
            <a:r>
              <a:rPr lang="sk-SK" b="1" i="1" dirty="0" smtClean="0"/>
              <a:t>odpor</a:t>
            </a:r>
            <a:endParaRPr lang="sk-SK" dirty="0" smtClean="0"/>
          </a:p>
          <a:p>
            <a:r>
              <a:rPr lang="sk-SK" dirty="0" smtClean="0"/>
              <a:t>Množstvo </a:t>
            </a:r>
            <a:r>
              <a:rPr lang="sk-SK" b="1" i="1" dirty="0" smtClean="0"/>
              <a:t>ľudí</a:t>
            </a:r>
            <a:r>
              <a:rPr lang="sk-SK" dirty="0" smtClean="0"/>
              <a:t> </a:t>
            </a:r>
            <a:r>
              <a:rPr lang="sk-SK" b="1" i="1" dirty="0" smtClean="0"/>
              <a:t>vyšlo</a:t>
            </a:r>
            <a:r>
              <a:rPr lang="sk-SK" dirty="0" smtClean="0"/>
              <a:t> do </a:t>
            </a:r>
            <a:r>
              <a:rPr lang="sk-SK" b="1" i="1" dirty="0" smtClean="0"/>
              <a:t>ulíc</a:t>
            </a:r>
            <a:r>
              <a:rPr lang="sk-SK" dirty="0" smtClean="0"/>
              <a:t> na protest, desiatky z nich </a:t>
            </a:r>
            <a:r>
              <a:rPr lang="sk-SK" b="1" i="1" dirty="0" smtClean="0"/>
              <a:t>zomreli</a:t>
            </a:r>
            <a:r>
              <a:rPr lang="sk-SK" dirty="0" smtClean="0"/>
              <a:t> pod tankami, alebo zastrelením okupantmi</a:t>
            </a:r>
            <a:endParaRPr lang="sk-SK" dirty="0"/>
          </a:p>
        </p:txBody>
      </p:sp>
      <p:pic>
        <p:nvPicPr>
          <p:cNvPr id="2050" name="Picture 2" descr="http://img.cas.sk/img/4/bigArticle/213924_takto-sme-zili-taktosmezili-okupacia-august68-august-1968-trenc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257800" cy="2940803"/>
          </a:xfrm>
          <a:prstGeom prst="rect">
            <a:avLst/>
          </a:prstGeom>
          <a:noFill/>
        </p:spPr>
      </p:pic>
      <p:pic>
        <p:nvPicPr>
          <p:cNvPr id="2052" name="Picture 4" descr="http://i.lidovky.cz/14/031/lnc460/KIT51879d_1968tankb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14649"/>
            <a:ext cx="5257800" cy="3943351"/>
          </a:xfrm>
          <a:prstGeom prst="rect">
            <a:avLst/>
          </a:prstGeom>
          <a:noFill/>
        </p:spPr>
      </p:pic>
      <p:pic>
        <p:nvPicPr>
          <p:cNvPr id="2054" name="Picture 6" descr="http://img.topky.sk/635px/1143529.jpg/1968-okupacia-vojska-Rusi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0"/>
            <a:ext cx="6858000" cy="6858001"/>
          </a:xfrm>
          <a:prstGeom prst="rect">
            <a:avLst/>
          </a:prstGeom>
          <a:noFill/>
        </p:spPr>
      </p:pic>
      <p:pic>
        <p:nvPicPr>
          <p:cNvPr id="2056" name="Picture 8" descr="http://static.webnoviny.sk/fotografie/1025521/m-800x800/invazia-vojsk-do-css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8218264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09600" y="533400"/>
            <a:ext cx="8229600" cy="4325112"/>
          </a:xfrm>
        </p:spPr>
        <p:txBody>
          <a:bodyPr/>
          <a:lstStyle/>
          <a:p>
            <a:r>
              <a:rPr lang="sk-SK" b="1" i="1" dirty="0" smtClean="0"/>
              <a:t>Pokus</a:t>
            </a:r>
            <a:r>
              <a:rPr lang="sk-SK" dirty="0" smtClean="0"/>
              <a:t> o </a:t>
            </a:r>
            <a:r>
              <a:rPr lang="sk-SK" b="1" i="1" dirty="0" smtClean="0"/>
              <a:t>reformu</a:t>
            </a:r>
            <a:r>
              <a:rPr lang="sk-SK" dirty="0" smtClean="0"/>
              <a:t> socializmu v </a:t>
            </a:r>
            <a:r>
              <a:rPr lang="sk-SK" b="1" i="1" dirty="0" smtClean="0"/>
              <a:t>ČSR</a:t>
            </a:r>
            <a:r>
              <a:rPr lang="sk-SK" dirty="0" smtClean="0"/>
              <a:t> bol takto </a:t>
            </a:r>
            <a:r>
              <a:rPr lang="sk-SK" b="1" i="1" dirty="0" smtClean="0"/>
              <a:t>potlačený</a:t>
            </a:r>
            <a:endParaRPr lang="sk-SK" dirty="0"/>
          </a:p>
        </p:txBody>
      </p:sp>
      <p:pic>
        <p:nvPicPr>
          <p:cNvPr id="1026" name="Picture 2" descr="http://t1.aimg.sk/magaziny/5p5JhX0nTOnf3Ce5MjLDsQ~Obyvate-Prahy-sa-sna-pom-c-zranen-m-a-m-tvym.jpg?t=L2ZpdC1pbi84MDB4MA%3D%3D&amp;h=8sZDycekDWIbdtDY1DvxCQ&amp;e=2145916800&amp;v=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78280"/>
            <a:ext cx="6096000" cy="5379720"/>
          </a:xfrm>
          <a:prstGeom prst="rect">
            <a:avLst/>
          </a:prstGeom>
          <a:noFill/>
        </p:spPr>
      </p:pic>
      <p:pic>
        <p:nvPicPr>
          <p:cNvPr id="1028" name="Picture 4" descr="http://www2.teraz.sk/usercontent/photos/9/9/2/4-99224e01266a034ca0509fc51c9c3bc6b38b414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-19572"/>
            <a:ext cx="7010400" cy="6877572"/>
          </a:xfrm>
          <a:prstGeom prst="rect">
            <a:avLst/>
          </a:prstGeom>
          <a:noFill/>
        </p:spPr>
      </p:pic>
      <p:pic>
        <p:nvPicPr>
          <p:cNvPr id="1030" name="Picture 6" descr="http://t2.aimg.sk/magaziny/vbUGEH69QuPr_XGT3pVHeA~Pam-tn-tabu-a-Danke-Ko-anovej-Stanislavovi.jpg?t=LzgwMHg0NTAvc21hcnQ%3D&amp;h=4acFyxvTanLG2PJMJgmiAg&amp;e=2145916800&amp;v=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1032" name="Picture 8" descr="http://www2.teraz.sk/usercontent/photos/7/8/3/2-7830b00227fff6b1fc09c683f3a01431185ebd4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98125" y="-1"/>
            <a:ext cx="4545875" cy="6858001"/>
          </a:xfrm>
          <a:prstGeom prst="rect">
            <a:avLst/>
          </a:prstGeom>
          <a:noFill/>
        </p:spPr>
      </p:pic>
      <p:pic>
        <p:nvPicPr>
          <p:cNvPr id="1034" name="Picture 10" descr="http://www2.teraz.sk/usercontent/photos/7/4/b/3-74ba8c724209a647730eede75af3dfe6a41f66bc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7037" y="762000"/>
            <a:ext cx="9151037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pPr algn="ctr"/>
            <a:r>
              <a:rPr lang="sk-SK" b="1" i="1" dirty="0" smtClean="0"/>
              <a:t>Opakovanie... </a:t>
            </a:r>
            <a:endParaRPr lang="sk-SK" b="1" i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Aké boli prejavy hospodárskej krízy v ČSR? </a:t>
            </a:r>
          </a:p>
          <a:p>
            <a:r>
              <a:rPr lang="sk-SK" dirty="0" smtClean="0"/>
              <a:t>Ktoré zložky spoločnosti najviac reagovali a žiadali reformy? </a:t>
            </a:r>
          </a:p>
          <a:p>
            <a:r>
              <a:rPr lang="sk-SK" dirty="0" smtClean="0"/>
              <a:t>Ktorý politik postupne bol odvolaný z postu tajomníka aj prezidenta ČSR? </a:t>
            </a:r>
          </a:p>
          <a:p>
            <a:r>
              <a:rPr lang="sk-SK" dirty="0" smtClean="0"/>
              <a:t>Kto ho nahradil v týchto funkciách? </a:t>
            </a:r>
          </a:p>
          <a:p>
            <a:r>
              <a:rPr lang="sk-SK" dirty="0" smtClean="0"/>
              <a:t>Vysvetli pojem socializmus s ľudskou tvárou a s menom akého politika je spojený. Aké boli prejavy týchto zmien? </a:t>
            </a:r>
          </a:p>
          <a:p>
            <a:r>
              <a:rPr lang="sk-SK" dirty="0" smtClean="0"/>
              <a:t>Ako reagovala na situáciu ZSSR a ostatné komunistické štáty? </a:t>
            </a:r>
          </a:p>
          <a:p>
            <a:r>
              <a:rPr lang="sk-SK" dirty="0" smtClean="0"/>
              <a:t>Kedy vstúpili Varšavské vojská do ČSR a aká bola reakcia politikov? </a:t>
            </a:r>
          </a:p>
          <a:p>
            <a:r>
              <a:rPr lang="sk-SK" dirty="0" smtClean="0"/>
              <a:t>Do čoho to vyústilo a ako skončil pokus o reformu v ČSR?</a:t>
            </a:r>
            <a:endParaRPr lang="sk-SK" dirty="0"/>
          </a:p>
        </p:txBody>
      </p:sp>
      <p:pic>
        <p:nvPicPr>
          <p:cNvPr id="46082" name="Picture 2" descr="http://img.mediacentrum.sk/gallery/nwo/maxwidth/990/184268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9144000" cy="51435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2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tský">
  <a:themeElements>
    <a:clrScheme name="Mestský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sts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sts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</TotalTime>
  <Words>304</Words>
  <Application>Microsoft Office PowerPoint</Application>
  <PresentationFormat>Prezentácia na obrazovke (4:3)</PresentationFormat>
  <Paragraphs>27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Georgia</vt:lpstr>
      <vt:lpstr>Trebuchet MS</vt:lpstr>
      <vt:lpstr>Wingdings 2</vt:lpstr>
      <vt:lpstr>Mestský</vt:lpstr>
      <vt:lpstr>Neúspešný pokus o reformu</vt:lpstr>
      <vt:lpstr>Hospodárska a spoločenská kríza</vt:lpstr>
      <vt:lpstr>Prezentácia programu PowerPoint</vt:lpstr>
      <vt:lpstr>Socializmus s ľudskou tvárou</vt:lpstr>
      <vt:lpstr>Prezentácia programu PowerPoint</vt:lpstr>
      <vt:lpstr>Potlačenie reformného hnutia</vt:lpstr>
      <vt:lpstr>Prezentácia programu PowerPoint</vt:lpstr>
      <vt:lpstr>Prezentácia programu PowerPoint</vt:lpstr>
      <vt:lpstr>Opakovanie... 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Neúspešný pokus o reformu</dc:title>
  <dc:creator>Janka</dc:creator>
  <cp:lastModifiedBy>student</cp:lastModifiedBy>
  <cp:revision>3</cp:revision>
  <dcterms:created xsi:type="dcterms:W3CDTF">2016-04-24T12:37:54Z</dcterms:created>
  <dcterms:modified xsi:type="dcterms:W3CDTF">2022-05-27T07:40:22Z</dcterms:modified>
</cp:coreProperties>
</file>