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97" r:id="rId3"/>
    <p:sldId id="265" r:id="rId4"/>
    <p:sldId id="260" r:id="rId5"/>
    <p:sldId id="292" r:id="rId6"/>
    <p:sldId id="293" r:id="rId7"/>
    <p:sldId id="296" r:id="rId8"/>
    <p:sldId id="300" r:id="rId9"/>
    <p:sldId id="299" r:id="rId10"/>
    <p:sldId id="294" r:id="rId11"/>
    <p:sldId id="298" r:id="rId12"/>
    <p:sldId id="262" r:id="rId13"/>
    <p:sldId id="258" r:id="rId14"/>
    <p:sldId id="270" r:id="rId15"/>
    <p:sldId id="301" r:id="rId16"/>
    <p:sldId id="303" r:id="rId17"/>
    <p:sldId id="304" r:id="rId18"/>
    <p:sldId id="302" r:id="rId19"/>
  </p:sldIdLst>
  <p:sldSz cx="9144000" cy="5143500" type="screen16x9"/>
  <p:notesSz cx="6858000" cy="9144000"/>
  <p:embeddedFontLst>
    <p:embeddedFont>
      <p:font typeface="Spartan ExtraBold" panose="020B0604020202020204" charset="-18"/>
      <p:bold r:id="rId21"/>
    </p:embeddedFont>
    <p:embeddedFont>
      <p:font typeface="Spartan Medium" panose="020B0604020202020204" charset="-18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B9415C-6587-488D-BDEC-600D3A1B2310}">
  <a:tblStyle styleId="{C5B9415C-6587-488D-BDEC-600D3A1B23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92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92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c6ac5e8787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c6ac5e8787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cb189c063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cb189c063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603450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402838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1402838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5260462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5260462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hasCustomPrompt="1"/>
          </p:nvPr>
        </p:nvSpPr>
        <p:spPr>
          <a:xfrm>
            <a:off x="2061488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 idx="5" hasCustomPrompt="1"/>
          </p:nvPr>
        </p:nvSpPr>
        <p:spPr>
          <a:xfrm>
            <a:off x="5919112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2" name="Google Shape;152;p5"/>
          <p:cNvGrpSpPr/>
          <p:nvPr/>
        </p:nvGrpSpPr>
        <p:grpSpPr>
          <a:xfrm>
            <a:off x="-529580" y="3102246"/>
            <a:ext cx="10203160" cy="2678535"/>
            <a:chOff x="-529580" y="3102246"/>
            <a:chExt cx="10203160" cy="2678535"/>
          </a:xfrm>
        </p:grpSpPr>
        <p:grpSp>
          <p:nvGrpSpPr>
            <p:cNvPr id="153" name="Google Shape;153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5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218" name="Google Shape;218;p5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19" name="Google Shape;219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228" name="Google Shape;228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" name="Google Shape;231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 txBox="1">
            <a:spLocks noGrp="1"/>
          </p:cNvSpPr>
          <p:nvPr>
            <p:ph type="title" hasCustomPrompt="1"/>
          </p:nvPr>
        </p:nvSpPr>
        <p:spPr>
          <a:xfrm>
            <a:off x="722239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876266" y="157207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876266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3" hasCustomPrompt="1"/>
          </p:nvPr>
        </p:nvSpPr>
        <p:spPr>
          <a:xfrm>
            <a:off x="722239" y="31170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4"/>
          </p:nvPr>
        </p:nvSpPr>
        <p:spPr>
          <a:xfrm>
            <a:off x="1876266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5"/>
          </p:nvPr>
        </p:nvSpPr>
        <p:spPr>
          <a:xfrm>
            <a:off x="1876266" y="34373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276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7"/>
          </p:nvPr>
        </p:nvSpPr>
        <p:spPr>
          <a:xfrm>
            <a:off x="5780261" y="15720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8"/>
          </p:nvPr>
        </p:nvSpPr>
        <p:spPr>
          <a:xfrm>
            <a:off x="5780261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9" hasCustomPrompt="1"/>
          </p:nvPr>
        </p:nvSpPr>
        <p:spPr>
          <a:xfrm>
            <a:off x="4626277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3"/>
          </p:nvPr>
        </p:nvSpPr>
        <p:spPr>
          <a:xfrm>
            <a:off x="5780261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14"/>
          </p:nvPr>
        </p:nvSpPr>
        <p:spPr>
          <a:xfrm>
            <a:off x="5780261" y="343732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653" name="Google Shape;653;p13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654" name="Google Shape;654;p13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3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687" name="Google Shape;687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3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719" name="Google Shape;719;p13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720" name="Google Shape;720;p13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1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3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727" name="Google Shape;727;p1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"/>
          <p:cNvSpPr txBox="1">
            <a:spLocks noGrp="1"/>
          </p:cNvSpPr>
          <p:nvPr>
            <p:ph type="title"/>
          </p:nvPr>
        </p:nvSpPr>
        <p:spPr>
          <a:xfrm>
            <a:off x="1113375" y="3318225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14"/>
          <p:cNvSpPr txBox="1">
            <a:spLocks noGrp="1"/>
          </p:cNvSpPr>
          <p:nvPr>
            <p:ph type="subTitle" idx="1"/>
          </p:nvPr>
        </p:nvSpPr>
        <p:spPr>
          <a:xfrm>
            <a:off x="1113375" y="1420475"/>
            <a:ext cx="3710700" cy="18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735" name="Google Shape;735;p14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14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14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2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grpSp>
          <p:nvGrpSpPr>
            <p:cNvPr id="1389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24"/>
          <p:cNvGrpSpPr/>
          <p:nvPr/>
        </p:nvGrpSpPr>
        <p:grpSpPr>
          <a:xfrm>
            <a:off x="7655642" y="-593456"/>
            <a:ext cx="2161745" cy="6330274"/>
            <a:chOff x="7655642" y="-593456"/>
            <a:chExt cx="2161745" cy="6330274"/>
          </a:xfrm>
        </p:grpSpPr>
        <p:grpSp>
          <p:nvGrpSpPr>
            <p:cNvPr id="1403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70" r:id="rId7"/>
    <p:sldLayoutId id="2147483675" r:id="rId8"/>
    <p:sldLayoutId id="2147483676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4"/>
          <p:cNvSpPr txBox="1">
            <a:spLocks noGrp="1"/>
          </p:cNvSpPr>
          <p:nvPr>
            <p:ph type="subTitle" idx="1"/>
          </p:nvPr>
        </p:nvSpPr>
        <p:spPr>
          <a:xfrm>
            <a:off x="625395" y="2923966"/>
            <a:ext cx="5729338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Bc. Veronika Petrovová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Univerzita Pavla Jozefa Šafárika v Košiciach</a:t>
            </a:r>
            <a:endParaRPr sz="1400" dirty="0"/>
          </a:p>
        </p:txBody>
      </p:sp>
      <p:sp>
        <p:nvSpPr>
          <p:cNvPr id="1881" name="Google Shape;1881;p34"/>
          <p:cNvSpPr txBox="1">
            <a:spLocks noGrp="1"/>
          </p:cNvSpPr>
          <p:nvPr>
            <p:ph type="ctrTitle"/>
          </p:nvPr>
        </p:nvSpPr>
        <p:spPr>
          <a:xfrm>
            <a:off x="557924" y="1999503"/>
            <a:ext cx="5116735" cy="964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sz="6600" dirty="0">
                <a:solidFill>
                  <a:schemeClr val="lt2"/>
                </a:solidFill>
              </a:rPr>
              <a:t>G</a:t>
            </a:r>
            <a:r>
              <a:rPr lang="sk-SK" sz="6600" dirty="0">
                <a:solidFill>
                  <a:schemeClr val="accent2"/>
                </a:solidFill>
              </a:rPr>
              <a:t>E</a:t>
            </a:r>
            <a:r>
              <a:rPr lang="sk-SK" sz="6600" dirty="0">
                <a:solidFill>
                  <a:schemeClr val="accent6"/>
                </a:solidFill>
              </a:rPr>
              <a:t>N</a:t>
            </a:r>
            <a:r>
              <a:rPr lang="sk-SK" sz="6600" dirty="0">
                <a:solidFill>
                  <a:schemeClr val="lt2"/>
                </a:solidFill>
              </a:rPr>
              <a:t>E</a:t>
            </a:r>
            <a:r>
              <a:rPr lang="sk-SK" sz="6600" dirty="0">
                <a:solidFill>
                  <a:schemeClr val="accent2"/>
                </a:solidFill>
              </a:rPr>
              <a:t>T</a:t>
            </a:r>
            <a:r>
              <a:rPr lang="sk-SK" sz="6600" dirty="0">
                <a:solidFill>
                  <a:schemeClr val="accent6"/>
                </a:solidFill>
              </a:rPr>
              <a:t>I</a:t>
            </a:r>
            <a:r>
              <a:rPr lang="sk-SK" sz="6600" dirty="0">
                <a:solidFill>
                  <a:schemeClr val="lt2"/>
                </a:solidFill>
              </a:rPr>
              <a:t>K</a:t>
            </a:r>
            <a:r>
              <a:rPr lang="sk-SK" sz="6600" dirty="0">
                <a:solidFill>
                  <a:schemeClr val="accent2"/>
                </a:solidFill>
              </a:rPr>
              <a:t>A</a:t>
            </a:r>
            <a:endParaRPr sz="6600" dirty="0">
              <a:solidFill>
                <a:schemeClr val="lt1"/>
              </a:solidFill>
            </a:endParaRPr>
          </a:p>
        </p:txBody>
      </p:sp>
      <p:grpSp>
        <p:nvGrpSpPr>
          <p:cNvPr id="1882" name="Google Shape;1882;p34"/>
          <p:cNvGrpSpPr/>
          <p:nvPr/>
        </p:nvGrpSpPr>
        <p:grpSpPr>
          <a:xfrm>
            <a:off x="4660294" y="670580"/>
            <a:ext cx="4958470" cy="5050238"/>
            <a:chOff x="4660294" y="670580"/>
            <a:chExt cx="4958470" cy="5050238"/>
          </a:xfrm>
        </p:grpSpPr>
        <p:grpSp>
          <p:nvGrpSpPr>
            <p:cNvPr id="1883" name="Google Shape;1883;p34"/>
            <p:cNvGrpSpPr/>
            <p:nvPr/>
          </p:nvGrpSpPr>
          <p:grpSpPr>
            <a:xfrm flipH="1">
              <a:off x="6130341" y="670580"/>
              <a:ext cx="820456" cy="3423869"/>
              <a:chOff x="3615675" y="367825"/>
              <a:chExt cx="808650" cy="3374600"/>
            </a:xfrm>
          </p:grpSpPr>
          <p:sp>
            <p:nvSpPr>
              <p:cNvPr id="1884" name="Google Shape;1884;p3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34"/>
            <p:cNvGrpSpPr/>
            <p:nvPr/>
          </p:nvGrpSpPr>
          <p:grpSpPr>
            <a:xfrm>
              <a:off x="4660294" y="3441205"/>
              <a:ext cx="3308778" cy="2279613"/>
              <a:chOff x="4443974" y="3305141"/>
              <a:chExt cx="3651266" cy="2515574"/>
            </a:xfrm>
          </p:grpSpPr>
          <p:sp>
            <p:nvSpPr>
              <p:cNvPr id="1916" name="Google Shape;1916;p34"/>
              <p:cNvSpPr/>
              <p:nvPr/>
            </p:nvSpPr>
            <p:spPr>
              <a:xfrm flipH="1">
                <a:off x="5449569" y="4538159"/>
                <a:ext cx="591410" cy="556305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21932" extrusionOk="0">
                    <a:moveTo>
                      <a:pt x="22718" y="1"/>
                    </a:moveTo>
                    <a:lnTo>
                      <a:pt x="11202" y="662"/>
                    </a:lnTo>
                    <a:lnTo>
                      <a:pt x="1" y="15418"/>
                    </a:lnTo>
                    <a:lnTo>
                      <a:pt x="1731" y="21931"/>
                    </a:lnTo>
                    <a:cubicBezTo>
                      <a:pt x="1889" y="20515"/>
                      <a:pt x="20012" y="4689"/>
                      <a:pt x="21648" y="3368"/>
                    </a:cubicBezTo>
                    <a:cubicBezTo>
                      <a:pt x="23316" y="2078"/>
                      <a:pt x="22718" y="1"/>
                      <a:pt x="22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 flipH="1">
                <a:off x="4443974" y="4420846"/>
                <a:ext cx="1612174" cy="1399869"/>
              </a:xfrm>
              <a:custGeom>
                <a:avLst/>
                <a:gdLst/>
                <a:ahLst/>
                <a:cxnLst/>
                <a:rect l="l" t="t" r="r" b="b"/>
                <a:pathLst>
                  <a:path w="63559" h="55189" extrusionOk="0">
                    <a:moveTo>
                      <a:pt x="14663" y="1"/>
                    </a:moveTo>
                    <a:cubicBezTo>
                      <a:pt x="9409" y="6168"/>
                      <a:pt x="4721" y="12838"/>
                      <a:pt x="1" y="19414"/>
                    </a:cubicBezTo>
                    <a:cubicBezTo>
                      <a:pt x="6262" y="29388"/>
                      <a:pt x="22372" y="55189"/>
                      <a:pt x="22372" y="55189"/>
                    </a:cubicBezTo>
                    <a:lnTo>
                      <a:pt x="63558" y="45938"/>
                    </a:lnTo>
                    <a:cubicBezTo>
                      <a:pt x="63558" y="45938"/>
                      <a:pt x="32912" y="15575"/>
                      <a:pt x="14663" y="1"/>
                    </a:cubicBezTo>
                    <a:close/>
                  </a:path>
                </a:pathLst>
              </a:custGeom>
              <a:solidFill>
                <a:srgbClr val="906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 flipH="1">
                <a:off x="5464738" y="3305141"/>
                <a:ext cx="2630503" cy="1789323"/>
              </a:xfrm>
              <a:custGeom>
                <a:avLst/>
                <a:gdLst/>
                <a:ahLst/>
                <a:cxnLst/>
                <a:rect l="l" t="t" r="r" b="b"/>
                <a:pathLst>
                  <a:path w="103706" h="70543" extrusionOk="0">
                    <a:moveTo>
                      <a:pt x="28570" y="0"/>
                    </a:moveTo>
                    <a:lnTo>
                      <a:pt x="20798" y="23032"/>
                    </a:lnTo>
                    <a:cubicBezTo>
                      <a:pt x="20798" y="23032"/>
                      <a:pt x="20641" y="2863"/>
                      <a:pt x="14663" y="2108"/>
                    </a:cubicBezTo>
                    <a:lnTo>
                      <a:pt x="13153" y="30520"/>
                    </a:lnTo>
                    <a:cubicBezTo>
                      <a:pt x="13153" y="30520"/>
                      <a:pt x="7177" y="20246"/>
                      <a:pt x="1588" y="20246"/>
                    </a:cubicBezTo>
                    <a:cubicBezTo>
                      <a:pt x="1054" y="20246"/>
                      <a:pt x="523" y="20340"/>
                      <a:pt x="1" y="20546"/>
                    </a:cubicBezTo>
                    <a:lnTo>
                      <a:pt x="13153" y="44962"/>
                    </a:lnTo>
                    <a:cubicBezTo>
                      <a:pt x="13153" y="44962"/>
                      <a:pt x="36027" y="58649"/>
                      <a:pt x="37537" y="58649"/>
                    </a:cubicBezTo>
                    <a:cubicBezTo>
                      <a:pt x="39047" y="58649"/>
                      <a:pt x="77465" y="58932"/>
                      <a:pt x="77937" y="59530"/>
                    </a:cubicBezTo>
                    <a:cubicBezTo>
                      <a:pt x="78063" y="59719"/>
                      <a:pt x="80391" y="64596"/>
                      <a:pt x="82719" y="70542"/>
                    </a:cubicBezTo>
                    <a:cubicBezTo>
                      <a:pt x="82940" y="69756"/>
                      <a:pt x="83758" y="66421"/>
                      <a:pt x="84041" y="65634"/>
                    </a:cubicBezTo>
                    <a:cubicBezTo>
                      <a:pt x="85708" y="61260"/>
                      <a:pt x="89044" y="57736"/>
                      <a:pt x="93323" y="55849"/>
                    </a:cubicBezTo>
                    <a:cubicBezTo>
                      <a:pt x="96091" y="54590"/>
                      <a:pt x="102195" y="51538"/>
                      <a:pt x="103706" y="48612"/>
                    </a:cubicBezTo>
                    <a:cubicBezTo>
                      <a:pt x="94770" y="40620"/>
                      <a:pt x="85048" y="35491"/>
                      <a:pt x="82593" y="35051"/>
                    </a:cubicBezTo>
                    <a:cubicBezTo>
                      <a:pt x="80129" y="34579"/>
                      <a:pt x="74895" y="34422"/>
                      <a:pt x="69013" y="34422"/>
                    </a:cubicBezTo>
                    <a:cubicBezTo>
                      <a:pt x="57248" y="34422"/>
                      <a:pt x="42886" y="35051"/>
                      <a:pt x="42886" y="35051"/>
                    </a:cubicBezTo>
                    <a:lnTo>
                      <a:pt x="38072" y="25675"/>
                    </a:lnTo>
                    <a:cubicBezTo>
                      <a:pt x="38072" y="25675"/>
                      <a:pt x="44868" y="7331"/>
                      <a:pt x="38072" y="6450"/>
                    </a:cubicBezTo>
                    <a:lnTo>
                      <a:pt x="29608" y="27814"/>
                    </a:lnTo>
                    <a:lnTo>
                      <a:pt x="29608" y="14662"/>
                    </a:lnTo>
                    <a:cubicBezTo>
                      <a:pt x="29608" y="14662"/>
                      <a:pt x="34108" y="598"/>
                      <a:pt x="28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 flipH="1">
                <a:off x="7078459" y="4010643"/>
                <a:ext cx="265774" cy="425396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16771" fill="none" extrusionOk="0">
                    <a:moveTo>
                      <a:pt x="0" y="0"/>
                    </a:moveTo>
                    <a:lnTo>
                      <a:pt x="10478" y="167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 flipH="1">
                <a:off x="7241251" y="3889322"/>
                <a:ext cx="364749" cy="644880"/>
              </a:xfrm>
              <a:custGeom>
                <a:avLst/>
                <a:gdLst/>
                <a:ahLst/>
                <a:cxnLst/>
                <a:rect l="l" t="t" r="r" b="b"/>
                <a:pathLst>
                  <a:path w="14380" h="25424" fill="none" extrusionOk="0">
                    <a:moveTo>
                      <a:pt x="1510" y="1"/>
                    </a:moveTo>
                    <a:cubicBezTo>
                      <a:pt x="1510" y="1"/>
                      <a:pt x="0" y="8244"/>
                      <a:pt x="157" y="9440"/>
                    </a:cubicBezTo>
                    <a:cubicBezTo>
                      <a:pt x="315" y="10636"/>
                      <a:pt x="14379" y="25424"/>
                      <a:pt x="14379" y="2542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 flipH="1">
                <a:off x="7369751" y="4079281"/>
                <a:ext cx="391889" cy="534720"/>
              </a:xfrm>
              <a:custGeom>
                <a:avLst/>
                <a:gdLst/>
                <a:ahLst/>
                <a:cxnLst/>
                <a:rect l="l" t="t" r="r" b="b"/>
                <a:pathLst>
                  <a:path w="15450" h="21081" fill="none" extrusionOk="0">
                    <a:moveTo>
                      <a:pt x="1" y="0"/>
                    </a:moveTo>
                    <a:lnTo>
                      <a:pt x="1" y="5695"/>
                    </a:lnTo>
                    <a:lnTo>
                      <a:pt x="15449" y="2108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 flipH="1">
                <a:off x="6754421" y="4194184"/>
                <a:ext cx="252230" cy="114954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532" fill="none" extrusionOk="0">
                    <a:moveTo>
                      <a:pt x="0" y="1"/>
                    </a:moveTo>
                    <a:lnTo>
                      <a:pt x="1574" y="2927"/>
                    </a:lnTo>
                    <a:lnTo>
                      <a:pt x="9943" y="45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3" name="Google Shape;1923;p34"/>
            <p:cNvSpPr/>
            <p:nvPr/>
          </p:nvSpPr>
          <p:spPr>
            <a:xfrm flipH="1">
              <a:off x="7459137" y="1264425"/>
              <a:ext cx="287335" cy="694367"/>
            </a:xfrm>
            <a:custGeom>
              <a:avLst/>
              <a:gdLst/>
              <a:ahLst/>
              <a:cxnLst/>
              <a:rect l="l" t="t" r="r" b="b"/>
              <a:pathLst>
                <a:path w="11328" h="27375" extrusionOk="0">
                  <a:moveTo>
                    <a:pt x="11327" y="1"/>
                  </a:moveTo>
                  <a:lnTo>
                    <a:pt x="4720" y="1574"/>
                  </a:lnTo>
                  <a:lnTo>
                    <a:pt x="0" y="13971"/>
                  </a:lnTo>
                  <a:lnTo>
                    <a:pt x="3524" y="27374"/>
                  </a:lnTo>
                  <a:cubicBezTo>
                    <a:pt x="3524" y="27374"/>
                    <a:pt x="10258" y="16016"/>
                    <a:pt x="10446" y="15324"/>
                  </a:cubicBezTo>
                  <a:cubicBezTo>
                    <a:pt x="10667" y="14600"/>
                    <a:pt x="11327" y="1"/>
                    <a:pt x="11327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 flipH="1">
              <a:off x="6847815" y="1032183"/>
              <a:ext cx="845187" cy="312091"/>
            </a:xfrm>
            <a:custGeom>
              <a:avLst/>
              <a:gdLst/>
              <a:ahLst/>
              <a:cxnLst/>
              <a:rect l="l" t="t" r="r" b="b"/>
              <a:pathLst>
                <a:path w="33321" h="12304" extrusionOk="0">
                  <a:moveTo>
                    <a:pt x="32282" y="1"/>
                  </a:moveTo>
                  <a:lnTo>
                    <a:pt x="10918" y="6419"/>
                  </a:lnTo>
                  <a:lnTo>
                    <a:pt x="0" y="8244"/>
                  </a:lnTo>
                  <a:lnTo>
                    <a:pt x="2014" y="12303"/>
                  </a:lnTo>
                  <a:lnTo>
                    <a:pt x="10478" y="9157"/>
                  </a:lnTo>
                  <a:lnTo>
                    <a:pt x="33321" y="4248"/>
                  </a:lnTo>
                  <a:cubicBezTo>
                    <a:pt x="33200" y="3905"/>
                    <a:pt x="32583" y="3789"/>
                    <a:pt x="31802" y="3789"/>
                  </a:cubicBezTo>
                  <a:cubicBezTo>
                    <a:pt x="30147" y="3789"/>
                    <a:pt x="27752" y="4311"/>
                    <a:pt x="27752" y="4311"/>
                  </a:cubicBezTo>
                  <a:lnTo>
                    <a:pt x="11359" y="7741"/>
                  </a:lnTo>
                  <a:lnTo>
                    <a:pt x="28507" y="2423"/>
                  </a:lnTo>
                  <a:cubicBezTo>
                    <a:pt x="32503" y="1102"/>
                    <a:pt x="32282" y="1"/>
                    <a:pt x="3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 flipH="1">
              <a:off x="6846217" y="1051334"/>
              <a:ext cx="87002" cy="87027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5" y="1"/>
                    <a:pt x="0" y="756"/>
                    <a:pt x="0" y="1700"/>
                  </a:cubicBezTo>
                  <a:cubicBezTo>
                    <a:pt x="0" y="2644"/>
                    <a:pt x="755" y="3430"/>
                    <a:pt x="1699" y="3430"/>
                  </a:cubicBezTo>
                  <a:cubicBezTo>
                    <a:pt x="2643" y="3430"/>
                    <a:pt x="3430" y="2644"/>
                    <a:pt x="3430" y="1700"/>
                  </a:cubicBezTo>
                  <a:cubicBezTo>
                    <a:pt x="3430" y="756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 flipH="1">
              <a:off x="7436790" y="1064118"/>
              <a:ext cx="2181973" cy="3339987"/>
            </a:xfrm>
            <a:custGeom>
              <a:avLst/>
              <a:gdLst/>
              <a:ahLst/>
              <a:cxnLst/>
              <a:rect l="l" t="t" r="r" b="b"/>
              <a:pathLst>
                <a:path w="86023" h="131677" extrusionOk="0">
                  <a:moveTo>
                    <a:pt x="64840" y="0"/>
                  </a:moveTo>
                  <a:cubicBezTo>
                    <a:pt x="64832" y="0"/>
                    <a:pt x="64824" y="0"/>
                    <a:pt x="64816" y="0"/>
                  </a:cubicBezTo>
                  <a:cubicBezTo>
                    <a:pt x="62739" y="32"/>
                    <a:pt x="43578" y="14883"/>
                    <a:pt x="43011" y="16393"/>
                  </a:cubicBezTo>
                  <a:cubicBezTo>
                    <a:pt x="42445" y="17903"/>
                    <a:pt x="49052" y="44113"/>
                    <a:pt x="48863" y="46567"/>
                  </a:cubicBezTo>
                  <a:cubicBezTo>
                    <a:pt x="48675" y="49021"/>
                    <a:pt x="0" y="78283"/>
                    <a:pt x="0" y="78283"/>
                  </a:cubicBezTo>
                  <a:lnTo>
                    <a:pt x="14348" y="131677"/>
                  </a:lnTo>
                  <a:cubicBezTo>
                    <a:pt x="14348" y="131677"/>
                    <a:pt x="65099" y="54527"/>
                    <a:pt x="66043" y="53206"/>
                  </a:cubicBezTo>
                  <a:cubicBezTo>
                    <a:pt x="66987" y="51853"/>
                    <a:pt x="77905" y="34327"/>
                    <a:pt x="77905" y="34327"/>
                  </a:cubicBezTo>
                  <a:cubicBezTo>
                    <a:pt x="77747" y="30552"/>
                    <a:pt x="77181" y="23378"/>
                    <a:pt x="77181" y="23378"/>
                  </a:cubicBezTo>
                  <a:cubicBezTo>
                    <a:pt x="76992" y="22623"/>
                    <a:pt x="73594" y="16204"/>
                    <a:pt x="71518" y="15260"/>
                  </a:cubicBezTo>
                  <a:cubicBezTo>
                    <a:pt x="71293" y="15160"/>
                    <a:pt x="70991" y="15115"/>
                    <a:pt x="70629" y="15115"/>
                  </a:cubicBezTo>
                  <a:cubicBezTo>
                    <a:pt x="67590" y="15115"/>
                    <a:pt x="60379" y="18281"/>
                    <a:pt x="60379" y="18281"/>
                  </a:cubicBezTo>
                  <a:lnTo>
                    <a:pt x="67364" y="12051"/>
                  </a:lnTo>
                  <a:cubicBezTo>
                    <a:pt x="70209" y="12437"/>
                    <a:pt x="72599" y="12600"/>
                    <a:pt x="74607" y="12600"/>
                  </a:cubicBezTo>
                  <a:cubicBezTo>
                    <a:pt x="85365" y="12600"/>
                    <a:pt x="85141" y="7929"/>
                    <a:pt x="85141" y="7929"/>
                  </a:cubicBezTo>
                  <a:lnTo>
                    <a:pt x="79981" y="7520"/>
                  </a:lnTo>
                  <a:cubicBezTo>
                    <a:pt x="86022" y="7143"/>
                    <a:pt x="85078" y="4122"/>
                    <a:pt x="85078" y="4122"/>
                  </a:cubicBezTo>
                  <a:cubicBezTo>
                    <a:pt x="85078" y="4122"/>
                    <a:pt x="67029" y="0"/>
                    <a:pt x="64840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 flipH="1">
              <a:off x="7436790" y="1073680"/>
              <a:ext cx="529165" cy="376721"/>
            </a:xfrm>
            <a:custGeom>
              <a:avLst/>
              <a:gdLst/>
              <a:ahLst/>
              <a:cxnLst/>
              <a:rect l="l" t="t" r="r" b="b"/>
              <a:pathLst>
                <a:path w="20862" h="14852" fill="none" extrusionOk="0">
                  <a:moveTo>
                    <a:pt x="2235" y="1"/>
                  </a:moveTo>
                  <a:cubicBezTo>
                    <a:pt x="7835" y="1008"/>
                    <a:pt x="19917" y="3745"/>
                    <a:pt x="19917" y="3745"/>
                  </a:cubicBezTo>
                  <a:cubicBezTo>
                    <a:pt x="19917" y="3745"/>
                    <a:pt x="20861" y="6766"/>
                    <a:pt x="14820" y="7143"/>
                  </a:cubicBezTo>
                  <a:lnTo>
                    <a:pt x="19980" y="7552"/>
                  </a:lnTo>
                  <a:cubicBezTo>
                    <a:pt x="19980" y="7552"/>
                    <a:pt x="19634" y="14852"/>
                    <a:pt x="1" y="11265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 flipH="1">
              <a:off x="7771989" y="1793564"/>
              <a:ext cx="202742" cy="212305"/>
            </a:xfrm>
            <a:custGeom>
              <a:avLst/>
              <a:gdLst/>
              <a:ahLst/>
              <a:cxnLst/>
              <a:rect l="l" t="t" r="r" b="b"/>
              <a:pathLst>
                <a:path w="7993" h="8370" extrusionOk="0">
                  <a:moveTo>
                    <a:pt x="6954" y="0"/>
                  </a:moveTo>
                  <a:lnTo>
                    <a:pt x="1" y="2423"/>
                  </a:lnTo>
                  <a:lnTo>
                    <a:pt x="1951" y="8370"/>
                  </a:lnTo>
                  <a:lnTo>
                    <a:pt x="7993" y="3839"/>
                  </a:lnTo>
                  <a:cubicBezTo>
                    <a:pt x="7489" y="2612"/>
                    <a:pt x="7143" y="1322"/>
                    <a:pt x="69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 flipH="1">
              <a:off x="7641892" y="1793565"/>
              <a:ext cx="371952" cy="205938"/>
            </a:xfrm>
            <a:custGeom>
              <a:avLst/>
              <a:gdLst/>
              <a:ahLst/>
              <a:cxnLst/>
              <a:rect l="l" t="t" r="r" b="b"/>
              <a:pathLst>
                <a:path w="14664" h="8119" fill="none" extrusionOk="0">
                  <a:moveTo>
                    <a:pt x="14663" y="5569"/>
                  </a:moveTo>
                  <a:cubicBezTo>
                    <a:pt x="14663" y="5569"/>
                    <a:pt x="9346" y="8118"/>
                    <a:pt x="8528" y="0"/>
                  </a:cubicBezTo>
                  <a:lnTo>
                    <a:pt x="1" y="2958"/>
                  </a:ln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 flipH="1">
              <a:off x="7704163" y="1550137"/>
              <a:ext cx="339992" cy="102982"/>
            </a:xfrm>
            <a:custGeom>
              <a:avLst/>
              <a:gdLst/>
              <a:ahLst/>
              <a:cxnLst/>
              <a:rect l="l" t="t" r="r" b="b"/>
              <a:pathLst>
                <a:path w="13404" h="4060" fill="none" extrusionOk="0">
                  <a:moveTo>
                    <a:pt x="13404" y="913"/>
                  </a:moveTo>
                  <a:cubicBezTo>
                    <a:pt x="13404" y="913"/>
                    <a:pt x="11988" y="1"/>
                    <a:pt x="11736" y="64"/>
                  </a:cubicBezTo>
                  <a:cubicBezTo>
                    <a:pt x="11516" y="127"/>
                    <a:pt x="0" y="4060"/>
                    <a:pt x="0" y="406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 flipH="1">
              <a:off x="7589234" y="1203778"/>
              <a:ext cx="607365" cy="190770"/>
            </a:xfrm>
            <a:custGeom>
              <a:avLst/>
              <a:gdLst/>
              <a:ahLst/>
              <a:cxnLst/>
              <a:rect l="l" t="t" r="r" b="b"/>
              <a:pathLst>
                <a:path w="23945" h="7521" fill="none" extrusionOk="0">
                  <a:moveTo>
                    <a:pt x="23945" y="2014"/>
                  </a:moveTo>
                  <a:cubicBezTo>
                    <a:pt x="23945" y="2014"/>
                    <a:pt x="9377" y="0"/>
                    <a:pt x="8748" y="630"/>
                  </a:cubicBezTo>
                  <a:cubicBezTo>
                    <a:pt x="8087" y="1291"/>
                    <a:pt x="1" y="7520"/>
                    <a:pt x="1" y="752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 flipH="1">
              <a:off x="8044130" y="2286787"/>
              <a:ext cx="1110962" cy="2117318"/>
            </a:xfrm>
            <a:custGeom>
              <a:avLst/>
              <a:gdLst/>
              <a:ahLst/>
              <a:cxnLst/>
              <a:rect l="l" t="t" r="r" b="b"/>
              <a:pathLst>
                <a:path w="43799" h="83474" extrusionOk="0">
                  <a:moveTo>
                    <a:pt x="26430" y="0"/>
                  </a:moveTo>
                  <a:lnTo>
                    <a:pt x="1" y="16078"/>
                  </a:lnTo>
                  <a:lnTo>
                    <a:pt x="1" y="83474"/>
                  </a:lnTo>
                  <a:lnTo>
                    <a:pt x="43798" y="14285"/>
                  </a:lnTo>
                  <a:lnTo>
                    <a:pt x="35209" y="8086"/>
                  </a:lnTo>
                  <a:lnTo>
                    <a:pt x="27217" y="14285"/>
                  </a:lnTo>
                  <a:lnTo>
                    <a:pt x="32471" y="5821"/>
                  </a:lnTo>
                  <a:lnTo>
                    <a:pt x="26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 flipH="1">
              <a:off x="8357768" y="2306724"/>
              <a:ext cx="160459" cy="169235"/>
            </a:xfrm>
            <a:custGeom>
              <a:avLst/>
              <a:gdLst/>
              <a:ahLst/>
              <a:cxnLst/>
              <a:rect l="l" t="t" r="r" b="b"/>
              <a:pathLst>
                <a:path w="6326" h="6672" fill="none" extrusionOk="0">
                  <a:moveTo>
                    <a:pt x="1" y="1"/>
                  </a:moveTo>
                  <a:lnTo>
                    <a:pt x="6325" y="66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 flipH="1">
              <a:off x="8070459" y="2522199"/>
              <a:ext cx="231481" cy="183592"/>
            </a:xfrm>
            <a:custGeom>
              <a:avLst/>
              <a:gdLst/>
              <a:ahLst/>
              <a:cxnLst/>
              <a:rect l="l" t="t" r="r" b="b"/>
              <a:pathLst>
                <a:path w="9126" h="7238" fill="none" extrusionOk="0">
                  <a:moveTo>
                    <a:pt x="9125" y="723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 flipH="1">
              <a:off x="8464732" y="2649101"/>
              <a:ext cx="755015" cy="822054"/>
            </a:xfrm>
            <a:custGeom>
              <a:avLst/>
              <a:gdLst/>
              <a:ahLst/>
              <a:cxnLst/>
              <a:rect l="l" t="t" r="r" b="b"/>
              <a:pathLst>
                <a:path w="29766" h="32409" fill="none" extrusionOk="0">
                  <a:moveTo>
                    <a:pt x="29766" y="1"/>
                  </a:moveTo>
                  <a:lnTo>
                    <a:pt x="1" y="32409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7493462E-05C7-4F62-A0BD-A84F9B2E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0097"/>
            <a:ext cx="7704000" cy="592200"/>
          </a:xfrm>
        </p:spPr>
        <p:txBody>
          <a:bodyPr/>
          <a:lstStyle/>
          <a:p>
            <a:r>
              <a:rPr lang="sk-SK" dirty="0">
                <a:solidFill>
                  <a:schemeClr val="tx2"/>
                </a:solidFill>
              </a:rPr>
              <a:t>Krvné skupiny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C37452F-A3B1-4537-A606-0ABAA9789348}"/>
              </a:ext>
            </a:extLst>
          </p:cNvPr>
          <p:cNvSpPr txBox="1"/>
          <p:nvPr/>
        </p:nvSpPr>
        <p:spPr>
          <a:xfrm>
            <a:off x="720000" y="1276150"/>
            <a:ext cx="770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>
                <a:solidFill>
                  <a:schemeClr val="tx2"/>
                </a:solidFill>
                <a:latin typeface="Spartan ExtraBold" panose="020B0604020202020204" charset="-18"/>
              </a:rPr>
              <a:t>Čo si myslíte, môže človek s krvnou skupinou 0 darovať krv ľuďom so skupinami A, B, AB alebo 0? </a:t>
            </a:r>
          </a:p>
          <a:p>
            <a:r>
              <a:rPr lang="sk-SK" dirty="0">
                <a:solidFill>
                  <a:schemeClr val="bg1"/>
                </a:solidFill>
                <a:latin typeface="Spartan ExtraBold" panose="020B0604020202020204" charset="-18"/>
              </a:rPr>
              <a:t>Áno, krv môže darovať ľuďom so všetkými krvnými skupinami, avšak on sám môže prijať iba krv od niekoho s krvnou skupinou 0.</a:t>
            </a:r>
          </a:p>
        </p:txBody>
      </p:sp>
      <p:pic>
        <p:nvPicPr>
          <p:cNvPr id="11" name="Picture 2" descr="Možnosti transfúzie krvi: Vieš, kto komu môže darovať krv? - KAMzaKRASOU.sk">
            <a:extLst>
              <a:ext uri="{FF2B5EF4-FFF2-40B4-BE49-F238E27FC236}">
                <a16:creationId xmlns:a16="http://schemas.microsoft.com/office/drawing/2014/main" id="{5EEFE928-9451-4DB0-963B-F9279DE7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51" y="487257"/>
            <a:ext cx="4603898" cy="4168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61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7493462E-05C7-4F62-A0BD-A84F9B2E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0097"/>
            <a:ext cx="7704000" cy="592200"/>
          </a:xfrm>
        </p:spPr>
        <p:txBody>
          <a:bodyPr/>
          <a:lstStyle/>
          <a:p>
            <a:r>
              <a:rPr lang="sk-SK" dirty="0">
                <a:solidFill>
                  <a:schemeClr val="tx2"/>
                </a:solidFill>
              </a:rPr>
              <a:t>Krvné skupiny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D5B079C-3453-4CE1-9D26-6E32CA3B60F7}"/>
              </a:ext>
            </a:extLst>
          </p:cNvPr>
          <p:cNvSpPr txBox="1"/>
          <p:nvPr/>
        </p:nvSpPr>
        <p:spPr>
          <a:xfrm>
            <a:off x="720000" y="1349005"/>
            <a:ext cx="77040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>
                <a:solidFill>
                  <a:schemeClr val="tx2"/>
                </a:solidFill>
                <a:latin typeface="Spartan ExtraBold" panose="020B0604020202020204" charset="-18"/>
              </a:rPr>
              <a:t>Čo si myslíte, ktorá krvná skupina je na Slovensku najpočetnejšia? </a:t>
            </a:r>
          </a:p>
          <a:p>
            <a:r>
              <a:rPr lang="sk-SK" dirty="0">
                <a:solidFill>
                  <a:schemeClr val="bg1"/>
                </a:solidFill>
                <a:latin typeface="Spartan ExtraBold" panose="020B0604020202020204" charset="-18"/>
              </a:rPr>
              <a:t>Je ňou krvná skupina A (42 %), za ňou nasleduje krvná skupina nula 0 (32 %). Na treťom mieste je krvná skupina B (18 %) a „najvzácnejšia” je krvná skupina AB (8 %).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5761A9D-0D6B-40C7-AF53-CADA319A7874}"/>
              </a:ext>
            </a:extLst>
          </p:cNvPr>
          <p:cNvSpPr txBox="1"/>
          <p:nvPr/>
        </p:nvSpPr>
        <p:spPr>
          <a:xfrm>
            <a:off x="720000" y="2571750"/>
            <a:ext cx="770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>
                <a:solidFill>
                  <a:schemeClr val="tx2"/>
                </a:solidFill>
                <a:latin typeface="Spartan ExtraBold" panose="020B0604020202020204" charset="-18"/>
              </a:rPr>
              <a:t>Čo si myslíte, existuje súvislosť medzi krvnými skupinami a rizikom rozvoja nejakého ochorenia?</a:t>
            </a:r>
          </a:p>
          <a:p>
            <a:r>
              <a:rPr lang="sk-SK" dirty="0">
                <a:solidFill>
                  <a:schemeClr val="bg1"/>
                </a:solidFill>
                <a:latin typeface="Spartan ExtraBold" panose="020B0604020202020204" charset="-18"/>
              </a:rPr>
              <a:t>Áno, sú známe niektoré súvislosti medzi častejším výskytom istých ochorení a krvnými skupina v AB0 systéme. Napríklad ľudia s krvnou skupinou nula majú nižšie riziko rakoviny pankreasu, tromboembolickej choroby a tiež sú viac chránení pred smrteľnou maláriou. </a:t>
            </a:r>
          </a:p>
        </p:txBody>
      </p:sp>
    </p:spTree>
    <p:extLst>
      <p:ext uri="{BB962C8B-B14F-4D97-AF65-F5344CB8AC3E}">
        <p14:creationId xmlns:p14="http://schemas.microsoft.com/office/powerpoint/2010/main" val="283717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0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Dedičnosť krvných skupín</a:t>
            </a:r>
            <a:br>
              <a:rPr lang="sk-SK" sz="3600" dirty="0"/>
            </a:br>
            <a:r>
              <a:rPr lang="sk-SK" sz="3600" dirty="0"/>
              <a:t>AB0 SYSTÉM</a:t>
            </a:r>
            <a:endParaRPr sz="3600" dirty="0"/>
          </a:p>
        </p:txBody>
      </p:sp>
      <p:sp>
        <p:nvSpPr>
          <p:cNvPr id="22" name="Google Shape;1954;p36">
            <a:extLst>
              <a:ext uri="{FF2B5EF4-FFF2-40B4-BE49-F238E27FC236}">
                <a16:creationId xmlns:a16="http://schemas.microsoft.com/office/drawing/2014/main" id="{B1514D6C-B62C-44C1-8364-64593B677AB0}"/>
              </a:ext>
            </a:extLst>
          </p:cNvPr>
          <p:cNvSpPr txBox="1">
            <a:spLocks/>
          </p:cNvSpPr>
          <p:nvPr/>
        </p:nvSpPr>
        <p:spPr>
          <a:xfrm>
            <a:off x="720000" y="1612309"/>
            <a:ext cx="7907813" cy="191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marL="0" indent="0">
              <a:buClr>
                <a:schemeClr val="bg1"/>
              </a:buClr>
              <a:buSzPct val="100000"/>
            </a:pPr>
            <a:r>
              <a:rPr lang="sk-SK" sz="2400" dirty="0"/>
              <a:t>Gén kódujúci krvnú skupinu má 3 alely:</a:t>
            </a:r>
          </a:p>
          <a:p>
            <a:pPr marL="285750" indent="-285750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chemeClr val="tx2"/>
                </a:solidFill>
              </a:rPr>
              <a:t>I</a:t>
            </a:r>
            <a:r>
              <a:rPr lang="sk-SK" sz="2400" baseline="30000" dirty="0">
                <a:solidFill>
                  <a:schemeClr val="tx2"/>
                </a:solidFill>
              </a:rPr>
              <a:t>A</a:t>
            </a:r>
            <a:r>
              <a:rPr lang="sk-SK" sz="2400" dirty="0">
                <a:solidFill>
                  <a:schemeClr val="tx2"/>
                </a:solidFill>
              </a:rPr>
              <a:t>, I</a:t>
            </a:r>
            <a:r>
              <a:rPr lang="sk-SK" sz="2400" baseline="30000" dirty="0">
                <a:solidFill>
                  <a:schemeClr val="tx2"/>
                </a:solidFill>
              </a:rPr>
              <a:t>B</a:t>
            </a:r>
            <a:r>
              <a:rPr lang="sk-SK" sz="2400" dirty="0">
                <a:solidFill>
                  <a:schemeClr val="tx2"/>
                </a:solidFill>
              </a:rPr>
              <a:t> </a:t>
            </a:r>
            <a:r>
              <a:rPr lang="sk-SK" sz="2400" dirty="0">
                <a:solidFill>
                  <a:schemeClr val="tx2"/>
                </a:solidFill>
                <a:sym typeface="Wingdings" panose="05000000000000000000" pitchFamily="2" charset="2"/>
              </a:rPr>
              <a:t> dominantné alely</a:t>
            </a:r>
          </a:p>
          <a:p>
            <a:pPr marL="285750" indent="-285750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chemeClr val="tx2"/>
                </a:solidFill>
                <a:sym typeface="Wingdings" panose="05000000000000000000" pitchFamily="2" charset="2"/>
              </a:rPr>
              <a:t>i  recesívna alela</a:t>
            </a:r>
            <a:endParaRPr lang="sk-SK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6"/>
          <p:cNvSpPr txBox="1">
            <a:spLocks noGrp="1"/>
          </p:cNvSpPr>
          <p:nvPr>
            <p:ph type="subTitle" idx="1"/>
          </p:nvPr>
        </p:nvSpPr>
        <p:spPr>
          <a:xfrm>
            <a:off x="1621085" y="1664093"/>
            <a:ext cx="2946228" cy="891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A</a:t>
            </a:r>
            <a:r>
              <a:rPr lang="sk-SK" dirty="0"/>
              <a:t>I</a:t>
            </a:r>
            <a:r>
              <a:rPr lang="sk-SK" baseline="30000" dirty="0"/>
              <a:t>A </a:t>
            </a:r>
            <a:r>
              <a:rPr lang="sk-SK" sz="1050" dirty="0"/>
              <a:t>(dominantný homozygot) </a:t>
            </a:r>
            <a:endParaRPr lang="sk-SK" sz="800" dirty="0"/>
          </a:p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A </a:t>
            </a:r>
            <a:r>
              <a:rPr lang="sk-SK" dirty="0"/>
              <a:t>i </a:t>
            </a:r>
            <a:r>
              <a:rPr lang="sk-SK" sz="1100" dirty="0"/>
              <a:t>(heterozygot)</a:t>
            </a:r>
            <a:endParaRPr lang="sk-SK" dirty="0"/>
          </a:p>
        </p:txBody>
      </p:sp>
      <p:sp>
        <p:nvSpPr>
          <p:cNvPr id="1948" name="Google Shape;1948;p36"/>
          <p:cNvSpPr txBox="1">
            <a:spLocks noGrp="1"/>
          </p:cNvSpPr>
          <p:nvPr>
            <p:ph type="title" idx="6"/>
          </p:nvPr>
        </p:nvSpPr>
        <p:spPr>
          <a:xfrm>
            <a:off x="4710225" y="1715898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AB</a:t>
            </a:r>
            <a:endParaRPr dirty="0"/>
          </a:p>
        </p:txBody>
      </p:sp>
      <p:sp>
        <p:nvSpPr>
          <p:cNvPr id="1949" name="Google Shape;1949;p36"/>
          <p:cNvSpPr txBox="1">
            <a:spLocks noGrp="1"/>
          </p:cNvSpPr>
          <p:nvPr>
            <p:ph type="title" idx="9"/>
          </p:nvPr>
        </p:nvSpPr>
        <p:spPr>
          <a:xfrm>
            <a:off x="4710225" y="3098892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0</a:t>
            </a:r>
            <a:endParaRPr dirty="0"/>
          </a:p>
        </p:txBody>
      </p:sp>
      <p:sp>
        <p:nvSpPr>
          <p:cNvPr id="1950" name="Google Shape;1950;p36"/>
          <p:cNvSpPr txBox="1">
            <a:spLocks noGrp="1"/>
          </p:cNvSpPr>
          <p:nvPr>
            <p:ph type="title"/>
          </p:nvPr>
        </p:nvSpPr>
        <p:spPr>
          <a:xfrm>
            <a:off x="604356" y="1757770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</a:t>
            </a:r>
            <a:endParaRPr dirty="0"/>
          </a:p>
        </p:txBody>
      </p:sp>
      <p:sp>
        <p:nvSpPr>
          <p:cNvPr id="1951" name="Google Shape;1951;p36"/>
          <p:cNvSpPr txBox="1">
            <a:spLocks noGrp="1"/>
          </p:cNvSpPr>
          <p:nvPr>
            <p:ph type="title" idx="3"/>
          </p:nvPr>
        </p:nvSpPr>
        <p:spPr>
          <a:xfrm>
            <a:off x="604355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</a:t>
            </a:r>
            <a:endParaRPr dirty="0"/>
          </a:p>
        </p:txBody>
      </p:sp>
      <p:sp>
        <p:nvSpPr>
          <p:cNvPr id="1952" name="Google Shape;1952;p36"/>
          <p:cNvSpPr txBox="1">
            <a:spLocks noGrp="1"/>
          </p:cNvSpPr>
          <p:nvPr>
            <p:ph type="subTitle" idx="4"/>
          </p:nvPr>
        </p:nvSpPr>
        <p:spPr>
          <a:xfrm>
            <a:off x="1621085" y="3098892"/>
            <a:ext cx="308914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B</a:t>
            </a:r>
            <a:r>
              <a:rPr lang="sk-SK" dirty="0"/>
              <a:t>I</a:t>
            </a:r>
            <a:r>
              <a:rPr lang="sk-SK" baseline="30000" dirty="0"/>
              <a:t>B</a:t>
            </a:r>
            <a:r>
              <a:rPr lang="sk-SK" dirty="0"/>
              <a:t> </a:t>
            </a:r>
            <a:r>
              <a:rPr lang="sk-SK" sz="1100" dirty="0"/>
              <a:t>(dominantný homozygot) </a:t>
            </a:r>
            <a:endParaRPr lang="sk-SK" dirty="0"/>
          </a:p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B </a:t>
            </a:r>
            <a:r>
              <a:rPr lang="sk-SK" dirty="0"/>
              <a:t>i </a:t>
            </a:r>
            <a:r>
              <a:rPr lang="sk-SK" sz="1100" dirty="0"/>
              <a:t>(heterozygot)</a:t>
            </a:r>
            <a:endParaRPr lang="sk-SK" dirty="0"/>
          </a:p>
        </p:txBody>
      </p:sp>
      <p:sp>
        <p:nvSpPr>
          <p:cNvPr id="1954" name="Google Shape;1954;p36"/>
          <p:cNvSpPr txBox="1">
            <a:spLocks noGrp="1"/>
          </p:cNvSpPr>
          <p:nvPr>
            <p:ph type="subTitle" idx="7"/>
          </p:nvPr>
        </p:nvSpPr>
        <p:spPr>
          <a:xfrm>
            <a:off x="6016537" y="1572070"/>
            <a:ext cx="2641500" cy="1139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A</a:t>
            </a:r>
            <a:r>
              <a:rPr lang="sk-SK" dirty="0"/>
              <a:t>I</a:t>
            </a:r>
            <a:r>
              <a:rPr lang="sk-SK" baseline="30000" dirty="0"/>
              <a:t>B </a:t>
            </a:r>
            <a:r>
              <a:rPr lang="sk-SK" sz="1100" dirty="0"/>
              <a:t>(heterozygot) </a:t>
            </a:r>
          </a:p>
          <a:p>
            <a:pPr marL="0" indent="0">
              <a:buClr>
                <a:schemeClr val="bg1"/>
              </a:buClr>
              <a:buSzPct val="100000"/>
            </a:pPr>
            <a:r>
              <a:rPr lang="sk-SK" sz="1100" dirty="0"/>
              <a:t>= kodominancia</a:t>
            </a:r>
            <a:endParaRPr lang="sk-SK" sz="1400" dirty="0"/>
          </a:p>
        </p:txBody>
      </p:sp>
      <p:sp>
        <p:nvSpPr>
          <p:cNvPr id="1958" name="Google Shape;1958;p36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Dedičnosť krvných skupín</a:t>
            </a:r>
            <a:br>
              <a:rPr lang="sk-SK" sz="2800" dirty="0"/>
            </a:br>
            <a:r>
              <a:rPr lang="sk-SK" sz="2800" dirty="0"/>
              <a:t>AB0 SYSTÉM</a:t>
            </a:r>
            <a:endParaRPr dirty="0"/>
          </a:p>
        </p:txBody>
      </p:sp>
      <p:sp>
        <p:nvSpPr>
          <p:cNvPr id="25" name="Google Shape;1954;p36">
            <a:extLst>
              <a:ext uri="{FF2B5EF4-FFF2-40B4-BE49-F238E27FC236}">
                <a16:creationId xmlns:a16="http://schemas.microsoft.com/office/drawing/2014/main" id="{EE75D933-B911-4AE3-8E00-1B74FE1B76C3}"/>
              </a:ext>
            </a:extLst>
          </p:cNvPr>
          <p:cNvSpPr txBox="1">
            <a:spLocks/>
          </p:cNvSpPr>
          <p:nvPr/>
        </p:nvSpPr>
        <p:spPr>
          <a:xfrm>
            <a:off x="6016537" y="2878926"/>
            <a:ext cx="2641500" cy="113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 i</a:t>
            </a:r>
            <a:r>
              <a:rPr lang="sk-SK" baseline="30000" dirty="0"/>
              <a:t> </a:t>
            </a:r>
            <a:r>
              <a:rPr lang="sk-SK" sz="1100" dirty="0"/>
              <a:t>(recesívny homozygot) </a:t>
            </a:r>
            <a:endParaRPr lang="sk-SK" sz="1400" dirty="0"/>
          </a:p>
        </p:txBody>
      </p:sp>
      <p:sp>
        <p:nvSpPr>
          <p:cNvPr id="27" name="Google Shape;1954;p36">
            <a:extLst>
              <a:ext uri="{FF2B5EF4-FFF2-40B4-BE49-F238E27FC236}">
                <a16:creationId xmlns:a16="http://schemas.microsoft.com/office/drawing/2014/main" id="{31E6F786-6901-4161-AA7F-2CDABA830692}"/>
              </a:ext>
            </a:extLst>
          </p:cNvPr>
          <p:cNvSpPr txBox="1">
            <a:spLocks/>
          </p:cNvSpPr>
          <p:nvPr/>
        </p:nvSpPr>
        <p:spPr>
          <a:xfrm>
            <a:off x="862641" y="4036355"/>
            <a:ext cx="7907813" cy="77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marL="0" indent="0">
              <a:buClr>
                <a:schemeClr val="bg1"/>
              </a:buClr>
              <a:buSzPct val="100000"/>
            </a:pPr>
            <a:r>
              <a:rPr lang="sk-SK" sz="1400" dirty="0"/>
              <a:t>Krvná skupina AB je prípad kodominancie, pretože v prípade heterozygota nastane úplný fenotypový prejav obidvoch dominantných alel.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48"/>
          <p:cNvSpPr txBox="1">
            <a:spLocks noGrp="1"/>
          </p:cNvSpPr>
          <p:nvPr>
            <p:ph type="subTitle" idx="1"/>
          </p:nvPr>
        </p:nvSpPr>
        <p:spPr>
          <a:xfrm>
            <a:off x="571787" y="544008"/>
            <a:ext cx="4441303" cy="2830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PRÍKLAD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Aká je pravdepodobnosť, že rodičia budú mať dieťa s krvnou skupinou 0, ak žena má krvnú skupinu A (je pre tento znak heterozygotná) a muž má krvnú skupinu AB.</a:t>
            </a:r>
            <a:endParaRPr dirty="0"/>
          </a:p>
        </p:txBody>
      </p:sp>
      <p:grpSp>
        <p:nvGrpSpPr>
          <p:cNvPr id="2265" name="Google Shape;2265;p48"/>
          <p:cNvGrpSpPr/>
          <p:nvPr/>
        </p:nvGrpSpPr>
        <p:grpSpPr>
          <a:xfrm>
            <a:off x="5423515" y="539501"/>
            <a:ext cx="1109725" cy="4631025"/>
            <a:chOff x="3615675" y="367825"/>
            <a:chExt cx="808650" cy="3374600"/>
          </a:xfrm>
        </p:grpSpPr>
        <p:sp>
          <p:nvSpPr>
            <p:cNvPr id="2266" name="Google Shape;2266;p48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48"/>
          <p:cNvGrpSpPr/>
          <p:nvPr/>
        </p:nvGrpSpPr>
        <p:grpSpPr>
          <a:xfrm>
            <a:off x="6315964" y="1370978"/>
            <a:ext cx="1710950" cy="3799568"/>
            <a:chOff x="6315964" y="1370978"/>
            <a:chExt cx="1710950" cy="3799568"/>
          </a:xfrm>
        </p:grpSpPr>
        <p:sp>
          <p:nvSpPr>
            <p:cNvPr id="2298" name="Google Shape;2298;p48"/>
            <p:cNvSpPr/>
            <p:nvPr/>
          </p:nvSpPr>
          <p:spPr>
            <a:xfrm>
              <a:off x="6824387" y="3328290"/>
              <a:ext cx="508431" cy="1515399"/>
            </a:xfrm>
            <a:custGeom>
              <a:avLst/>
              <a:gdLst/>
              <a:ahLst/>
              <a:cxnLst/>
              <a:rect l="l" t="t" r="r" b="b"/>
              <a:pathLst>
                <a:path w="7555" h="22518" extrusionOk="0">
                  <a:moveTo>
                    <a:pt x="7081" y="1"/>
                  </a:moveTo>
                  <a:lnTo>
                    <a:pt x="5603" y="391"/>
                  </a:lnTo>
                  <a:cubicBezTo>
                    <a:pt x="5603" y="391"/>
                    <a:pt x="1338" y="20015"/>
                    <a:pt x="0" y="21799"/>
                  </a:cubicBezTo>
                  <a:cubicBezTo>
                    <a:pt x="0" y="21799"/>
                    <a:pt x="1140" y="21514"/>
                    <a:pt x="2181" y="21514"/>
                  </a:cubicBezTo>
                  <a:cubicBezTo>
                    <a:pt x="2701" y="21514"/>
                    <a:pt x="3197" y="21585"/>
                    <a:pt x="3512" y="21799"/>
                  </a:cubicBezTo>
                  <a:cubicBezTo>
                    <a:pt x="4151" y="22200"/>
                    <a:pt x="4837" y="22518"/>
                    <a:pt x="5664" y="22518"/>
                  </a:cubicBezTo>
                  <a:cubicBezTo>
                    <a:pt x="6101" y="22518"/>
                    <a:pt x="6578" y="22429"/>
                    <a:pt x="7108" y="22217"/>
                  </a:cubicBezTo>
                  <a:lnTo>
                    <a:pt x="7554" y="4851"/>
                  </a:lnTo>
                  <a:lnTo>
                    <a:pt x="70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6321518" y="1379259"/>
              <a:ext cx="486588" cy="671289"/>
            </a:xfrm>
            <a:custGeom>
              <a:avLst/>
              <a:gdLst/>
              <a:ahLst/>
              <a:cxnLst/>
              <a:rect l="l" t="t" r="r" b="b"/>
              <a:pathLst>
                <a:path w="7416" h="10231" extrusionOk="0">
                  <a:moveTo>
                    <a:pt x="3708" y="1"/>
                  </a:moveTo>
                  <a:cubicBezTo>
                    <a:pt x="1673" y="1"/>
                    <a:pt x="1" y="2286"/>
                    <a:pt x="1" y="5130"/>
                  </a:cubicBezTo>
                  <a:cubicBezTo>
                    <a:pt x="1" y="7945"/>
                    <a:pt x="1673" y="10231"/>
                    <a:pt x="3708" y="10231"/>
                  </a:cubicBezTo>
                  <a:cubicBezTo>
                    <a:pt x="5771" y="10231"/>
                    <a:pt x="7416" y="7945"/>
                    <a:pt x="7416" y="5130"/>
                  </a:cubicBezTo>
                  <a:cubicBezTo>
                    <a:pt x="7416" y="2286"/>
                    <a:pt x="5771" y="1"/>
                    <a:pt x="3708" y="1"/>
                  </a:cubicBezTo>
                  <a:close/>
                </a:path>
              </a:pathLst>
            </a:custGeom>
            <a:gradFill>
              <a:gsLst>
                <a:gs pos="0">
                  <a:srgbClr val="87D2E4">
                    <a:alpha val="36078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071970" y="2491663"/>
              <a:ext cx="525322" cy="727887"/>
            </a:xfrm>
            <a:custGeom>
              <a:avLst/>
              <a:gdLst/>
              <a:ahLst/>
              <a:cxnLst/>
              <a:rect l="l" t="t" r="r" b="b"/>
              <a:pathLst>
                <a:path w="7806" h="10816" extrusionOk="0">
                  <a:moveTo>
                    <a:pt x="4377" y="0"/>
                  </a:moveTo>
                  <a:cubicBezTo>
                    <a:pt x="4377" y="1"/>
                    <a:pt x="5213" y="2175"/>
                    <a:pt x="4572" y="3485"/>
                  </a:cubicBezTo>
                  <a:cubicBezTo>
                    <a:pt x="3931" y="4823"/>
                    <a:pt x="1840" y="4404"/>
                    <a:pt x="1645" y="6830"/>
                  </a:cubicBezTo>
                  <a:cubicBezTo>
                    <a:pt x="1478" y="8886"/>
                    <a:pt x="1413" y="9773"/>
                    <a:pt x="519" y="9773"/>
                  </a:cubicBezTo>
                  <a:cubicBezTo>
                    <a:pt x="370" y="9773"/>
                    <a:pt x="199" y="9748"/>
                    <a:pt x="1" y="9701"/>
                  </a:cubicBezTo>
                  <a:lnTo>
                    <a:pt x="1" y="9701"/>
                  </a:lnTo>
                  <a:lnTo>
                    <a:pt x="1506" y="10816"/>
                  </a:lnTo>
                  <a:lnTo>
                    <a:pt x="6105" y="8809"/>
                  </a:lnTo>
                  <a:lnTo>
                    <a:pt x="7806" y="5185"/>
                  </a:lnTo>
                  <a:lnTo>
                    <a:pt x="4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216450" y="2849200"/>
              <a:ext cx="641614" cy="875010"/>
            </a:xfrm>
            <a:custGeom>
              <a:avLst/>
              <a:gdLst/>
              <a:ahLst/>
              <a:cxnLst/>
              <a:rect l="l" t="t" r="r" b="b"/>
              <a:pathLst>
                <a:path w="9534" h="12779" extrusionOk="0">
                  <a:moveTo>
                    <a:pt x="6779" y="0"/>
                  </a:moveTo>
                  <a:cubicBezTo>
                    <a:pt x="6705" y="0"/>
                    <a:pt x="6629" y="4"/>
                    <a:pt x="6551" y="11"/>
                  </a:cubicBezTo>
                  <a:lnTo>
                    <a:pt x="4767" y="206"/>
                  </a:lnTo>
                  <a:cubicBezTo>
                    <a:pt x="4767" y="206"/>
                    <a:pt x="474" y="3468"/>
                    <a:pt x="223" y="4722"/>
                  </a:cubicBezTo>
                  <a:cubicBezTo>
                    <a:pt x="0" y="5977"/>
                    <a:pt x="1004" y="12778"/>
                    <a:pt x="1004" y="12778"/>
                  </a:cubicBezTo>
                  <a:lnTo>
                    <a:pt x="7694" y="12778"/>
                  </a:lnTo>
                  <a:lnTo>
                    <a:pt x="9533" y="2994"/>
                  </a:lnTo>
                  <a:cubicBezTo>
                    <a:pt x="9533" y="2994"/>
                    <a:pt x="8909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124529" y="3709120"/>
              <a:ext cx="812345" cy="1461427"/>
            </a:xfrm>
            <a:custGeom>
              <a:avLst/>
              <a:gdLst/>
              <a:ahLst/>
              <a:cxnLst/>
              <a:rect l="l" t="t" r="r" b="b"/>
              <a:pathLst>
                <a:path w="12071" h="21716" extrusionOk="0">
                  <a:moveTo>
                    <a:pt x="2370" y="0"/>
                  </a:moveTo>
                  <a:cubicBezTo>
                    <a:pt x="0" y="6662"/>
                    <a:pt x="279" y="21715"/>
                    <a:pt x="279" y="21715"/>
                  </a:cubicBezTo>
                  <a:lnTo>
                    <a:pt x="6467" y="21715"/>
                  </a:lnTo>
                  <a:lnTo>
                    <a:pt x="6523" y="17980"/>
                  </a:lnTo>
                  <a:lnTo>
                    <a:pt x="7164" y="21715"/>
                  </a:lnTo>
                  <a:lnTo>
                    <a:pt x="9227" y="21715"/>
                  </a:lnTo>
                  <a:cubicBezTo>
                    <a:pt x="9088" y="17534"/>
                    <a:pt x="11903" y="10593"/>
                    <a:pt x="11987" y="7415"/>
                  </a:cubicBezTo>
                  <a:cubicBezTo>
                    <a:pt x="12070" y="4265"/>
                    <a:pt x="9060" y="0"/>
                    <a:pt x="9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501590" y="2489778"/>
              <a:ext cx="275784" cy="341466"/>
            </a:xfrm>
            <a:custGeom>
              <a:avLst/>
              <a:gdLst/>
              <a:ahLst/>
              <a:cxnLst/>
              <a:rect l="l" t="t" r="r" b="b"/>
              <a:pathLst>
                <a:path w="4098" h="5074" extrusionOk="0">
                  <a:moveTo>
                    <a:pt x="4098" y="0"/>
                  </a:moveTo>
                  <a:lnTo>
                    <a:pt x="0" y="3011"/>
                  </a:lnTo>
                  <a:lnTo>
                    <a:pt x="418" y="5074"/>
                  </a:lnTo>
                  <a:cubicBezTo>
                    <a:pt x="836" y="4990"/>
                    <a:pt x="1227" y="4906"/>
                    <a:pt x="1645" y="4795"/>
                  </a:cubicBezTo>
                  <a:cubicBezTo>
                    <a:pt x="2397" y="4572"/>
                    <a:pt x="3094" y="4237"/>
                    <a:pt x="3819" y="3959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501590" y="2491663"/>
              <a:ext cx="275784" cy="262661"/>
            </a:xfrm>
            <a:custGeom>
              <a:avLst/>
              <a:gdLst/>
              <a:ahLst/>
              <a:cxnLst/>
              <a:rect l="l" t="t" r="r" b="b"/>
              <a:pathLst>
                <a:path w="4098" h="3903" extrusionOk="0">
                  <a:moveTo>
                    <a:pt x="4098" y="0"/>
                  </a:moveTo>
                  <a:lnTo>
                    <a:pt x="0" y="2983"/>
                  </a:lnTo>
                  <a:lnTo>
                    <a:pt x="195" y="3903"/>
                  </a:lnTo>
                  <a:cubicBezTo>
                    <a:pt x="1673" y="3485"/>
                    <a:pt x="3066" y="2899"/>
                    <a:pt x="3958" y="1617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42098" y="2101479"/>
              <a:ext cx="448401" cy="600359"/>
            </a:xfrm>
            <a:custGeom>
              <a:avLst/>
              <a:gdLst/>
              <a:ahLst/>
              <a:cxnLst/>
              <a:rect l="l" t="t" r="r" b="b"/>
              <a:pathLst>
                <a:path w="6663" h="8921" extrusionOk="0">
                  <a:moveTo>
                    <a:pt x="3151" y="0"/>
                  </a:moveTo>
                  <a:cubicBezTo>
                    <a:pt x="1422" y="0"/>
                    <a:pt x="1" y="1394"/>
                    <a:pt x="1" y="3150"/>
                  </a:cubicBezTo>
                  <a:lnTo>
                    <a:pt x="1" y="4014"/>
                  </a:lnTo>
                  <a:cubicBezTo>
                    <a:pt x="1" y="4934"/>
                    <a:pt x="168" y="5854"/>
                    <a:pt x="530" y="6718"/>
                  </a:cubicBezTo>
                  <a:cubicBezTo>
                    <a:pt x="999" y="7792"/>
                    <a:pt x="1821" y="8921"/>
                    <a:pt x="3292" y="8921"/>
                  </a:cubicBezTo>
                  <a:cubicBezTo>
                    <a:pt x="3310" y="8921"/>
                    <a:pt x="3328" y="8921"/>
                    <a:pt x="3346" y="8920"/>
                  </a:cubicBezTo>
                  <a:cubicBezTo>
                    <a:pt x="3363" y="8921"/>
                    <a:pt x="3380" y="8921"/>
                    <a:pt x="3398" y="8921"/>
                  </a:cubicBezTo>
                  <a:cubicBezTo>
                    <a:pt x="4816" y="8921"/>
                    <a:pt x="5665" y="7792"/>
                    <a:pt x="6133" y="6718"/>
                  </a:cubicBezTo>
                  <a:cubicBezTo>
                    <a:pt x="6468" y="5854"/>
                    <a:pt x="6663" y="4934"/>
                    <a:pt x="6635" y="4014"/>
                  </a:cubicBezTo>
                  <a:lnTo>
                    <a:pt x="6635" y="3150"/>
                  </a:lnTo>
                  <a:cubicBezTo>
                    <a:pt x="6635" y="1422"/>
                    <a:pt x="5241" y="0"/>
                    <a:pt x="3513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340213" y="2101412"/>
              <a:ext cx="450286" cy="437230"/>
            </a:xfrm>
            <a:custGeom>
              <a:avLst/>
              <a:gdLst/>
              <a:ahLst/>
              <a:cxnLst/>
              <a:rect l="l" t="t" r="r" b="b"/>
              <a:pathLst>
                <a:path w="6691" h="6497" extrusionOk="0">
                  <a:moveTo>
                    <a:pt x="3129" y="1"/>
                  </a:moveTo>
                  <a:cubicBezTo>
                    <a:pt x="1423" y="1"/>
                    <a:pt x="1" y="1412"/>
                    <a:pt x="1" y="3123"/>
                  </a:cubicBezTo>
                  <a:lnTo>
                    <a:pt x="1" y="3179"/>
                  </a:lnTo>
                  <a:cubicBezTo>
                    <a:pt x="85" y="2538"/>
                    <a:pt x="363" y="1590"/>
                    <a:pt x="1116" y="1395"/>
                  </a:cubicBezTo>
                  <a:cubicBezTo>
                    <a:pt x="1116" y="1395"/>
                    <a:pt x="1893" y="3131"/>
                    <a:pt x="3697" y="3131"/>
                  </a:cubicBezTo>
                  <a:cubicBezTo>
                    <a:pt x="3764" y="3131"/>
                    <a:pt x="3833" y="3128"/>
                    <a:pt x="3903" y="3123"/>
                  </a:cubicBezTo>
                  <a:cubicBezTo>
                    <a:pt x="3937" y="3121"/>
                    <a:pt x="3969" y="3120"/>
                    <a:pt x="4001" y="3120"/>
                  </a:cubicBezTo>
                  <a:cubicBezTo>
                    <a:pt x="5632" y="3120"/>
                    <a:pt x="4932" y="5894"/>
                    <a:pt x="6245" y="6496"/>
                  </a:cubicBezTo>
                  <a:cubicBezTo>
                    <a:pt x="6524" y="5688"/>
                    <a:pt x="6691" y="4851"/>
                    <a:pt x="6663" y="4015"/>
                  </a:cubicBezTo>
                  <a:lnTo>
                    <a:pt x="6663" y="3151"/>
                  </a:lnTo>
                  <a:cubicBezTo>
                    <a:pt x="6663" y="1423"/>
                    <a:pt x="5269" y="1"/>
                    <a:pt x="3541" y="1"/>
                  </a:cubicBezTo>
                  <a:lnTo>
                    <a:pt x="3179" y="1"/>
                  </a:lnTo>
                  <a:cubicBezTo>
                    <a:pt x="3162" y="1"/>
                    <a:pt x="3145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7591632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56" y="0"/>
                    <a:pt x="0" y="251"/>
                    <a:pt x="0" y="474"/>
                  </a:cubicBezTo>
                  <a:cubicBezTo>
                    <a:pt x="0" y="753"/>
                    <a:pt x="56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23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7595333" y="2439104"/>
              <a:ext cx="18843" cy="18843"/>
            </a:xfrm>
            <a:custGeom>
              <a:avLst/>
              <a:gdLst/>
              <a:ahLst/>
              <a:cxnLst/>
              <a:rect l="l" t="t" r="r" b="b"/>
              <a:pathLst>
                <a:path w="280" h="280" fill="none" extrusionOk="0">
                  <a:moveTo>
                    <a:pt x="280" y="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7574741" y="2450343"/>
              <a:ext cx="15075" cy="13258"/>
            </a:xfrm>
            <a:custGeom>
              <a:avLst/>
              <a:gdLst/>
              <a:ahLst/>
              <a:cxnLst/>
              <a:rect l="l" t="t" r="r" b="b"/>
              <a:pathLst>
                <a:path w="224" h="197" fill="none" extrusionOk="0">
                  <a:moveTo>
                    <a:pt x="223" y="196"/>
                  </a:moveTo>
                  <a:cubicBezTo>
                    <a:pt x="140" y="140"/>
                    <a:pt x="84" y="57"/>
                    <a:pt x="0" y="1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761787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223" y="16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7563502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212" y="1"/>
                  </a:moveTo>
                  <a:cubicBezTo>
                    <a:pt x="150" y="1"/>
                    <a:pt x="89" y="26"/>
                    <a:pt x="28" y="67"/>
                  </a:cubicBezTo>
                  <a:cubicBezTo>
                    <a:pt x="0" y="95"/>
                    <a:pt x="28" y="151"/>
                    <a:pt x="84" y="207"/>
                  </a:cubicBezTo>
                  <a:cubicBezTo>
                    <a:pt x="112" y="207"/>
                    <a:pt x="167" y="235"/>
                    <a:pt x="223" y="235"/>
                  </a:cubicBezTo>
                  <a:cubicBezTo>
                    <a:pt x="335" y="235"/>
                    <a:pt x="446" y="235"/>
                    <a:pt x="558" y="262"/>
                  </a:cubicBezTo>
                  <a:cubicBezTo>
                    <a:pt x="669" y="262"/>
                    <a:pt x="781" y="318"/>
                    <a:pt x="864" y="402"/>
                  </a:cubicBezTo>
                  <a:cubicBezTo>
                    <a:pt x="836" y="262"/>
                    <a:pt x="725" y="179"/>
                    <a:pt x="613" y="95"/>
                  </a:cubicBezTo>
                  <a:cubicBezTo>
                    <a:pt x="502" y="39"/>
                    <a:pt x="390" y="12"/>
                    <a:pt x="279" y="12"/>
                  </a:cubicBez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7379649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28" y="0"/>
                    <a:pt x="0" y="223"/>
                    <a:pt x="0" y="474"/>
                  </a:cubicBezTo>
                  <a:cubicBezTo>
                    <a:pt x="0" y="753"/>
                    <a:pt x="28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51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7366526" y="2442873"/>
              <a:ext cx="28198" cy="24429"/>
            </a:xfrm>
            <a:custGeom>
              <a:avLst/>
              <a:gdLst/>
              <a:ahLst/>
              <a:cxnLst/>
              <a:rect l="l" t="t" r="r" b="b"/>
              <a:pathLst>
                <a:path w="419" h="363" fill="none" extrusionOk="0">
                  <a:moveTo>
                    <a:pt x="0" y="363"/>
                  </a:moveTo>
                  <a:lnTo>
                    <a:pt x="418" y="0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735459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0" y="168"/>
                  </a:moveTo>
                  <a:lnTo>
                    <a:pt x="223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7360873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653" y="1"/>
                  </a:moveTo>
                  <a:cubicBezTo>
                    <a:pt x="631" y="1"/>
                    <a:pt x="608" y="4"/>
                    <a:pt x="586" y="12"/>
                  </a:cubicBezTo>
                  <a:cubicBezTo>
                    <a:pt x="474" y="12"/>
                    <a:pt x="363" y="39"/>
                    <a:pt x="251" y="95"/>
                  </a:cubicBezTo>
                  <a:cubicBezTo>
                    <a:pt x="140" y="179"/>
                    <a:pt x="28" y="262"/>
                    <a:pt x="1" y="402"/>
                  </a:cubicBezTo>
                  <a:cubicBezTo>
                    <a:pt x="84" y="318"/>
                    <a:pt x="196" y="262"/>
                    <a:pt x="307" y="262"/>
                  </a:cubicBezTo>
                  <a:cubicBezTo>
                    <a:pt x="419" y="235"/>
                    <a:pt x="530" y="235"/>
                    <a:pt x="670" y="235"/>
                  </a:cubicBezTo>
                  <a:cubicBezTo>
                    <a:pt x="697" y="235"/>
                    <a:pt x="753" y="207"/>
                    <a:pt x="809" y="207"/>
                  </a:cubicBezTo>
                  <a:cubicBezTo>
                    <a:pt x="837" y="151"/>
                    <a:pt x="865" y="95"/>
                    <a:pt x="837" y="67"/>
                  </a:cubicBezTo>
                  <a:cubicBezTo>
                    <a:pt x="776" y="26"/>
                    <a:pt x="714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7405894" y="2341592"/>
              <a:ext cx="137017" cy="242068"/>
            </a:xfrm>
            <a:custGeom>
              <a:avLst/>
              <a:gdLst/>
              <a:ahLst/>
              <a:cxnLst/>
              <a:rect l="l" t="t" r="r" b="b"/>
              <a:pathLst>
                <a:path w="2036" h="3597" fill="none" extrusionOk="0">
                  <a:moveTo>
                    <a:pt x="725" y="0"/>
                  </a:moveTo>
                  <a:cubicBezTo>
                    <a:pt x="725" y="0"/>
                    <a:pt x="920" y="1979"/>
                    <a:pt x="753" y="2035"/>
                  </a:cubicBezTo>
                  <a:cubicBezTo>
                    <a:pt x="586" y="2091"/>
                    <a:pt x="363" y="1589"/>
                    <a:pt x="196" y="1701"/>
                  </a:cubicBezTo>
                  <a:cubicBezTo>
                    <a:pt x="1" y="1840"/>
                    <a:pt x="670" y="2593"/>
                    <a:pt x="670" y="2593"/>
                  </a:cubicBezTo>
                  <a:cubicBezTo>
                    <a:pt x="530" y="2871"/>
                    <a:pt x="307" y="3094"/>
                    <a:pt x="56" y="3206"/>
                  </a:cubicBezTo>
                  <a:cubicBezTo>
                    <a:pt x="670" y="3596"/>
                    <a:pt x="1450" y="3568"/>
                    <a:pt x="2035" y="3122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7358989" y="2782383"/>
              <a:ext cx="667925" cy="2177806"/>
            </a:xfrm>
            <a:custGeom>
              <a:avLst/>
              <a:gdLst/>
              <a:ahLst/>
              <a:cxnLst/>
              <a:rect l="l" t="t" r="r" b="b"/>
              <a:pathLst>
                <a:path w="9925" h="32361" extrusionOk="0">
                  <a:moveTo>
                    <a:pt x="5882" y="1"/>
                  </a:moveTo>
                  <a:cubicBezTo>
                    <a:pt x="5213" y="280"/>
                    <a:pt x="4544" y="558"/>
                    <a:pt x="3847" y="781"/>
                  </a:cubicBezTo>
                  <a:cubicBezTo>
                    <a:pt x="3429" y="893"/>
                    <a:pt x="3011" y="976"/>
                    <a:pt x="2621" y="1060"/>
                  </a:cubicBezTo>
                  <a:lnTo>
                    <a:pt x="2649" y="1199"/>
                  </a:lnTo>
                  <a:cubicBezTo>
                    <a:pt x="1729" y="1896"/>
                    <a:pt x="642" y="4517"/>
                    <a:pt x="642" y="4517"/>
                  </a:cubicBezTo>
                  <a:cubicBezTo>
                    <a:pt x="1" y="10092"/>
                    <a:pt x="1088" y="31779"/>
                    <a:pt x="1088" y="31779"/>
                  </a:cubicBezTo>
                  <a:cubicBezTo>
                    <a:pt x="1088" y="31779"/>
                    <a:pt x="2054" y="32361"/>
                    <a:pt x="3318" y="32361"/>
                  </a:cubicBezTo>
                  <a:cubicBezTo>
                    <a:pt x="3950" y="32361"/>
                    <a:pt x="4656" y="32215"/>
                    <a:pt x="5353" y="31779"/>
                  </a:cubicBezTo>
                  <a:cubicBezTo>
                    <a:pt x="6040" y="31333"/>
                    <a:pt x="6777" y="31184"/>
                    <a:pt x="7455" y="31184"/>
                  </a:cubicBezTo>
                  <a:cubicBezTo>
                    <a:pt x="8809" y="31184"/>
                    <a:pt x="9924" y="31779"/>
                    <a:pt x="9924" y="31779"/>
                  </a:cubicBezTo>
                  <a:cubicBezTo>
                    <a:pt x="9841" y="31110"/>
                    <a:pt x="9924" y="28991"/>
                    <a:pt x="9367" y="23305"/>
                  </a:cubicBezTo>
                  <a:cubicBezTo>
                    <a:pt x="8837" y="17618"/>
                    <a:pt x="7025" y="15388"/>
                    <a:pt x="6412" y="13827"/>
                  </a:cubicBezTo>
                  <a:cubicBezTo>
                    <a:pt x="5799" y="12266"/>
                    <a:pt x="8029" y="5409"/>
                    <a:pt x="8029" y="3987"/>
                  </a:cubicBezTo>
                  <a:cubicBezTo>
                    <a:pt x="8029" y="2565"/>
                    <a:pt x="5882" y="57"/>
                    <a:pt x="5882" y="57"/>
                  </a:cubicBezTo>
                  <a:lnTo>
                    <a:pt x="5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7512828" y="2674237"/>
              <a:ext cx="294560" cy="211381"/>
            </a:xfrm>
            <a:custGeom>
              <a:avLst/>
              <a:gdLst/>
              <a:ahLst/>
              <a:cxnLst/>
              <a:rect l="l" t="t" r="r" b="b"/>
              <a:pathLst>
                <a:path w="4377" h="3141" extrusionOk="0">
                  <a:moveTo>
                    <a:pt x="3726" y="1"/>
                  </a:moveTo>
                  <a:cubicBezTo>
                    <a:pt x="2980" y="1"/>
                    <a:pt x="869" y="1582"/>
                    <a:pt x="446" y="1831"/>
                  </a:cubicBezTo>
                  <a:cubicBezTo>
                    <a:pt x="0" y="2137"/>
                    <a:pt x="0" y="3141"/>
                    <a:pt x="0" y="3141"/>
                  </a:cubicBezTo>
                  <a:lnTo>
                    <a:pt x="3791" y="1859"/>
                  </a:lnTo>
                  <a:cubicBezTo>
                    <a:pt x="3791" y="1859"/>
                    <a:pt x="4377" y="521"/>
                    <a:pt x="3931" y="75"/>
                  </a:cubicBezTo>
                  <a:cubicBezTo>
                    <a:pt x="3886" y="24"/>
                    <a:pt x="3816" y="1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7398425" y="3673453"/>
              <a:ext cx="373365" cy="37619"/>
            </a:xfrm>
            <a:custGeom>
              <a:avLst/>
              <a:gdLst/>
              <a:ahLst/>
              <a:cxnLst/>
              <a:rect l="l" t="t" r="r" b="b"/>
              <a:pathLst>
                <a:path w="5548" h="559" fill="none" extrusionOk="0">
                  <a:moveTo>
                    <a:pt x="0" y="558"/>
                  </a:moveTo>
                  <a:cubicBezTo>
                    <a:pt x="1868" y="558"/>
                    <a:pt x="3763" y="530"/>
                    <a:pt x="5547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6494232" y="2365482"/>
              <a:ext cx="108820" cy="92063"/>
            </a:xfrm>
            <a:custGeom>
              <a:avLst/>
              <a:gdLst/>
              <a:ahLst/>
              <a:cxnLst/>
              <a:rect l="l" t="t" r="r" b="b"/>
              <a:pathLst>
                <a:path w="1617" h="1368" extrusionOk="0">
                  <a:moveTo>
                    <a:pt x="249" y="0"/>
                  </a:moveTo>
                  <a:cubicBezTo>
                    <a:pt x="229" y="0"/>
                    <a:pt x="210" y="2"/>
                    <a:pt x="195" y="8"/>
                  </a:cubicBezTo>
                  <a:cubicBezTo>
                    <a:pt x="0" y="63"/>
                    <a:pt x="474" y="1150"/>
                    <a:pt x="892" y="1318"/>
                  </a:cubicBezTo>
                  <a:cubicBezTo>
                    <a:pt x="969" y="1352"/>
                    <a:pt x="1048" y="1368"/>
                    <a:pt x="1127" y="1368"/>
                  </a:cubicBezTo>
                  <a:cubicBezTo>
                    <a:pt x="1306" y="1368"/>
                    <a:pt x="1481" y="1286"/>
                    <a:pt x="1617" y="1150"/>
                  </a:cubicBezTo>
                  <a:lnTo>
                    <a:pt x="892" y="231"/>
                  </a:lnTo>
                  <a:cubicBezTo>
                    <a:pt x="892" y="231"/>
                    <a:pt x="454" y="0"/>
                    <a:pt x="249" y="0"/>
                  </a:cubicBezTo>
                  <a:close/>
                </a:path>
              </a:pathLst>
            </a:custGeom>
            <a:solidFill>
              <a:srgbClr val="AE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6554254" y="2046029"/>
              <a:ext cx="63796" cy="556337"/>
            </a:xfrm>
            <a:custGeom>
              <a:avLst/>
              <a:gdLst/>
              <a:ahLst/>
              <a:cxnLst/>
              <a:rect l="l" t="t" r="r" b="b"/>
              <a:pathLst>
                <a:path w="948" h="8503" extrusionOk="0">
                  <a:moveTo>
                    <a:pt x="0" y="1"/>
                  </a:moveTo>
                  <a:lnTo>
                    <a:pt x="0" y="8503"/>
                  </a:lnTo>
                  <a:lnTo>
                    <a:pt x="948" y="8503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6315964" y="1370978"/>
              <a:ext cx="277736" cy="687374"/>
            </a:xfrm>
            <a:custGeom>
              <a:avLst/>
              <a:gdLst/>
              <a:ahLst/>
              <a:cxnLst/>
              <a:rect l="l" t="t" r="r" b="b"/>
              <a:pathLst>
                <a:path w="4127" h="10214" extrusionOk="0">
                  <a:moveTo>
                    <a:pt x="3831" y="0"/>
                  </a:moveTo>
                  <a:cubicBezTo>
                    <a:pt x="3790" y="0"/>
                    <a:pt x="3749" y="3"/>
                    <a:pt x="3708" y="12"/>
                  </a:cubicBezTo>
                  <a:cubicBezTo>
                    <a:pt x="1673" y="12"/>
                    <a:pt x="1" y="2269"/>
                    <a:pt x="1" y="5113"/>
                  </a:cubicBezTo>
                  <a:cubicBezTo>
                    <a:pt x="1" y="7928"/>
                    <a:pt x="1673" y="10214"/>
                    <a:pt x="3708" y="10214"/>
                  </a:cubicBezTo>
                  <a:cubicBezTo>
                    <a:pt x="3848" y="10214"/>
                    <a:pt x="3987" y="10186"/>
                    <a:pt x="4127" y="10186"/>
                  </a:cubicBezTo>
                  <a:cubicBezTo>
                    <a:pt x="2259" y="9907"/>
                    <a:pt x="837" y="7733"/>
                    <a:pt x="837" y="5113"/>
                  </a:cubicBezTo>
                  <a:cubicBezTo>
                    <a:pt x="837" y="2465"/>
                    <a:pt x="2259" y="318"/>
                    <a:pt x="4127" y="39"/>
                  </a:cubicBezTo>
                  <a:cubicBezTo>
                    <a:pt x="4028" y="20"/>
                    <a:pt x="3929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6372291" y="1529326"/>
              <a:ext cx="262661" cy="167032"/>
            </a:xfrm>
            <a:custGeom>
              <a:avLst/>
              <a:gdLst/>
              <a:ahLst/>
              <a:cxnLst/>
              <a:rect l="l" t="t" r="r" b="b"/>
              <a:pathLst>
                <a:path w="3903" h="2482" fill="none" extrusionOk="0">
                  <a:moveTo>
                    <a:pt x="0" y="2481"/>
                  </a:moveTo>
                  <a:lnTo>
                    <a:pt x="390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6486695" y="1600593"/>
              <a:ext cx="238299" cy="152024"/>
            </a:xfrm>
            <a:custGeom>
              <a:avLst/>
              <a:gdLst/>
              <a:ahLst/>
              <a:cxnLst/>
              <a:rect l="l" t="t" r="r" b="b"/>
              <a:pathLst>
                <a:path w="3541" h="2259" fill="none" extrusionOk="0">
                  <a:moveTo>
                    <a:pt x="1" y="2258"/>
                  </a:moveTo>
                  <a:lnTo>
                    <a:pt x="354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6409775" y="1722534"/>
              <a:ext cx="287090" cy="174502"/>
            </a:xfrm>
            <a:custGeom>
              <a:avLst/>
              <a:gdLst/>
              <a:ahLst/>
              <a:cxnLst/>
              <a:rect l="l" t="t" r="r" b="b"/>
              <a:pathLst>
                <a:path w="4266" h="2593" fill="none" extrusionOk="0">
                  <a:moveTo>
                    <a:pt x="1" y="2593"/>
                  </a:moveTo>
                  <a:lnTo>
                    <a:pt x="426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6509239" y="1782562"/>
              <a:ext cx="225177" cy="153909"/>
            </a:xfrm>
            <a:custGeom>
              <a:avLst/>
              <a:gdLst/>
              <a:ahLst/>
              <a:cxnLst/>
              <a:rect l="l" t="t" r="r" b="b"/>
              <a:pathLst>
                <a:path w="3346" h="2287" fill="none" extrusionOk="0">
                  <a:moveTo>
                    <a:pt x="0" y="2286"/>
                  </a:moveTo>
                  <a:lnTo>
                    <a:pt x="334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6527947" y="1371718"/>
              <a:ext cx="287090" cy="686634"/>
            </a:xfrm>
            <a:custGeom>
              <a:avLst/>
              <a:gdLst/>
              <a:ahLst/>
              <a:cxnLst/>
              <a:rect l="l" t="t" r="r" b="b"/>
              <a:pathLst>
                <a:path w="4266" h="10203" extrusionOk="0">
                  <a:moveTo>
                    <a:pt x="558" y="1"/>
                  </a:moveTo>
                  <a:cubicBezTo>
                    <a:pt x="363" y="1"/>
                    <a:pt x="196" y="1"/>
                    <a:pt x="1" y="56"/>
                  </a:cubicBezTo>
                  <a:cubicBezTo>
                    <a:pt x="1785" y="419"/>
                    <a:pt x="3151" y="2537"/>
                    <a:pt x="3151" y="5102"/>
                  </a:cubicBezTo>
                  <a:cubicBezTo>
                    <a:pt x="3151" y="7638"/>
                    <a:pt x="1785" y="9757"/>
                    <a:pt x="1" y="10147"/>
                  </a:cubicBezTo>
                  <a:cubicBezTo>
                    <a:pt x="196" y="10175"/>
                    <a:pt x="363" y="10203"/>
                    <a:pt x="558" y="10203"/>
                  </a:cubicBezTo>
                  <a:cubicBezTo>
                    <a:pt x="2621" y="10203"/>
                    <a:pt x="4266" y="7917"/>
                    <a:pt x="4266" y="5102"/>
                  </a:cubicBezTo>
                  <a:cubicBezTo>
                    <a:pt x="4266" y="2286"/>
                    <a:pt x="2621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6460449" y="2366626"/>
              <a:ext cx="309567" cy="408360"/>
            </a:xfrm>
            <a:custGeom>
              <a:avLst/>
              <a:gdLst/>
              <a:ahLst/>
              <a:cxnLst/>
              <a:rect l="l" t="t" r="r" b="b"/>
              <a:pathLst>
                <a:path w="4600" h="6068" extrusionOk="0">
                  <a:moveTo>
                    <a:pt x="1330" y="1"/>
                  </a:moveTo>
                  <a:cubicBezTo>
                    <a:pt x="1266" y="1"/>
                    <a:pt x="1212" y="15"/>
                    <a:pt x="1171" y="46"/>
                  </a:cubicBezTo>
                  <a:cubicBezTo>
                    <a:pt x="781" y="297"/>
                    <a:pt x="1506" y="966"/>
                    <a:pt x="1868" y="1189"/>
                  </a:cubicBezTo>
                  <a:cubicBezTo>
                    <a:pt x="1868" y="1189"/>
                    <a:pt x="1797" y="1187"/>
                    <a:pt x="1687" y="1187"/>
                  </a:cubicBezTo>
                  <a:cubicBezTo>
                    <a:pt x="1359" y="1187"/>
                    <a:pt x="690" y="1203"/>
                    <a:pt x="586" y="1329"/>
                  </a:cubicBezTo>
                  <a:cubicBezTo>
                    <a:pt x="474" y="1496"/>
                    <a:pt x="0" y="3001"/>
                    <a:pt x="84" y="3168"/>
                  </a:cubicBezTo>
                  <a:cubicBezTo>
                    <a:pt x="363" y="3447"/>
                    <a:pt x="669" y="3698"/>
                    <a:pt x="1004" y="3921"/>
                  </a:cubicBezTo>
                  <a:cubicBezTo>
                    <a:pt x="1004" y="3921"/>
                    <a:pt x="1506" y="5454"/>
                    <a:pt x="2342" y="5649"/>
                  </a:cubicBezTo>
                  <a:lnTo>
                    <a:pt x="2732" y="6067"/>
                  </a:lnTo>
                  <a:lnTo>
                    <a:pt x="4600" y="5454"/>
                  </a:lnTo>
                  <a:lnTo>
                    <a:pt x="3513" y="3586"/>
                  </a:lnTo>
                  <a:cubicBezTo>
                    <a:pt x="3513" y="3586"/>
                    <a:pt x="3234" y="1050"/>
                    <a:pt x="3095" y="938"/>
                  </a:cubicBezTo>
                  <a:cubicBezTo>
                    <a:pt x="2946" y="864"/>
                    <a:pt x="1833" y="1"/>
                    <a:pt x="1330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6627411" y="2677333"/>
              <a:ext cx="1245677" cy="737177"/>
            </a:xfrm>
            <a:custGeom>
              <a:avLst/>
              <a:gdLst/>
              <a:ahLst/>
              <a:cxnLst/>
              <a:rect l="l" t="t" r="r" b="b"/>
              <a:pathLst>
                <a:path w="18510" h="10954" extrusionOk="0">
                  <a:moveTo>
                    <a:pt x="1840" y="1"/>
                  </a:moveTo>
                  <a:lnTo>
                    <a:pt x="0" y="1478"/>
                  </a:lnTo>
                  <a:cubicBezTo>
                    <a:pt x="0" y="1478"/>
                    <a:pt x="5966" y="10621"/>
                    <a:pt x="6969" y="10928"/>
                  </a:cubicBezTo>
                  <a:cubicBezTo>
                    <a:pt x="7032" y="10945"/>
                    <a:pt x="7111" y="10954"/>
                    <a:pt x="7205" y="10954"/>
                  </a:cubicBezTo>
                  <a:cubicBezTo>
                    <a:pt x="8611" y="10954"/>
                    <a:pt x="13241" y="9116"/>
                    <a:pt x="13241" y="9116"/>
                  </a:cubicBezTo>
                  <a:cubicBezTo>
                    <a:pt x="15387" y="8280"/>
                    <a:pt x="18509" y="5883"/>
                    <a:pt x="16921" y="3541"/>
                  </a:cubicBezTo>
                  <a:cubicBezTo>
                    <a:pt x="16673" y="3174"/>
                    <a:pt x="16282" y="3019"/>
                    <a:pt x="15799" y="3019"/>
                  </a:cubicBezTo>
                  <a:cubicBezTo>
                    <a:pt x="13242" y="3019"/>
                    <a:pt x="8112" y="7360"/>
                    <a:pt x="8112" y="7360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2264;p48">
            <a:extLst>
              <a:ext uri="{FF2B5EF4-FFF2-40B4-BE49-F238E27FC236}">
                <a16:creationId xmlns:a16="http://schemas.microsoft.com/office/drawing/2014/main" id="{E7501F5A-007A-456C-8A02-F6A902F57312}"/>
              </a:ext>
            </a:extLst>
          </p:cNvPr>
          <p:cNvSpPr txBox="1">
            <a:spLocks/>
          </p:cNvSpPr>
          <p:nvPr/>
        </p:nvSpPr>
        <p:spPr>
          <a:xfrm>
            <a:off x="625765" y="3462925"/>
            <a:ext cx="4441303" cy="93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sk-SK" b="1" dirty="0"/>
              <a:t>ODPOVEĎ</a:t>
            </a:r>
          </a:p>
          <a:p>
            <a:pPr marL="0" indent="0"/>
            <a:r>
              <a:rPr lang="sk-SK" dirty="0"/>
              <a:t>Pravdepodobnosť je 0%.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3559978F-0E59-49E0-A2B2-56A31B7F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904" y="1665676"/>
            <a:ext cx="2282191" cy="1812148"/>
          </a:xfrm>
        </p:spPr>
        <p:txBody>
          <a:bodyPr/>
          <a:lstStyle/>
          <a:p>
            <a:r>
              <a:rPr lang="sk-SK" sz="9600" dirty="0"/>
              <a:t>III.</a:t>
            </a:r>
          </a:p>
        </p:txBody>
      </p:sp>
    </p:spTree>
    <p:extLst>
      <p:ext uri="{BB962C8B-B14F-4D97-AF65-F5344CB8AC3E}">
        <p14:creationId xmlns:p14="http://schemas.microsoft.com/office/powerpoint/2010/main" val="34161040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87120DB-BBD8-497B-89D2-3D0C199B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10362"/>
            <a:ext cx="7552130" cy="4136065"/>
          </a:xfrm>
        </p:spPr>
        <p:txBody>
          <a:bodyPr/>
          <a:lstStyle/>
          <a:p>
            <a:pPr marL="584200" indent="-4572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endParaRPr lang="sk-SK" sz="1400" dirty="0">
              <a:solidFill>
                <a:schemeClr val="bg1"/>
              </a:solidFill>
            </a:endParaRP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Nositeľ genetickej informácie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Rameno chromozómu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Deoxyribonukleová kyselina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Ribonukleová kyselina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Pohlavná bunka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Vonkajší prejav genotypu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Vedná disciplína o dedičnosti a premenlivosti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Skupina génov, ktoré práve pozorujeme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Organizmus s polovičným počtom chromozómov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Jedinec s rozdielnymi alelalmi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Jedinec s rovnakými alelami 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Potomok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Indivíduum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Súbor všetkých chromozómov organizmu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Zámerné rozmnožovanie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Podriadenosť</a:t>
            </a:r>
          </a:p>
          <a:p>
            <a:pPr marL="469900" indent="-342900"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sk-SK" sz="1400" dirty="0">
                <a:solidFill>
                  <a:schemeClr val="bg1"/>
                </a:solidFill>
              </a:rPr>
              <a:t>Jedinci P generácie</a:t>
            </a:r>
          </a:p>
          <a:p>
            <a:pPr marL="127000" indent="0">
              <a:buClr>
                <a:schemeClr val="accent6">
                  <a:lumMod val="60000"/>
                  <a:lumOff val="40000"/>
                </a:schemeClr>
              </a:buClr>
              <a:buSzPct val="100000"/>
              <a:buNone/>
            </a:pPr>
            <a:endParaRPr lang="sk-S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0206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76B3BA1-9BC8-45E6-B482-D29F639A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4" t="30791" r="21163" b="8817"/>
          <a:stretch/>
        </p:blipFill>
        <p:spPr>
          <a:xfrm>
            <a:off x="882503" y="384342"/>
            <a:ext cx="6592186" cy="4374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FDBE4A90-D7C8-4A86-9C5B-48A5923055DE}"/>
              </a:ext>
            </a:extLst>
          </p:cNvPr>
          <p:cNvCxnSpPr/>
          <p:nvPr/>
        </p:nvCxnSpPr>
        <p:spPr>
          <a:xfrm>
            <a:off x="1382233" y="627321"/>
            <a:ext cx="1775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536298A1-DBD4-439B-A86C-882DF2C81D32}"/>
              </a:ext>
            </a:extLst>
          </p:cNvPr>
          <p:cNvCxnSpPr>
            <a:cxnSpLocks/>
          </p:cNvCxnSpPr>
          <p:nvPr/>
        </p:nvCxnSpPr>
        <p:spPr>
          <a:xfrm>
            <a:off x="2847754" y="1176670"/>
            <a:ext cx="0" cy="23048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C5610D16-E94F-45D8-9BB6-59D832A9497D}"/>
              </a:ext>
            </a:extLst>
          </p:cNvPr>
          <p:cNvCxnSpPr>
            <a:cxnSpLocks/>
          </p:cNvCxnSpPr>
          <p:nvPr/>
        </p:nvCxnSpPr>
        <p:spPr>
          <a:xfrm>
            <a:off x="3958856" y="627321"/>
            <a:ext cx="0" cy="1729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B2B2925B-66EC-4A38-B76D-94A6D74323FE}"/>
              </a:ext>
            </a:extLst>
          </p:cNvPr>
          <p:cNvCxnSpPr>
            <a:cxnSpLocks/>
          </p:cNvCxnSpPr>
          <p:nvPr/>
        </p:nvCxnSpPr>
        <p:spPr>
          <a:xfrm>
            <a:off x="1704754" y="1201480"/>
            <a:ext cx="0" cy="1431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50B9788-0999-4631-B19E-92AD33983CFD}"/>
              </a:ext>
            </a:extLst>
          </p:cNvPr>
          <p:cNvCxnSpPr>
            <a:cxnSpLocks/>
          </p:cNvCxnSpPr>
          <p:nvPr/>
        </p:nvCxnSpPr>
        <p:spPr>
          <a:xfrm flipV="1">
            <a:off x="1141229" y="594092"/>
            <a:ext cx="0" cy="2039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325B502-8B49-4248-B9AE-291115A1C334}"/>
              </a:ext>
            </a:extLst>
          </p:cNvPr>
          <p:cNvCxnSpPr>
            <a:cxnSpLocks/>
          </p:cNvCxnSpPr>
          <p:nvPr/>
        </p:nvCxnSpPr>
        <p:spPr>
          <a:xfrm>
            <a:off x="1382232" y="3469759"/>
            <a:ext cx="26616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id="{B831B8F9-8925-4305-B409-4639AFF7202C}"/>
              </a:ext>
            </a:extLst>
          </p:cNvPr>
          <p:cNvCxnSpPr>
            <a:cxnSpLocks/>
          </p:cNvCxnSpPr>
          <p:nvPr/>
        </p:nvCxnSpPr>
        <p:spPr>
          <a:xfrm flipV="1">
            <a:off x="1141229" y="627321"/>
            <a:ext cx="2817627" cy="285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FD7493B9-6E9C-4C4A-804B-3F3A815B8C0E}"/>
              </a:ext>
            </a:extLst>
          </p:cNvPr>
          <p:cNvCxnSpPr>
            <a:cxnSpLocks/>
          </p:cNvCxnSpPr>
          <p:nvPr/>
        </p:nvCxnSpPr>
        <p:spPr>
          <a:xfrm>
            <a:off x="2270050" y="1176670"/>
            <a:ext cx="0" cy="2360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>
            <a:extLst>
              <a:ext uri="{FF2B5EF4-FFF2-40B4-BE49-F238E27FC236}">
                <a16:creationId xmlns:a16="http://schemas.microsoft.com/office/drawing/2014/main" id="{4FFAA53F-9EB2-47FE-BE90-13AB1A563381}"/>
              </a:ext>
            </a:extLst>
          </p:cNvPr>
          <p:cNvCxnSpPr>
            <a:cxnSpLocks/>
          </p:cNvCxnSpPr>
          <p:nvPr/>
        </p:nvCxnSpPr>
        <p:spPr>
          <a:xfrm flipV="1">
            <a:off x="3416596" y="917944"/>
            <a:ext cx="0" cy="25340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9CB827BF-36D9-4044-90C8-9A343875536F}"/>
              </a:ext>
            </a:extLst>
          </p:cNvPr>
          <p:cNvCxnSpPr>
            <a:cxnSpLocks/>
          </p:cNvCxnSpPr>
          <p:nvPr/>
        </p:nvCxnSpPr>
        <p:spPr>
          <a:xfrm>
            <a:off x="3693043" y="594092"/>
            <a:ext cx="0" cy="2002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>
            <a:extLst>
              <a:ext uri="{FF2B5EF4-FFF2-40B4-BE49-F238E27FC236}">
                <a16:creationId xmlns:a16="http://schemas.microsoft.com/office/drawing/2014/main" id="{2801E51C-A422-470F-958A-D6CEBFFECD02}"/>
              </a:ext>
            </a:extLst>
          </p:cNvPr>
          <p:cNvCxnSpPr>
            <a:cxnSpLocks/>
          </p:cNvCxnSpPr>
          <p:nvPr/>
        </p:nvCxnSpPr>
        <p:spPr>
          <a:xfrm flipV="1">
            <a:off x="1141229" y="627321"/>
            <a:ext cx="2016640" cy="1969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>
            <a:extLst>
              <a:ext uri="{FF2B5EF4-FFF2-40B4-BE49-F238E27FC236}">
                <a16:creationId xmlns:a16="http://schemas.microsoft.com/office/drawing/2014/main" id="{1508C79A-999C-4D1C-8FE0-86595CCA1AA2}"/>
              </a:ext>
            </a:extLst>
          </p:cNvPr>
          <p:cNvCxnSpPr>
            <a:cxnSpLocks/>
          </p:cNvCxnSpPr>
          <p:nvPr/>
        </p:nvCxnSpPr>
        <p:spPr>
          <a:xfrm>
            <a:off x="1392864" y="917944"/>
            <a:ext cx="0" cy="1438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>
            <a:extLst>
              <a:ext uri="{FF2B5EF4-FFF2-40B4-BE49-F238E27FC236}">
                <a16:creationId xmlns:a16="http://schemas.microsoft.com/office/drawing/2014/main" id="{3B9E6238-D016-4CE2-ABB3-8861628D4BD4}"/>
              </a:ext>
            </a:extLst>
          </p:cNvPr>
          <p:cNvCxnSpPr>
            <a:cxnSpLocks/>
          </p:cNvCxnSpPr>
          <p:nvPr/>
        </p:nvCxnSpPr>
        <p:spPr>
          <a:xfrm>
            <a:off x="3157869" y="1084522"/>
            <a:ext cx="0" cy="1860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>
            <a:extLst>
              <a:ext uri="{FF2B5EF4-FFF2-40B4-BE49-F238E27FC236}">
                <a16:creationId xmlns:a16="http://schemas.microsoft.com/office/drawing/2014/main" id="{4763F828-DF28-4600-AE2D-B1C5600C1DC1}"/>
              </a:ext>
            </a:extLst>
          </p:cNvPr>
          <p:cNvCxnSpPr>
            <a:cxnSpLocks/>
          </p:cNvCxnSpPr>
          <p:nvPr/>
        </p:nvCxnSpPr>
        <p:spPr>
          <a:xfrm flipH="1">
            <a:off x="1435394" y="2929271"/>
            <a:ext cx="535174" cy="564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>
            <a:extLst>
              <a:ext uri="{FF2B5EF4-FFF2-40B4-BE49-F238E27FC236}">
                <a16:creationId xmlns:a16="http://schemas.microsoft.com/office/drawing/2014/main" id="{F3D4CB53-B23D-43E1-B524-E84409642A48}"/>
              </a:ext>
            </a:extLst>
          </p:cNvPr>
          <p:cNvCxnSpPr>
            <a:cxnSpLocks/>
          </p:cNvCxnSpPr>
          <p:nvPr/>
        </p:nvCxnSpPr>
        <p:spPr>
          <a:xfrm>
            <a:off x="2560675" y="1765004"/>
            <a:ext cx="0" cy="1687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>
            <a:extLst>
              <a:ext uri="{FF2B5EF4-FFF2-40B4-BE49-F238E27FC236}">
                <a16:creationId xmlns:a16="http://schemas.microsoft.com/office/drawing/2014/main" id="{6EA3C770-71A7-43EA-9C9A-F62F84D30C6A}"/>
              </a:ext>
            </a:extLst>
          </p:cNvPr>
          <p:cNvCxnSpPr/>
          <p:nvPr/>
        </p:nvCxnSpPr>
        <p:spPr>
          <a:xfrm>
            <a:off x="1392864" y="917944"/>
            <a:ext cx="1775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>
            <a:extLst>
              <a:ext uri="{FF2B5EF4-FFF2-40B4-BE49-F238E27FC236}">
                <a16:creationId xmlns:a16="http://schemas.microsoft.com/office/drawing/2014/main" id="{6F941DC4-F693-4426-BFE8-01A80742C107}"/>
              </a:ext>
            </a:extLst>
          </p:cNvPr>
          <p:cNvCxnSpPr>
            <a:cxnSpLocks/>
          </p:cNvCxnSpPr>
          <p:nvPr/>
        </p:nvCxnSpPr>
        <p:spPr>
          <a:xfrm flipV="1">
            <a:off x="3416596" y="2929271"/>
            <a:ext cx="542260" cy="540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ál 44">
            <a:extLst>
              <a:ext uri="{FF2B5EF4-FFF2-40B4-BE49-F238E27FC236}">
                <a16:creationId xmlns:a16="http://schemas.microsoft.com/office/drawing/2014/main" id="{AC412BF8-2435-4CAF-8579-5ACB38DDEB11}"/>
              </a:ext>
            </a:extLst>
          </p:cNvPr>
          <p:cNvSpPr/>
          <p:nvPr/>
        </p:nvSpPr>
        <p:spPr>
          <a:xfrm>
            <a:off x="3253563" y="485775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vál 45">
            <a:extLst>
              <a:ext uri="{FF2B5EF4-FFF2-40B4-BE49-F238E27FC236}">
                <a16:creationId xmlns:a16="http://schemas.microsoft.com/office/drawing/2014/main" id="{7F879A20-09AE-4899-8A7F-1A6FE3ADCC8A}"/>
              </a:ext>
            </a:extLst>
          </p:cNvPr>
          <p:cNvSpPr/>
          <p:nvPr/>
        </p:nvSpPr>
        <p:spPr>
          <a:xfrm>
            <a:off x="1819940" y="1021833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vál 46">
            <a:extLst>
              <a:ext uri="{FF2B5EF4-FFF2-40B4-BE49-F238E27FC236}">
                <a16:creationId xmlns:a16="http://schemas.microsoft.com/office/drawing/2014/main" id="{515BB015-C797-46D5-9589-06F163EFBE9C}"/>
              </a:ext>
            </a:extLst>
          </p:cNvPr>
          <p:cNvSpPr/>
          <p:nvPr/>
        </p:nvSpPr>
        <p:spPr>
          <a:xfrm>
            <a:off x="1832344" y="1351000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vál 47">
            <a:extLst>
              <a:ext uri="{FF2B5EF4-FFF2-40B4-BE49-F238E27FC236}">
                <a16:creationId xmlns:a16="http://schemas.microsoft.com/office/drawing/2014/main" id="{E609C6B1-FD42-4D90-8C3F-8CEF9B3AB838}"/>
              </a:ext>
            </a:extLst>
          </p:cNvPr>
          <p:cNvSpPr/>
          <p:nvPr/>
        </p:nvSpPr>
        <p:spPr>
          <a:xfrm>
            <a:off x="2385236" y="1330176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Ovál 48">
            <a:extLst>
              <a:ext uri="{FF2B5EF4-FFF2-40B4-BE49-F238E27FC236}">
                <a16:creationId xmlns:a16="http://schemas.microsoft.com/office/drawing/2014/main" id="{79D3DC7F-B23B-4D88-AB2F-930B9074DADE}"/>
              </a:ext>
            </a:extLst>
          </p:cNvPr>
          <p:cNvSpPr/>
          <p:nvPr/>
        </p:nvSpPr>
        <p:spPr>
          <a:xfrm>
            <a:off x="1832343" y="1895034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id="{F1BACFF1-14AC-4333-A379-1755F1E2F944}"/>
              </a:ext>
            </a:extLst>
          </p:cNvPr>
          <p:cNvSpPr/>
          <p:nvPr/>
        </p:nvSpPr>
        <p:spPr>
          <a:xfrm>
            <a:off x="1811080" y="2199391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Ovál 50">
            <a:extLst>
              <a:ext uri="{FF2B5EF4-FFF2-40B4-BE49-F238E27FC236}">
                <a16:creationId xmlns:a16="http://schemas.microsoft.com/office/drawing/2014/main" id="{F388F27B-9C21-4307-940A-18D095F46881}"/>
              </a:ext>
            </a:extLst>
          </p:cNvPr>
          <p:cNvSpPr/>
          <p:nvPr/>
        </p:nvSpPr>
        <p:spPr>
          <a:xfrm>
            <a:off x="1256415" y="2478171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Ovál 51">
            <a:extLst>
              <a:ext uri="{FF2B5EF4-FFF2-40B4-BE49-F238E27FC236}">
                <a16:creationId xmlns:a16="http://schemas.microsoft.com/office/drawing/2014/main" id="{C1A4BBA1-CD0B-4BA7-BE58-B86F77C48034}"/>
              </a:ext>
            </a:extLst>
          </p:cNvPr>
          <p:cNvSpPr/>
          <p:nvPr/>
        </p:nvSpPr>
        <p:spPr>
          <a:xfrm>
            <a:off x="972878" y="2746077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vál 52">
            <a:extLst>
              <a:ext uri="{FF2B5EF4-FFF2-40B4-BE49-F238E27FC236}">
                <a16:creationId xmlns:a16="http://schemas.microsoft.com/office/drawing/2014/main" id="{3AB292C3-983B-4F19-8E7C-479A142DF54D}"/>
              </a:ext>
            </a:extLst>
          </p:cNvPr>
          <p:cNvSpPr/>
          <p:nvPr/>
        </p:nvSpPr>
        <p:spPr>
          <a:xfrm>
            <a:off x="1259955" y="2753164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4B33212A-CF84-46D2-AD10-83223A013DD5}"/>
              </a:ext>
            </a:extLst>
          </p:cNvPr>
          <p:cNvSpPr/>
          <p:nvPr/>
        </p:nvSpPr>
        <p:spPr>
          <a:xfrm>
            <a:off x="3533556" y="2753164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2E9DE2D1-4827-423E-8BB7-D27B61036B4E}"/>
              </a:ext>
            </a:extLst>
          </p:cNvPr>
          <p:cNvSpPr/>
          <p:nvPr/>
        </p:nvSpPr>
        <p:spPr>
          <a:xfrm>
            <a:off x="1809308" y="3007909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2F965591-0AA7-40D7-9880-4AC59E92E3C7}"/>
              </a:ext>
            </a:extLst>
          </p:cNvPr>
          <p:cNvSpPr/>
          <p:nvPr/>
        </p:nvSpPr>
        <p:spPr>
          <a:xfrm>
            <a:off x="979081" y="3023511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D7588E00-4E89-404E-9FD0-698E5067845D}"/>
              </a:ext>
            </a:extLst>
          </p:cNvPr>
          <p:cNvSpPr/>
          <p:nvPr/>
        </p:nvSpPr>
        <p:spPr>
          <a:xfrm>
            <a:off x="2948763" y="3019869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1404F09C-AC9C-4F39-B9B2-A9222EDAF509}"/>
              </a:ext>
            </a:extLst>
          </p:cNvPr>
          <p:cNvSpPr/>
          <p:nvPr/>
        </p:nvSpPr>
        <p:spPr>
          <a:xfrm>
            <a:off x="3813545" y="3024965"/>
            <a:ext cx="343785" cy="32385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0215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87120DB-BBD8-497B-89D2-3D0C199B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10362"/>
            <a:ext cx="7552130" cy="4136065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2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GENÓM </a:t>
            </a:r>
            <a:r>
              <a:rPr lang="sk-SK" sz="2300" dirty="0">
                <a:sym typeface="Symbol" panose="05050102010706020507" pitchFamily="18" charset="2"/>
              </a:rPr>
              <a:t> celkový genetický materiál bunky alebo jedinca</a:t>
            </a:r>
          </a:p>
          <a:p>
            <a:pPr marL="127000" indent="0">
              <a:buClr>
                <a:schemeClr val="accent6">
                  <a:lumMod val="60000"/>
                  <a:lumOff val="40000"/>
                </a:schemeClr>
              </a:buClr>
              <a:buSzPct val="100000"/>
              <a:buNone/>
            </a:pPr>
            <a:endParaRPr lang="sk-SK" sz="2300" dirty="0">
              <a:sym typeface="Symbol" panose="05050102010706020507" pitchFamily="18" charset="2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2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SPÄTNÉ KRÍŽENIE </a:t>
            </a:r>
            <a:r>
              <a:rPr lang="sk-SK" sz="2300" dirty="0">
                <a:sym typeface="Symbol" panose="05050102010706020507" pitchFamily="18" charset="2"/>
              </a:rPr>
              <a:t> kríženie hybrida prvej filiálnej generácie s jedným z rodičov</a:t>
            </a:r>
            <a:endParaRPr lang="sk-SK" sz="23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310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3559978F-0E59-49E0-A2B2-56A31B7F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204" y="1665676"/>
            <a:ext cx="1693591" cy="1812148"/>
          </a:xfrm>
        </p:spPr>
        <p:txBody>
          <a:bodyPr/>
          <a:lstStyle/>
          <a:p>
            <a:r>
              <a:rPr lang="sk-SK" sz="9600" dirty="0"/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32285020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524804" y="1183003"/>
            <a:ext cx="8094391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Monohybrid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jedinec, ktorého rodičia sa odlišujú v 1 znaku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Dihybrid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jedinec, ktorého rodičia sa odlišujú v 2 znakoch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None/>
            </a:pPr>
            <a:endParaRPr lang="sk-SK" sz="1600" dirty="0"/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Znak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vlastnosť organizmu, ktorá vzniká ako vonkajší prejav génu</a:t>
            </a:r>
            <a:endParaRPr lang="sk-SK" sz="1600" dirty="0"/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k-SK" sz="1600" b="1" dirty="0">
                <a:solidFill>
                  <a:schemeClr val="accent2"/>
                </a:solidFill>
              </a:rPr>
              <a:t>Kvalitatívny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znak podmienený génom veľkého účinku bez prechodných alternatív (napr. červená alebo biela farba)</a:t>
            </a:r>
            <a:endParaRPr lang="sk-SK" sz="1600" dirty="0"/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k-SK" sz="1600" b="1" dirty="0">
                <a:solidFill>
                  <a:schemeClr val="accent2"/>
                </a:solidFill>
              </a:rPr>
              <a:t>Kvantitatívny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znak podmienený génom malého účinku; vzniká viacero fenotypových tried (napr. hmotnosť tela novorodencov)</a:t>
            </a:r>
            <a:endParaRPr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4969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tx2"/>
                </a:solidFill>
              </a:rPr>
              <a:t>GENETICKÉ POJMY</a:t>
            </a:r>
            <a:endParaRPr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CD938EB2-B07D-46CF-8B7F-AC61AA1D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6" y="606071"/>
            <a:ext cx="5560928" cy="39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34939" y="1339702"/>
            <a:ext cx="4181610" cy="2966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1600" b="1" dirty="0">
                <a:solidFill>
                  <a:schemeClr val="accent6"/>
                </a:solidFill>
              </a:rPr>
              <a:t>Karyotyp </a:t>
            </a:r>
            <a:r>
              <a:rPr lang="sk-SK" sz="1600" dirty="0">
                <a:sym typeface="Symbol" panose="05050102010706020507" pitchFamily="18" charset="2"/>
              </a:rPr>
              <a:t> súbor všetkých chromozómov organizmu, ktoré sú zoradené podľa veľkosti a tvaru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Idiogram</a:t>
            </a:r>
            <a:r>
              <a:rPr lang="sk-SK" sz="1600" dirty="0">
                <a:sym typeface="Symbol" panose="05050102010706020507" pitchFamily="18" charset="2"/>
              </a:rPr>
              <a:t>  schematické zobrazenie karyotypu určitého organizmu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endParaRPr lang="sk-SK"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4969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accent6"/>
                </a:solidFill>
              </a:rPr>
              <a:t>GENETICKÉ POJMY</a:t>
            </a: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A human idiogram, defined by the University of Washington Medical... |  Download Scientific Diagram">
            <a:extLst>
              <a:ext uri="{FF2B5EF4-FFF2-40B4-BE49-F238E27FC236}">
                <a16:creationId xmlns:a16="http://schemas.microsoft.com/office/drawing/2014/main" id="{ECA9399D-1661-4FBB-9D55-8A9B04A0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1365458"/>
            <a:ext cx="2766663" cy="3281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71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34938" y="1339702"/>
            <a:ext cx="7704000" cy="2966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1600" b="1" dirty="0">
                <a:solidFill>
                  <a:schemeClr val="accent6"/>
                </a:solidFill>
              </a:rPr>
              <a:t>Haploid </a:t>
            </a:r>
            <a:r>
              <a:rPr lang="sk-SK" sz="1600" dirty="0">
                <a:sym typeface="Symbol" panose="05050102010706020507" pitchFamily="18" charset="2"/>
              </a:rPr>
              <a:t> organizmus s polovičným počtom chromozómov (haploidná sada n)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Diploid</a:t>
            </a:r>
            <a:r>
              <a:rPr lang="sk-SK" sz="1600" dirty="0">
                <a:sym typeface="Symbol" panose="05050102010706020507" pitchFamily="18" charset="2"/>
              </a:rPr>
              <a:t>  organizmus s dvoma súbormi chromozómov v telových bunkách (diploidná sada 2n)</a:t>
            </a:r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Homologické chromozómy</a:t>
            </a:r>
            <a:r>
              <a:rPr lang="sk-SK" sz="1600" dirty="0">
                <a:sym typeface="Symbol" panose="05050102010706020507" pitchFamily="18" charset="2"/>
              </a:rPr>
              <a:t>  pár chromozómov, ktoré majú rovnaký tvar, veľkosť, štruktúru aj funkciu (1 od otca, 2. od matky)</a:t>
            </a:r>
            <a:endParaRPr lang="sk-SK" sz="16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Nehomologické chromozómy</a:t>
            </a:r>
            <a:r>
              <a:rPr lang="sk-SK" sz="1600" dirty="0">
                <a:sym typeface="Symbol" panose="05050102010706020507" pitchFamily="18" charset="2"/>
              </a:rPr>
              <a:t>  chromozómy z rozličných párov</a:t>
            </a:r>
            <a:endParaRPr lang="sk-SK" sz="16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Sesterské chromatídy</a:t>
            </a:r>
            <a:r>
              <a:rPr lang="sk-SK" sz="1600" dirty="0">
                <a:sym typeface="Symbol" panose="05050102010706020507" pitchFamily="18" charset="2"/>
              </a:rPr>
              <a:t>  identické chromatídy jedného chromozómu spojené v centromére</a:t>
            </a:r>
            <a:endParaRPr lang="sk-SK" sz="16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Nesesterské chromatídy</a:t>
            </a:r>
            <a:r>
              <a:rPr lang="sk-SK" sz="1600" dirty="0">
                <a:sym typeface="Symbol" panose="05050102010706020507" pitchFamily="18" charset="2"/>
              </a:rPr>
              <a:t>  chromatídy rôznych chromozómov</a:t>
            </a:r>
            <a:endParaRPr lang="sk-SK"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4969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accent6"/>
                </a:solidFill>
              </a:rPr>
              <a:t>GENETICKÉ POJMY</a:t>
            </a:r>
            <a:endParaRPr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2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3559978F-0E59-49E0-A2B2-56A31B7F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204" y="1665676"/>
            <a:ext cx="1693591" cy="1812148"/>
          </a:xfrm>
        </p:spPr>
        <p:txBody>
          <a:bodyPr/>
          <a:lstStyle/>
          <a:p>
            <a:r>
              <a:rPr lang="sk-SK" sz="9600" dirty="0"/>
              <a:t>II.</a:t>
            </a:r>
          </a:p>
        </p:txBody>
      </p:sp>
    </p:spTree>
    <p:extLst>
      <p:ext uri="{BB962C8B-B14F-4D97-AF65-F5344CB8AC3E}">
        <p14:creationId xmlns:p14="http://schemas.microsoft.com/office/powerpoint/2010/main" val="37453254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87120DB-BBD8-497B-89D2-3D0C199B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10362"/>
            <a:ext cx="7552130" cy="4136065"/>
          </a:xfrm>
        </p:spPr>
        <p:txBody>
          <a:bodyPr/>
          <a:lstStyle/>
          <a:p>
            <a:pPr marL="127000" indent="0">
              <a:buNone/>
            </a:pPr>
            <a:r>
              <a:rPr lang="sk-SK" dirty="0"/>
              <a:t>Už od pradávna ľudia verili v nadprirodzené vlastnosti zvieracej a ľudskej krvi. Bola súčasťou rôznych náboženských rituálov a obradov. Za najcennejšiu obetu bohom považovali práve obetu ľudskej krvi. Všimli si, že strata väčšieho množstva krvi u človeka a zvierat, vážne ohrozuje ich život.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Prvé krvné transfúzie sa začali realizovať paradoxne dávno pred tým, ako mali ľudia vôbec poňatia o existencii krvných skupín. Preto boli tieto výkony vysoko rizikové, väčšinou skončili smrťou, no vyskytlo sa aj pár zázračných uzdravení.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Počiatky krvných transfúzií začínajú pri objave krvného obehu. Za jeho objav v roku 1616 vďačíme Angličanovi Williamovi Harveyovi.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Vo Francúzsku v roku 1667, za čias kráľa Ľudovíta XIV., zrealizovali prvú krvnú transfúziu s použitím jahňacej krvi. Pacient zázrakom prežil. </a:t>
            </a:r>
          </a:p>
        </p:txBody>
      </p:sp>
    </p:spTree>
    <p:extLst>
      <p:ext uri="{BB962C8B-B14F-4D97-AF65-F5344CB8AC3E}">
        <p14:creationId xmlns:p14="http://schemas.microsoft.com/office/powerpoint/2010/main" val="24407759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87120DB-BBD8-497B-89D2-3D0C199B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10362"/>
            <a:ext cx="7552130" cy="4136065"/>
          </a:xfrm>
        </p:spPr>
        <p:txBody>
          <a:bodyPr/>
          <a:lstStyle/>
          <a:p>
            <a:pPr marL="127000" indent="0">
              <a:buNone/>
            </a:pPr>
            <a:r>
              <a:rPr lang="sk-SK" dirty="0"/>
              <a:t>Až o 150 rokov neskôr sa ľudia odvážili podať človekovi ľudskú krv od darcu. Bolo to v roku 1818. Pôrodník James Blundell takto zachraňoval životy rodičiek, ktoré v tej dobe po ťažkom pôrode často umierali práve na vykrvácanie z popôrodných rán. 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Prelomovým bol rok 1901, kedy viedenský lekár Karl Landsteiner objavil fenomén aglutinácie, čiže vlastnosť červených krviniek zhlukovať sa v inom ľudskom sére. Práve on vyslovil myšlienku o existencii troch krvných skupín. Za tento počin dostal v roku 1930 Nobelovu cenu za medicínu. 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A napokon český psychiater Jan Jánsky rozšíril poznatok o krvných skupinách o štvrtú krvnú skupinu, vtedy ešte jednoducho označovaných od I. po IV. Dnešný názov A, B, 0 a AB dostali až po 30. rokoch.</a:t>
            </a:r>
          </a:p>
        </p:txBody>
      </p:sp>
    </p:spTree>
    <p:extLst>
      <p:ext uri="{BB962C8B-B14F-4D97-AF65-F5344CB8AC3E}">
        <p14:creationId xmlns:p14="http://schemas.microsoft.com/office/powerpoint/2010/main" val="32085762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813</Words>
  <Application>Microsoft Office PowerPoint</Application>
  <PresentationFormat>Prezentácia na obrazovke (16:9)</PresentationFormat>
  <Paragraphs>85</Paragraphs>
  <Slides>18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4" baseType="lpstr">
      <vt:lpstr>Spartan ExtraBold</vt:lpstr>
      <vt:lpstr>Symbol</vt:lpstr>
      <vt:lpstr>Spartan Medium</vt:lpstr>
      <vt:lpstr>Wingdings</vt:lpstr>
      <vt:lpstr>Arial</vt:lpstr>
      <vt:lpstr>DNA: The Human Body Recipe by Slidesgo</vt:lpstr>
      <vt:lpstr>GENETIKA</vt:lpstr>
      <vt:lpstr>I.</vt:lpstr>
      <vt:lpstr>GENETICKÉ POJMY</vt:lpstr>
      <vt:lpstr>Prezentácia programu PowerPoint</vt:lpstr>
      <vt:lpstr>GENETICKÉ POJMY</vt:lpstr>
      <vt:lpstr>GENETICKÉ POJMY</vt:lpstr>
      <vt:lpstr>II.</vt:lpstr>
      <vt:lpstr>Prezentácia programu PowerPoint</vt:lpstr>
      <vt:lpstr>Prezentácia programu PowerPoint</vt:lpstr>
      <vt:lpstr>Krvné skupiny </vt:lpstr>
      <vt:lpstr>Krvné skupiny </vt:lpstr>
      <vt:lpstr>Dedičnosť krvných skupín AB0 SYSTÉM</vt:lpstr>
      <vt:lpstr>AB</vt:lpstr>
      <vt:lpstr>Prezentácia programu PowerPoint</vt:lpstr>
      <vt:lpstr>III.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GENETIKA</dc:title>
  <cp:lastModifiedBy>Veronika Petrovová</cp:lastModifiedBy>
  <cp:revision>15</cp:revision>
  <dcterms:modified xsi:type="dcterms:W3CDTF">2022-03-13T22:23:28Z</dcterms:modified>
</cp:coreProperties>
</file>