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6351-F160-484F-87CD-D4C3FD929B34}" type="datetimeFigureOut">
              <a:rPr lang="sk-SK" smtClean="0"/>
              <a:pPr/>
              <a:t>19. 9. 2021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0633-DE93-49C4-8495-0352F864AAF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6351-F160-484F-87CD-D4C3FD929B34}" type="datetimeFigureOut">
              <a:rPr lang="sk-SK" smtClean="0"/>
              <a:pPr/>
              <a:t>19. 9. 2021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0633-DE93-49C4-8495-0352F864AAF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6351-F160-484F-87CD-D4C3FD929B34}" type="datetimeFigureOut">
              <a:rPr lang="sk-SK" smtClean="0"/>
              <a:pPr/>
              <a:t>19. 9. 2021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0633-DE93-49C4-8495-0352F864AAF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6351-F160-484F-87CD-D4C3FD929B34}" type="datetimeFigureOut">
              <a:rPr lang="sk-SK" smtClean="0"/>
              <a:pPr/>
              <a:t>19. 9. 2021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0633-DE93-49C4-8495-0352F864AAF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6351-F160-484F-87CD-D4C3FD929B34}" type="datetimeFigureOut">
              <a:rPr lang="sk-SK" smtClean="0"/>
              <a:pPr/>
              <a:t>19. 9. 2021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0633-DE93-49C4-8495-0352F864AAF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6351-F160-484F-87CD-D4C3FD929B34}" type="datetimeFigureOut">
              <a:rPr lang="sk-SK" smtClean="0"/>
              <a:pPr/>
              <a:t>19. 9. 2021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0633-DE93-49C4-8495-0352F864AAF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6351-F160-484F-87CD-D4C3FD929B34}" type="datetimeFigureOut">
              <a:rPr lang="sk-SK" smtClean="0"/>
              <a:pPr/>
              <a:t>19. 9. 2021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0633-DE93-49C4-8495-0352F864AAF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6351-F160-484F-87CD-D4C3FD929B34}" type="datetimeFigureOut">
              <a:rPr lang="sk-SK" smtClean="0"/>
              <a:pPr/>
              <a:t>19. 9. 2021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0633-DE93-49C4-8495-0352F864AAF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6351-F160-484F-87CD-D4C3FD929B34}" type="datetimeFigureOut">
              <a:rPr lang="sk-SK" smtClean="0"/>
              <a:pPr/>
              <a:t>19. 9. 2021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0633-DE93-49C4-8495-0352F864AAF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6351-F160-484F-87CD-D4C3FD929B34}" type="datetimeFigureOut">
              <a:rPr lang="sk-SK" smtClean="0"/>
              <a:pPr/>
              <a:t>19. 9. 2021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0633-DE93-49C4-8495-0352F864AAF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6351-F160-484F-87CD-D4C3FD929B34}" type="datetimeFigureOut">
              <a:rPr lang="sk-SK" smtClean="0"/>
              <a:pPr/>
              <a:t>19. 9. 2021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0633-DE93-49C4-8495-0352F864AAF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2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6351-F160-484F-87CD-D4C3FD929B34}" type="datetimeFigureOut">
              <a:rPr lang="sk-SK" smtClean="0"/>
              <a:pPr/>
              <a:t>19. 9. 2021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40633-DE93-49C4-8495-0352F864AAFB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sk-SK" sz="6000" b="1" dirty="0">
                <a:latin typeface="Times New Roman" pitchFamily="18" charset="0"/>
                <a:cs typeface="Times New Roman" pitchFamily="18" charset="0"/>
              </a:rPr>
              <a:t>Výživa a dýchanie rastlín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743200" y="4357694"/>
            <a:ext cx="6400800" cy="828684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Vytvorila: Mgr. </a:t>
            </a:r>
            <a:r>
              <a:rPr lang="sk-SK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Ivana Sokolská</a:t>
            </a:r>
            <a:endParaRPr lang="sk-S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rázok 3" descr="fotosynteza.jpg"/>
          <p:cNvPicPr>
            <a:picLocks noChangeAspect="1"/>
          </p:cNvPicPr>
          <p:nvPr/>
        </p:nvPicPr>
        <p:blipFill>
          <a:blip r:embed="rId2" cstate="print"/>
          <a:srcRect t="73075"/>
          <a:stretch>
            <a:fillRect/>
          </a:stretch>
        </p:blipFill>
        <p:spPr>
          <a:xfrm>
            <a:off x="0" y="5214950"/>
            <a:ext cx="9144000" cy="1643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Pw-pluc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009584"/>
          </a:xfrm>
        </p:spPr>
      </p:pic>
      <p:pic>
        <p:nvPicPr>
          <p:cNvPr id="5" name="Obrázok 4" descr="fotosynteza.jpg"/>
          <p:cNvPicPr>
            <a:picLocks noChangeAspect="1"/>
          </p:cNvPicPr>
          <p:nvPr/>
        </p:nvPicPr>
        <p:blipFill>
          <a:blip r:embed="rId3" cstate="print"/>
          <a:srcRect t="73075"/>
          <a:stretch>
            <a:fillRect/>
          </a:stretch>
        </p:blipFill>
        <p:spPr>
          <a:xfrm>
            <a:off x="0" y="5000636"/>
            <a:ext cx="9144000" cy="1857364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4286248" y="285728"/>
            <a:ext cx="4500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800" b="1" dirty="0">
                <a:latin typeface="Times New Roman" pitchFamily="18" charset="0"/>
                <a:cs typeface="Times New Roman" pitchFamily="18" charset="0"/>
              </a:rPr>
              <a:t>„</a:t>
            </a:r>
            <a:r>
              <a:rPr lang="sk-SK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pľúca Zeme“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15084" y="357166"/>
            <a:ext cx="2828916" cy="5154626"/>
          </a:xfrm>
        </p:spPr>
        <p:txBody>
          <a:bodyPr>
            <a:normAutofit/>
          </a:bodyPr>
          <a:lstStyle/>
          <a:p>
            <a:pPr algn="l"/>
            <a:r>
              <a:rPr lang="sk-SK" sz="3200" dirty="0">
                <a:latin typeface="Times New Roman" pitchFamily="18" charset="0"/>
                <a:cs typeface="Times New Roman" pitchFamily="18" charset="0"/>
              </a:rPr>
              <a:t>rastliny získavajú anorganické látky z neživej prírody – z pôdy a vzduchu</a:t>
            </a:r>
          </a:p>
        </p:txBody>
      </p:sp>
      <p:pic>
        <p:nvPicPr>
          <p:cNvPr id="5" name="Obrázok 4" descr="fotosynteza.jpg"/>
          <p:cNvPicPr>
            <a:picLocks noChangeAspect="1"/>
          </p:cNvPicPr>
          <p:nvPr/>
        </p:nvPicPr>
        <p:blipFill>
          <a:blip r:embed="rId2" cstate="print"/>
          <a:srcRect t="73075"/>
          <a:stretch>
            <a:fillRect/>
          </a:stretch>
        </p:blipFill>
        <p:spPr>
          <a:xfrm>
            <a:off x="0" y="5214950"/>
            <a:ext cx="9144000" cy="1643050"/>
          </a:xfrm>
          <a:prstGeom prst="rect">
            <a:avLst/>
          </a:prstGeom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20715" t="21466" r="35801" b="13820"/>
          <a:stretch>
            <a:fillRect/>
          </a:stretch>
        </p:blipFill>
        <p:spPr bwMode="auto">
          <a:xfrm>
            <a:off x="214282" y="500042"/>
            <a:ext cx="6054806" cy="5066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3600" b="1" dirty="0">
                <a:latin typeface="Times New Roman" pitchFamily="18" charset="0"/>
                <a:cs typeface="Times New Roman" pitchFamily="18" charset="0"/>
              </a:rPr>
              <a:t>Rastliny podľa spôsobu získavania energie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k-SK" sz="2800" b="1" dirty="0" err="1">
                <a:latin typeface="Times New Roman" pitchFamily="18" charset="0"/>
                <a:cs typeface="Times New Roman" pitchFamily="18" charset="0"/>
              </a:rPr>
              <a:t>autotrofné</a:t>
            </a:r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zelené rastliny (chlorofyl), ktoré vytvárajú organické látky (cukry) z anorganických látok (oxidu uhličitého a vody)</a:t>
            </a:r>
          </a:p>
          <a:p>
            <a:pPr>
              <a:buNone/>
            </a:pPr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    - sebestačné, </a:t>
            </a:r>
            <a:r>
              <a:rPr lang="sk-SK" sz="2800" i="1" dirty="0" err="1">
                <a:latin typeface="Times New Roman" pitchFamily="18" charset="0"/>
                <a:cs typeface="Times New Roman" pitchFamily="18" charset="0"/>
              </a:rPr>
              <a:t>producenty</a:t>
            </a:r>
            <a:endParaRPr lang="sk-SK" sz="28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sk-SK" sz="2800" b="1" dirty="0" err="1">
                <a:latin typeface="Times New Roman" pitchFamily="18" charset="0"/>
                <a:cs typeface="Times New Roman" pitchFamily="18" charset="0"/>
              </a:rPr>
              <a:t>heterotrofné</a:t>
            </a:r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neobsahujú chlorofyl a nevytvárajú organické látky</a:t>
            </a:r>
          </a:p>
          <a:p>
            <a:pPr>
              <a:buNone/>
            </a:pPr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sk-SK" sz="2800" i="1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k-SK" sz="2800" i="1" dirty="0" err="1">
                <a:latin typeface="Times New Roman" pitchFamily="18" charset="0"/>
                <a:cs typeface="Times New Roman" pitchFamily="18" charset="0"/>
              </a:rPr>
              <a:t>saprofytické</a:t>
            </a:r>
            <a:r>
              <a:rPr lang="sk-SK" sz="2800" i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z odumretých organizmov (orchidea)</a:t>
            </a:r>
          </a:p>
          <a:p>
            <a:pPr>
              <a:buNone/>
            </a:pPr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     -</a:t>
            </a:r>
            <a:r>
              <a:rPr lang="sk-SK" sz="2800" i="1" dirty="0">
                <a:latin typeface="Times New Roman" pitchFamily="18" charset="0"/>
                <a:cs typeface="Times New Roman" pitchFamily="18" charset="0"/>
              </a:rPr>
              <a:t> parazitické: </a:t>
            </a:r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zo živých organizmov (</a:t>
            </a:r>
            <a:r>
              <a:rPr lang="sk-SK" sz="2800" dirty="0" err="1">
                <a:latin typeface="Times New Roman" pitchFamily="18" charset="0"/>
                <a:cs typeface="Times New Roman" pitchFamily="18" charset="0"/>
              </a:rPr>
              <a:t>záraza</a:t>
            </a:r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4" name="Obrázok 3" descr="fotosynteza.jpg"/>
          <p:cNvPicPr>
            <a:picLocks noChangeAspect="1"/>
          </p:cNvPicPr>
          <p:nvPr/>
        </p:nvPicPr>
        <p:blipFill>
          <a:blip r:embed="rId2" cstate="print"/>
          <a:srcRect t="73075"/>
          <a:stretch>
            <a:fillRect/>
          </a:stretch>
        </p:blipFill>
        <p:spPr>
          <a:xfrm>
            <a:off x="0" y="5214950"/>
            <a:ext cx="9144000" cy="1643050"/>
          </a:xfrm>
          <a:prstGeom prst="rect">
            <a:avLst/>
          </a:prstGeom>
        </p:spPr>
      </p:pic>
      <p:pic>
        <p:nvPicPr>
          <p:cNvPr id="5" name="Obrázok 4" descr="cveti-orhidei-cimbidium-v-domashnih-usloviya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332656"/>
            <a:ext cx="4752528" cy="4737197"/>
          </a:xfrm>
          <a:prstGeom prst="rect">
            <a:avLst/>
          </a:prstGeom>
        </p:spPr>
      </p:pic>
      <p:pic>
        <p:nvPicPr>
          <p:cNvPr id="6" name="Obrázok 5" descr="pavol_keselak_13132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4048" y="332656"/>
            <a:ext cx="3581083" cy="4774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4000" b="1" dirty="0" err="1">
                <a:latin typeface="Times New Roman" pitchFamily="18" charset="0"/>
                <a:cs typeface="Times New Roman" pitchFamily="18" charset="0"/>
              </a:rPr>
              <a:t>Autotrofné</a:t>
            </a:r>
            <a:r>
              <a:rPr lang="sk-SK" b="1" dirty="0">
                <a:latin typeface="Times New Roman" pitchFamily="18" charset="0"/>
                <a:cs typeface="Times New Roman" pitchFamily="18" charset="0"/>
              </a:rPr>
              <a:t> – FOTOSYNTÉZA</a:t>
            </a:r>
          </a:p>
        </p:txBody>
      </p:sp>
      <p:pic>
        <p:nvPicPr>
          <p:cNvPr id="4" name="Obrázok 3" descr="fotosynteza.jpg"/>
          <p:cNvPicPr>
            <a:picLocks noChangeAspect="1"/>
          </p:cNvPicPr>
          <p:nvPr/>
        </p:nvPicPr>
        <p:blipFill>
          <a:blip r:embed="rId2" cstate="print"/>
          <a:srcRect t="73075"/>
          <a:stretch>
            <a:fillRect/>
          </a:stretch>
        </p:blipFill>
        <p:spPr>
          <a:xfrm>
            <a:off x="0" y="5214950"/>
            <a:ext cx="9144000" cy="1643050"/>
          </a:xfrm>
          <a:prstGeom prst="rect">
            <a:avLst/>
          </a:prstGeom>
        </p:spPr>
      </p:pic>
      <p:pic>
        <p:nvPicPr>
          <p:cNvPr id="7" name="Zástupný symbol obsahu 6" descr="Un+grande+laboratorio+biochimico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38162" t="10417"/>
          <a:stretch>
            <a:fillRect/>
          </a:stretch>
        </p:blipFill>
        <p:spPr>
          <a:xfrm>
            <a:off x="357158" y="1785926"/>
            <a:ext cx="3731688" cy="4054485"/>
          </a:xfrm>
        </p:spPr>
      </p:pic>
      <p:sp>
        <p:nvSpPr>
          <p:cNvPr id="9" name="BlokTextu 8"/>
          <p:cNvSpPr txBox="1"/>
          <p:nvPr/>
        </p:nvSpPr>
        <p:spPr>
          <a:xfrm>
            <a:off x="3643306" y="1857364"/>
            <a:ext cx="521500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sk-SK" sz="20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sk-SK" sz="3200" b="1" dirty="0">
                <a:latin typeface="Times New Roman" pitchFamily="18" charset="0"/>
                <a:cs typeface="Times New Roman" pitchFamily="18" charset="0"/>
              </a:rPr>
              <a:t> + H</a:t>
            </a:r>
            <a:r>
              <a:rPr lang="sk-SK" sz="20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sk-SK" sz="3200" b="1" dirty="0">
                <a:latin typeface="Times New Roman" pitchFamily="18" charset="0"/>
                <a:cs typeface="Times New Roman" pitchFamily="18" charset="0"/>
              </a:rPr>
              <a:t>O       C</a:t>
            </a:r>
            <a:r>
              <a:rPr lang="sk-SK" sz="2000" b="1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sk-SK" sz="3200" b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sk-SK" sz="2000" b="1" dirty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sk-SK" sz="32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sk-SK" sz="2000" b="1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sk-SK" sz="3200" b="1" dirty="0">
                <a:latin typeface="Times New Roman" pitchFamily="18" charset="0"/>
                <a:cs typeface="Times New Roman" pitchFamily="18" charset="0"/>
              </a:rPr>
              <a:t> + O</a:t>
            </a:r>
            <a:r>
              <a:rPr lang="sk-SK" sz="2000" b="1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endParaRPr lang="sk-SK" sz="2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potrebná energia </a:t>
            </a:r>
          </a:p>
          <a:p>
            <a:pPr algn="ctr"/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(zo slnečného žiarenia)</a:t>
            </a:r>
          </a:p>
          <a:p>
            <a:pPr algn="ctr"/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chlorofyl</a:t>
            </a:r>
          </a:p>
        </p:txBody>
      </p:sp>
      <p:cxnSp>
        <p:nvCxnSpPr>
          <p:cNvPr id="11" name="Rovná spojovacia šípka 10"/>
          <p:cNvCxnSpPr/>
          <p:nvPr/>
        </p:nvCxnSpPr>
        <p:spPr>
          <a:xfrm>
            <a:off x="5715008" y="2143116"/>
            <a:ext cx="64294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Obrázok 11" descr="vodny rezim rastlin_html_472a62d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6314" y="4357694"/>
            <a:ext cx="3786214" cy="17425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latin typeface="Times New Roman" pitchFamily="18" charset="0"/>
                <a:cs typeface="Times New Roman" pitchFamily="18" charset="0"/>
              </a:rPr>
              <a:t>DÝCHANIE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výmena plynov (kyslíka, oxidu uhličitého) </a:t>
            </a:r>
          </a:p>
          <a:p>
            <a:pPr algn="ctr">
              <a:buNone/>
            </a:pPr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medzi vonkajším prostredím a organizmom</a:t>
            </a:r>
          </a:p>
          <a:p>
            <a:pPr algn="ctr">
              <a:buNone/>
            </a:pPr>
            <a:r>
              <a:rPr lang="sk-SK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sk-SK" sz="20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sk-SK" b="1" dirty="0">
                <a:latin typeface="Times New Roman" pitchFamily="18" charset="0"/>
                <a:cs typeface="Times New Roman" pitchFamily="18" charset="0"/>
              </a:rPr>
              <a:t> + C</a:t>
            </a:r>
            <a:r>
              <a:rPr lang="sk-SK" sz="2000" b="1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sk-SK" b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sk-SK" sz="2000" b="1" dirty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sk-SK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sk-SK" sz="2000" b="1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sk-SK" b="1" dirty="0">
                <a:latin typeface="Times New Roman" pitchFamily="18" charset="0"/>
                <a:cs typeface="Times New Roman" pitchFamily="18" charset="0"/>
              </a:rPr>
              <a:t>          CO</a:t>
            </a:r>
            <a:r>
              <a:rPr lang="sk-SK" sz="20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sk-SK" b="1" dirty="0">
                <a:latin typeface="Times New Roman" pitchFamily="18" charset="0"/>
                <a:cs typeface="Times New Roman" pitchFamily="18" charset="0"/>
              </a:rPr>
              <a:t> + H</a:t>
            </a:r>
            <a:r>
              <a:rPr lang="sk-SK" sz="20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sk-SK" b="1" dirty="0">
                <a:latin typeface="Times New Roman" pitchFamily="18" charset="0"/>
                <a:cs typeface="Times New Roman" pitchFamily="18" charset="0"/>
              </a:rPr>
              <a:t>O </a:t>
            </a:r>
          </a:p>
          <a:p>
            <a:pPr algn="ctr">
              <a:buNone/>
            </a:pPr>
            <a:endParaRPr lang="sk-SK" sz="28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energia sa uvoľňuje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4" name="Obrázok 3" descr="fotosynteza.jpg"/>
          <p:cNvPicPr>
            <a:picLocks noChangeAspect="1"/>
          </p:cNvPicPr>
          <p:nvPr/>
        </p:nvPicPr>
        <p:blipFill>
          <a:blip r:embed="rId2" cstate="print"/>
          <a:srcRect t="73075"/>
          <a:stretch>
            <a:fillRect/>
          </a:stretch>
        </p:blipFill>
        <p:spPr>
          <a:xfrm>
            <a:off x="0" y="5214950"/>
            <a:ext cx="9144000" cy="1643050"/>
          </a:xfrm>
          <a:prstGeom prst="rect">
            <a:avLst/>
          </a:prstGeom>
        </p:spPr>
      </p:pic>
      <p:cxnSp>
        <p:nvCxnSpPr>
          <p:cNvPr id="5" name="Rovná spojovacia šípka 4"/>
          <p:cNvCxnSpPr/>
          <p:nvPr/>
        </p:nvCxnSpPr>
        <p:spPr>
          <a:xfrm>
            <a:off x="4357686" y="3000372"/>
            <a:ext cx="64294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4000" b="1" dirty="0">
                <a:latin typeface="Times New Roman" pitchFamily="18" charset="0"/>
                <a:cs typeface="Times New Roman" pitchFamily="18" charset="0"/>
              </a:rPr>
              <a:t>Porovnanie procesu fotosyntézy a dýchania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vzniká voda</a:t>
            </a:r>
          </a:p>
          <a:p>
            <a:pPr>
              <a:buNone/>
            </a:pPr>
            <a:r>
              <a:rPr lang="sk-SK">
                <a:latin typeface="Times New Roman" pitchFamily="18" charset="0"/>
                <a:cs typeface="Times New Roman" pitchFamily="18" charset="0"/>
              </a:rPr>
              <a:t>                                 vzniká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kyslík</a:t>
            </a:r>
          </a:p>
          <a:p>
            <a:pPr>
              <a:buFont typeface="Wingdings" pitchFamily="2" charset="2"/>
              <a:buChar char="ü"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vzniká oxid uhličitý</a:t>
            </a:r>
          </a:p>
          <a:p>
            <a:pPr>
              <a:buNone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                                 uvoľňuje sa energia</a:t>
            </a:r>
          </a:p>
          <a:p>
            <a:pPr>
              <a:buFont typeface="Wingdings" pitchFamily="2" charset="2"/>
              <a:buChar char="ü"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spotrebúva sa kyslík</a:t>
            </a:r>
          </a:p>
          <a:p>
            <a:pPr>
              <a:buNone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                                 spotrebúva sa oxid uhličitý</a:t>
            </a:r>
          </a:p>
          <a:p>
            <a:pPr>
              <a:buFont typeface="Wingdings" pitchFamily="2" charset="2"/>
              <a:buChar char="ü"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vzniká glukóza</a:t>
            </a:r>
          </a:p>
          <a:p>
            <a:pPr>
              <a:buNone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                                 spotrebúva sa voda</a:t>
            </a:r>
          </a:p>
          <a:p>
            <a:pPr>
              <a:buFont typeface="Wingdings" pitchFamily="2" charset="2"/>
              <a:buChar char="ü"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dodáva sa slnečná energia</a:t>
            </a:r>
          </a:p>
          <a:p>
            <a:pPr>
              <a:buNone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                                 je potrebný chlorofyl</a:t>
            </a:r>
          </a:p>
          <a:p>
            <a:pPr>
              <a:buFont typeface="Wingdings" pitchFamily="2" charset="2"/>
              <a:buChar char="ü"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rozkladá sa glukóza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Fotosyntéza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Font typeface="Wingdings" pitchFamily="2" charset="2"/>
              <a:buChar char="ü"/>
            </a:pPr>
            <a:r>
              <a:rPr lang="sk-SK" sz="3600" dirty="0"/>
              <a:t>vzniká kyslík</a:t>
            </a:r>
          </a:p>
          <a:p>
            <a:pPr lvl="2">
              <a:buFont typeface="Wingdings" pitchFamily="2" charset="2"/>
              <a:buChar char="ü"/>
            </a:pPr>
            <a:r>
              <a:rPr lang="sk-SK" sz="3600" dirty="0"/>
              <a:t>spotrebúva sa oxid uhličitý</a:t>
            </a:r>
          </a:p>
          <a:p>
            <a:pPr lvl="2">
              <a:buFont typeface="Wingdings" pitchFamily="2" charset="2"/>
              <a:buChar char="ü"/>
            </a:pPr>
            <a:r>
              <a:rPr lang="sk-SK" sz="3600" dirty="0"/>
              <a:t>vzniká glukóza</a:t>
            </a:r>
          </a:p>
          <a:p>
            <a:pPr lvl="2">
              <a:buFont typeface="Wingdings" pitchFamily="2" charset="2"/>
              <a:buChar char="ü"/>
            </a:pPr>
            <a:r>
              <a:rPr lang="sk-SK" sz="3600" dirty="0"/>
              <a:t>spotrebúva sa voda</a:t>
            </a:r>
          </a:p>
          <a:p>
            <a:pPr lvl="2">
              <a:buFont typeface="Wingdings" pitchFamily="2" charset="2"/>
              <a:buChar char="ü"/>
            </a:pPr>
            <a:r>
              <a:rPr lang="sk-SK" sz="3600" dirty="0"/>
              <a:t>dodáva sa slnečná energia</a:t>
            </a:r>
          </a:p>
          <a:p>
            <a:pPr lvl="2">
              <a:buFont typeface="Wingdings" pitchFamily="2" charset="2"/>
              <a:buChar char="ü"/>
            </a:pPr>
            <a:r>
              <a:rPr lang="sk-SK" sz="3600" dirty="0"/>
              <a:t>j</a:t>
            </a:r>
            <a:r>
              <a:rPr lang="sk-SK" sz="3600"/>
              <a:t>e </a:t>
            </a:r>
            <a:r>
              <a:rPr lang="sk-SK" sz="3600" dirty="0"/>
              <a:t>potrebný chlorofyl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Dýchanie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Font typeface="Wingdings" pitchFamily="2" charset="2"/>
              <a:buChar char="ü"/>
            </a:pPr>
            <a:r>
              <a:rPr lang="sk-SK" sz="3600" dirty="0"/>
              <a:t>vzniká voda</a:t>
            </a:r>
          </a:p>
          <a:p>
            <a:pPr lvl="2">
              <a:buFont typeface="Wingdings" pitchFamily="2" charset="2"/>
              <a:buChar char="ü"/>
            </a:pPr>
            <a:r>
              <a:rPr lang="sk-SK" sz="3600" dirty="0"/>
              <a:t>vzniká oxid uhličitý</a:t>
            </a:r>
          </a:p>
          <a:p>
            <a:pPr lvl="2">
              <a:buFont typeface="Wingdings" pitchFamily="2" charset="2"/>
              <a:buChar char="ü"/>
            </a:pPr>
            <a:r>
              <a:rPr lang="sk-SK" sz="3600" dirty="0"/>
              <a:t>uvoľňuje sa energia</a:t>
            </a:r>
          </a:p>
          <a:p>
            <a:pPr lvl="2">
              <a:buFont typeface="Wingdings" pitchFamily="2" charset="2"/>
              <a:buChar char="ü"/>
            </a:pPr>
            <a:r>
              <a:rPr lang="sk-SK" sz="3600" dirty="0"/>
              <a:t>spotrebúva sa kyslík</a:t>
            </a:r>
          </a:p>
          <a:p>
            <a:pPr lvl="2">
              <a:buFont typeface="Wingdings" pitchFamily="2" charset="2"/>
              <a:buChar char="ü"/>
            </a:pPr>
            <a:r>
              <a:rPr lang="sk-SK" sz="3600" dirty="0"/>
              <a:t>rozkladá sa glukóza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203</Words>
  <Application>Microsoft Office PowerPoint</Application>
  <PresentationFormat>Prezentácia na obrazovke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Motív Office</vt:lpstr>
      <vt:lpstr>Výživa a dýchanie rastlín</vt:lpstr>
      <vt:lpstr>Prezentácia programu PowerPoint</vt:lpstr>
      <vt:lpstr>rastliny získavajú anorganické látky z neživej prírody – z pôdy a vzduchu</vt:lpstr>
      <vt:lpstr>Rastliny podľa spôsobu získavania energie</vt:lpstr>
      <vt:lpstr>Autotrofné – FOTOSYNTÉZA</vt:lpstr>
      <vt:lpstr>DÝCHANIE</vt:lpstr>
      <vt:lpstr>Porovnanie procesu fotosyntézy a dýchania</vt:lpstr>
      <vt:lpstr>Fotosyntéza</vt:lpstr>
      <vt:lpstr>Dýchanie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Výživa a dýchanie rastlín</dc:title>
  <dc:creator>Janka</dc:creator>
  <cp:lastModifiedBy>sokolskaivana24@gmail.com</cp:lastModifiedBy>
  <cp:revision>14</cp:revision>
  <dcterms:created xsi:type="dcterms:W3CDTF">2018-09-22T14:16:29Z</dcterms:created>
  <dcterms:modified xsi:type="dcterms:W3CDTF">2021-09-19T08:47:08Z</dcterms:modified>
</cp:coreProperties>
</file>