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56" r:id="rId3"/>
    <p:sldId id="266" r:id="rId4"/>
    <p:sldId id="257" r:id="rId5"/>
    <p:sldId id="269" r:id="rId6"/>
    <p:sldId id="258" r:id="rId7"/>
    <p:sldId id="259" r:id="rId8"/>
    <p:sldId id="271" r:id="rId9"/>
    <p:sldId id="270" r:id="rId10"/>
    <p:sldId id="274" r:id="rId11"/>
    <p:sldId id="272" r:id="rId12"/>
    <p:sldId id="275" r:id="rId13"/>
    <p:sldId id="260" r:id="rId14"/>
    <p:sldId id="263" r:id="rId15"/>
    <p:sldId id="264" r:id="rId16"/>
    <p:sldId id="265" r:id="rId17"/>
    <p:sldId id="280" r:id="rId18"/>
    <p:sldId id="281" r:id="rId19"/>
    <p:sldId id="276" r:id="rId20"/>
    <p:sldId id="277" r:id="rId21"/>
    <p:sldId id="278" r:id="rId22"/>
    <p:sldId id="284" r:id="rId23"/>
    <p:sldId id="282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21F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0D86-110A-452C-A161-98D33F431A05}" type="datetimeFigureOut">
              <a:rPr lang="sk-SK" smtClean="0"/>
              <a:t>15. 3. 2021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B576-D5E1-4A7F-B24E-9243DE3ACA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2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12D5-4E29-442D-A575-E3AE187158E9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16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BE12B3-B6F4-44A2-87D7-54F475C80E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C0CC-8E01-4FEB-BCEB-C132A05D4F77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308-3C3B-4DA2-A0CC-A123C200DE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á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86C8-3E89-43A3-B9E1-56D33D8BF7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146-F943-4012-8D66-4B23CB2F583B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92D2-F0BC-4050-8B27-4BD9EC5F6FAB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C9F3-FD25-4CBA-BF6C-EE690327E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2919-B6EA-4D5A-A7F6-7EAE6E5AB6EE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FF4449-122F-40A2-8A15-124786CEEB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AE3A-C403-47B8-B0E5-D75384FB3919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7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0DE-F949-439C-A648-0177213D51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á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8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CFDF-7547-4AF4-9C8A-A05C16936084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19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C9D0337-0762-4EF5-8AC1-2998876C2B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141-434E-453D-BD0B-CF2343DAA2F6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731C-7DFD-46D9-BA06-384104908D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ĺžni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77D3-D977-4719-87BE-F91A8B944941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9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E2E2E-C416-4C9F-999B-B0BF6E8DCB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6D26C3-800D-49E6-AA93-383B8E690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328-EAA7-49F2-A4F0-F4485F51E43D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74B7-BB05-47E5-A9DF-F2A1361EBF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806-9C74-43F6-872D-8AAD8B778CCF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47F88C-02BC-4881-B944-FBD81966FE08}" type="datetimeFigureOut">
              <a:rPr lang="sk-SK"/>
              <a:pPr>
                <a:defRPr/>
              </a:pPr>
              <a:t>15. 3. 2021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á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CCB0F-751E-46E3-B03A-621B2E7FC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8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39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sk/imgres?imgurl=http://www.ascsro.sk/library/images/Sk_8_hygiena_potraviny_nabytok/Sk_821_napoje/mineralka_miticka_new.jpg&amp;imgrefurl=http://www.ascsro.sk/katalog/mineralna-voda-miticka&amp;usg=__Xn048GBHDOf65MEeXzZu0a1-5bo=&amp;h=400&amp;w=400&amp;sz=35&amp;hl=sk&amp;start=17&amp;itbs=1&amp;tbnid=cSd9P_JnQ_W8iM:&amp;tbnh=124&amp;tbnw=124&amp;prev=/images?q=mineralna+voda&amp;hl=sk&amp;sa=G&amp;gbv=2&amp;tbs=isch:1" TargetMode="Externa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683568" y="4869160"/>
            <a:ext cx="7772400" cy="1752600"/>
          </a:xfrm>
        </p:spPr>
        <p:txBody>
          <a:bodyPr/>
          <a:lstStyle/>
          <a:p>
            <a:pPr algn="just"/>
            <a:r>
              <a:rPr lang="sk-SK" sz="3600" dirty="0" smtClean="0">
                <a:solidFill>
                  <a:schemeClr val="tx1"/>
                </a:solidFill>
              </a:rPr>
              <a:t>1.Popíšte a na príklade vysvetlite, čo je neutralizácia.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2.Odvoďte iónový súčin vody. Ako ho označujeme, aká je jeho hodnota? 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3. Zapíšte reakciu </a:t>
            </a:r>
            <a:r>
              <a:rPr lang="sk-SK" sz="3600" dirty="0" err="1" smtClean="0">
                <a:solidFill>
                  <a:schemeClr val="tx1"/>
                </a:solidFill>
              </a:rPr>
              <a:t>autoprotolýzy</a:t>
            </a:r>
            <a:r>
              <a:rPr lang="sk-SK" sz="3600" dirty="0" smtClean="0">
                <a:solidFill>
                  <a:schemeClr val="tx1"/>
                </a:solidFill>
              </a:rPr>
              <a:t> vody a produkty reakcie pomenujte 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4.Nakreslite rozsah stupnice pH a určte typ prostredia a sfarbenie indikátorového papierika.</a:t>
            </a:r>
            <a:endParaRPr lang="sk-SK" sz="3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7011"/>
              </p:ext>
            </p:extLst>
          </p:nvPr>
        </p:nvGraphicFramePr>
        <p:xfrm>
          <a:off x="0" y="1397001"/>
          <a:ext cx="7740348" cy="188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</a:tblGrid>
              <a:tr h="1094599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H3O+</a:t>
                      </a:r>
                      <a:endParaRPr lang="sk-SK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-1</a:t>
                      </a:r>
                      <a:endParaRPr lang="sk-SK" sz="1800" b="1" strike="noStrike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2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-3</a:t>
                      </a:r>
                    </a:p>
                    <a:p>
                      <a:endParaRPr lang="sk-SK" sz="18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-4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-5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-6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-7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-8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-9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3384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OH-</a:t>
                      </a:r>
                      <a:endParaRPr lang="sk-SK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-9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-8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-7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5724"/>
              </p:ext>
            </p:extLst>
          </p:nvPr>
        </p:nvGraphicFramePr>
        <p:xfrm>
          <a:off x="7720797" y="1412776"/>
          <a:ext cx="140364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701824"/>
              </a:tblGrid>
              <a:tr h="1055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17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533655" y="332656"/>
            <a:ext cx="813690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Príklad: Aká je hodnota pH ak </a:t>
            </a:r>
            <a:r>
              <a:rPr lang="sk-SK" sz="2400" b="1" dirty="0">
                <a:solidFill>
                  <a:schemeClr val="tx1"/>
                </a:solidFill>
              </a:rPr>
              <a:t>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= </a:t>
            </a:r>
            <a:r>
              <a:rPr lang="sk-SK" sz="2400" b="1" dirty="0" smtClean="0">
                <a:solidFill>
                  <a:schemeClr val="tx1"/>
                </a:solidFill>
              </a:rPr>
              <a:t>10</a:t>
            </a:r>
            <a:r>
              <a:rPr lang="sk-SK" sz="2400" b="1" baseline="30000" dirty="0" smtClean="0">
                <a:solidFill>
                  <a:schemeClr val="tx1"/>
                </a:solidFill>
              </a:rPr>
              <a:t>-4 </a:t>
            </a:r>
            <a:r>
              <a:rPr lang="sk-SK" sz="2000" b="1" dirty="0" smtClean="0">
                <a:solidFill>
                  <a:schemeClr val="tx1"/>
                </a:solidFill>
              </a:rPr>
              <a:t>mol.dm</a:t>
            </a:r>
            <a:r>
              <a:rPr lang="sk-SK" sz="2000" b="1" baseline="30000" dirty="0" smtClean="0">
                <a:solidFill>
                  <a:schemeClr val="tx1"/>
                </a:solidFill>
              </a:rPr>
              <a:t>-3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14916" y="3501008"/>
            <a:ext cx="791498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3:  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75656" y="4565204"/>
            <a:ext cx="5976664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rgbClr val="002060"/>
                </a:solidFill>
              </a:rPr>
              <a:t>Ak: 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= 7 – roztok je neutrálny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 smtClean="0">
                <a:solidFill>
                  <a:srgbClr val="002060"/>
                </a:solidFill>
              </a:rPr>
              <a:t>pH </a:t>
            </a:r>
            <a:r>
              <a:rPr lang="sk-SK" sz="2800" b="1" dirty="0">
                <a:solidFill>
                  <a:srgbClr val="002060"/>
                </a:solidFill>
              </a:rPr>
              <a:t>&lt; 7 – roztok je kyslý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&gt; 7 – roztok je zásaditý</a:t>
            </a:r>
            <a:endParaRPr lang="sk-SK" sz="2800" dirty="0">
              <a:solidFill>
                <a:srgbClr val="002060"/>
              </a:solidFill>
            </a:endParaRPr>
          </a:p>
          <a:p>
            <a:pPr algn="ctr"/>
            <a:endParaRPr lang="sk-SK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55999" r="27020" b="-55999"/>
          <a:stretch/>
        </p:blipFill>
        <p:spPr bwMode="auto">
          <a:xfrm>
            <a:off x="3347864" y="-58582"/>
            <a:ext cx="5880164" cy="61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5 MERANIE pH ROZTOK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5 MERANIE pH ROZTOKO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0" t="14812" r="39016" b="5344"/>
          <a:stretch/>
        </p:blipFill>
        <p:spPr bwMode="auto">
          <a:xfrm>
            <a:off x="36578" y="0"/>
            <a:ext cx="37413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VIDEO Biochemik o prekyslení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2475" r="5881" b="-1"/>
          <a:stretch/>
        </p:blipFill>
        <p:spPr bwMode="auto">
          <a:xfrm>
            <a:off x="3842222" y="2636912"/>
            <a:ext cx="5301778" cy="40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39552" y="476672"/>
            <a:ext cx="8064896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/>
              <a:t>pOH</a:t>
            </a:r>
            <a:r>
              <a:rPr lang="sk-SK" sz="4400" dirty="0" smtClean="0"/>
              <a:t> = -log [OH</a:t>
            </a:r>
            <a:r>
              <a:rPr lang="sk-SK" sz="4400" baseline="30000" dirty="0" smtClean="0"/>
              <a:t>-</a:t>
            </a:r>
            <a:r>
              <a:rPr lang="sk-SK" sz="4400" dirty="0" smtClean="0"/>
              <a:t>]</a:t>
            </a:r>
            <a:endParaRPr lang="sk-SK" sz="4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91680" y="1412776"/>
            <a:ext cx="5464224" cy="9361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pH + </a:t>
            </a:r>
            <a:r>
              <a:rPr lang="sk-SK" sz="4400" dirty="0" err="1" smtClean="0"/>
              <a:t>pOH</a:t>
            </a:r>
            <a:r>
              <a:rPr lang="sk-SK" sz="4400" dirty="0" smtClean="0"/>
              <a:t> = 14</a:t>
            </a:r>
            <a:endParaRPr lang="sk-SK" sz="4400" dirty="0"/>
          </a:p>
        </p:txBody>
      </p:sp>
      <p:sp>
        <p:nvSpPr>
          <p:cNvPr id="4" name="Obdĺžnik 3"/>
          <p:cNvSpPr/>
          <p:nvPr/>
        </p:nvSpPr>
        <p:spPr>
          <a:xfrm>
            <a:off x="6994380" y="1409365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41336" y="344559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7524" y="2492896"/>
            <a:ext cx="87489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err="1" smtClean="0"/>
              <a:t>pOH</a:t>
            </a:r>
            <a:r>
              <a:rPr lang="sk-SK" b="1" dirty="0" smtClean="0"/>
              <a:t>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-3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[OH-]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-3  </a:t>
            </a:r>
            <a:r>
              <a:rPr lang="sk-SK" sz="2000" b="1" dirty="0" smtClean="0"/>
              <a:t>  </a:t>
            </a:r>
            <a:r>
              <a:rPr lang="sk-SK" sz="2000" b="1" dirty="0"/>
              <a:t>potom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pH?  </a:t>
            </a:r>
          </a:p>
          <a:p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</a:t>
            </a:r>
            <a:r>
              <a:rPr lang="sk-SK" sz="2000" b="1" dirty="0" smtClean="0">
                <a:solidFill>
                  <a:srgbClr val="FF0000"/>
                </a:solidFill>
              </a:rPr>
              <a:t>14-3=___ to je pH!</a:t>
            </a:r>
            <a:endParaRPr lang="sk-SK" sz="2000" b="1" dirty="0">
              <a:solidFill>
                <a:srgbClr val="FF0000"/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62872" y="3840011"/>
            <a:ext cx="85689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smtClean="0"/>
              <a:t>pH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-10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-10 </a:t>
            </a:r>
            <a:r>
              <a:rPr lang="sk-SK" sz="2000" b="1" dirty="0" smtClean="0"/>
              <a:t>  pozor!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-10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 , ale to je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!!!!!</a:t>
            </a: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pH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si musím vypočítať podľa vzorca   </a:t>
            </a:r>
            <a:r>
              <a:rPr lang="sk-SK" sz="2000" dirty="0"/>
              <a:t>pH + </a:t>
            </a:r>
            <a:r>
              <a:rPr lang="sk-SK" sz="2000" dirty="0" err="1"/>
              <a:t>pOH</a:t>
            </a:r>
            <a:r>
              <a:rPr lang="sk-SK" sz="2000" dirty="0"/>
              <a:t> = </a:t>
            </a:r>
            <a:r>
              <a:rPr lang="sk-SK" sz="2000" dirty="0" smtClean="0"/>
              <a:t>14</a:t>
            </a:r>
          </a:p>
          <a:p>
            <a:endParaRPr lang="sk-SK" sz="2000" dirty="0"/>
          </a:p>
          <a:p>
            <a:r>
              <a:rPr lang="sk-SK" sz="2000" dirty="0" smtClean="0"/>
              <a:t>Preto:     pH   +  10   =  14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pH =  14 -___ =</a:t>
            </a:r>
            <a:endParaRPr lang="sk-SK" sz="2000" dirty="0"/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11" name="Slnko 10"/>
          <p:cNvSpPr/>
          <p:nvPr/>
        </p:nvSpPr>
        <p:spPr>
          <a:xfrm>
            <a:off x="3563888" y="5531353"/>
            <a:ext cx="1302504" cy="13713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5292080" y="5733256"/>
            <a:ext cx="33334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Výsledný roztok je:_______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6294" y="500042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 smtClean="0"/>
              <a:t>Doplňte:</a:t>
            </a:r>
          </a:p>
          <a:p>
            <a:endParaRPr lang="sk-SK" sz="2000" b="1" dirty="0"/>
          </a:p>
          <a:p>
            <a:r>
              <a:rPr lang="sk-SK" sz="2000" b="1" dirty="0" smtClean="0"/>
              <a:t>A)ak 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      pH =__________________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/>
          </a:p>
          <a:p>
            <a:pPr marL="457200" indent="-457200">
              <a:buAutoNum type="alphaUcParenR" startAt="2"/>
            </a:pPr>
            <a:r>
              <a:rPr lang="sk-SK" sz="2000" b="1" dirty="0" smtClean="0"/>
              <a:t>ak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-12</a:t>
            </a:r>
            <a:r>
              <a:rPr lang="sk-SK" sz="2000" b="1" dirty="0" smtClean="0"/>
              <a:t> </a:t>
            </a: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r>
              <a:rPr lang="sk-SK" sz="2000" b="1" dirty="0"/>
              <a:t>ak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aké je pH roztoku a aký je tento roztok?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______________</a:t>
            </a:r>
            <a:r>
              <a:rPr lang="sk-SK" sz="2000" b="1" dirty="0" smtClean="0"/>
              <a:t> 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VIDEO Biochemik o prekyslení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12150" b="26346"/>
          <a:stretch/>
        </p:blipFill>
        <p:spPr bwMode="auto">
          <a:xfrm>
            <a:off x="7236296" y="697561"/>
            <a:ext cx="1584900" cy="7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36386" y="1628800"/>
            <a:ext cx="834006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4: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pH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=_________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roztok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sk-SK" dirty="0" smtClean="0"/>
              <a:t>____________________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18346" y="3316197"/>
            <a:ext cx="7920880" cy="105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5: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60510" y="5230429"/>
            <a:ext cx="7920880" cy="937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6: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_____8__a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_____zásaditý__________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Príklady kyslých a zásaditých roztokov</a:t>
            </a:r>
            <a:endParaRPr lang="sk-SK" dirty="0"/>
          </a:p>
        </p:txBody>
      </p:sp>
      <p:pic>
        <p:nvPicPr>
          <p:cNvPr id="4" name="Picture 6" descr="MCFD01006_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210012"/>
            <a:ext cx="2769096" cy="1549126"/>
          </a:xfrm>
        </p:spPr>
      </p:pic>
      <p:pic>
        <p:nvPicPr>
          <p:cNvPr id="5" name="Picture 7" descr="MPj0178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457" y="1052736"/>
            <a:ext cx="2460077" cy="16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snico-ocot-lieho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1176938"/>
            <a:ext cx="1905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t1.gstatic.com/images?q=tbn:cSd9P_JnQ_W8iM:http://www.ascsro.sk/library/images/Sk_8_hygiena_potraviny_nabytok/Sk_821_napoje/mineralka_miticka_new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973320"/>
            <a:ext cx="1571635" cy="157163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37723"/>
          <a:stretch/>
        </p:blipFill>
        <p:spPr bwMode="auto">
          <a:xfrm>
            <a:off x="365353" y="3646476"/>
            <a:ext cx="8125177" cy="311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hydroxids"/>
          <p:cNvPicPr>
            <a:picLocks noChangeAspect="1" noChangeArrowheads="1"/>
          </p:cNvPicPr>
          <p:nvPr/>
        </p:nvPicPr>
        <p:blipFill rotWithShape="1">
          <a:blip r:embed="rId8" cstate="print"/>
          <a:srcRect l="16314" r="13748"/>
          <a:stretch/>
        </p:blipFill>
        <p:spPr bwMode="auto">
          <a:xfrm>
            <a:off x="7596336" y="1687576"/>
            <a:ext cx="14655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Indikátory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/>
          <a:lstStyle/>
          <a:p>
            <a:pPr>
              <a:buNone/>
            </a:pPr>
            <a:r>
              <a:rPr lang="sk-SK" sz="2800" b="1" u="sng" dirty="0" smtClean="0">
                <a:latin typeface="Arial" pitchFamily="34" charset="0"/>
                <a:cs typeface="Arial" pitchFamily="34" charset="0"/>
              </a:rPr>
              <a:t>Indikátory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sú látky (</a:t>
            </a:r>
            <a:r>
              <a:rPr lang="en-US" sz="2800" dirty="0" err="1"/>
              <a:t>slabé</a:t>
            </a:r>
            <a:r>
              <a:rPr lang="en-US" sz="2800" dirty="0"/>
              <a:t> </a:t>
            </a:r>
            <a:r>
              <a:rPr lang="en-US" sz="2800" dirty="0" err="1"/>
              <a:t>organické</a:t>
            </a:r>
            <a:r>
              <a:rPr lang="en-US" sz="2800" dirty="0"/>
              <a:t> </a:t>
            </a:r>
            <a:r>
              <a:rPr lang="en-US" sz="2800" dirty="0" err="1"/>
              <a:t>kyseliny</a:t>
            </a:r>
            <a:r>
              <a:rPr lang="en-US" sz="2800" dirty="0"/>
              <a:t> a </a:t>
            </a:r>
            <a:r>
              <a:rPr lang="en-US" sz="2800" dirty="0" err="1" smtClean="0"/>
              <a:t>zásady</a:t>
            </a:r>
            <a:r>
              <a:rPr lang="sk-SK" sz="2800" dirty="0" smtClean="0"/>
              <a:t>)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, ktoré pri zmene pH roztoku menia farbu. </a:t>
            </a:r>
          </a:p>
        </p:txBody>
      </p:sp>
      <p:graphicFrame>
        <p:nvGraphicFramePr>
          <p:cNvPr id="4" name="Group 8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00779"/>
              </p:ext>
            </p:extLst>
          </p:nvPr>
        </p:nvGraphicFramePr>
        <p:xfrm>
          <a:off x="467544" y="2780928"/>
          <a:ext cx="8229600" cy="3037523"/>
        </p:xfrm>
        <a:graphic>
          <a:graphicData uri="http://schemas.openxmlformats.org/drawingml/2006/table">
            <a:tbl>
              <a:tblPr/>
              <a:tblGrid>
                <a:gridCol w="1911350"/>
                <a:gridCol w="371475"/>
                <a:gridCol w="369888"/>
                <a:gridCol w="371475"/>
                <a:gridCol w="371475"/>
                <a:gridCol w="371475"/>
                <a:gridCol w="371475"/>
                <a:gridCol w="1130300"/>
                <a:gridCol w="354012"/>
                <a:gridCol w="352425"/>
                <a:gridCol w="450850"/>
                <a:gridCol w="450850"/>
                <a:gridCol w="450850"/>
                <a:gridCol w="450850"/>
                <a:gridCol w="45085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Kyslé roztoky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Neutrálne  r.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voda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Zásadité roztoky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 (zmes indikátorov)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Lakmus – fialový prúžok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červený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modrý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fenolftalein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metyloranž</a:t>
                      </a:r>
                      <a:endParaRPr kumimoji="0" lang="sk-SK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 až 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52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thymolová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modrá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modrá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Indikátorový </a:t>
                      </a:r>
                      <a:r>
                        <a:rPr kumimoji="0" lang="cs-CZ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papierik</a:t>
                      </a: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(celá škála pH)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Žlto –</a:t>
                      </a:r>
                      <a:r>
                        <a:rPr kumimoji="0" lang="sk-S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oranž</a:t>
                      </a: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nezmení sa farba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modrá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40466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Všetky deje v živých organizmoch prebiehajú vo vodných roztokoch. Odchýlky od základných hodnôt pH spôsobujú vážne problémy v existencii a činnosti týchto organizmov. Správna kyslosť pôdy, vody a ovzdušia je pre rastliny a živočíchy životne dôležitá.</a:t>
            </a:r>
          </a:p>
          <a:p>
            <a:endParaRPr lang="sk-SK" sz="2400" dirty="0"/>
          </a:p>
        </p:txBody>
      </p:sp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99176" cy="4031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5" t="24524" r="4575" b="22222"/>
          <a:stretch/>
        </p:blipFill>
        <p:spPr bwMode="auto">
          <a:xfrm>
            <a:off x="611560" y="116830"/>
            <a:ext cx="5568765" cy="36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Metylová oranžová - Wikiwand"/>
          <p:cNvSpPr>
            <a:spLocks noChangeAspect="1" noChangeArrowheads="1"/>
          </p:cNvSpPr>
          <p:nvPr/>
        </p:nvSpPr>
        <p:spPr bwMode="auto">
          <a:xfrm>
            <a:off x="155575" y="-78422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34535" r="60564" b="34638"/>
          <a:stretch/>
        </p:blipFill>
        <p:spPr bwMode="auto">
          <a:xfrm>
            <a:off x="-65177" y="116830"/>
            <a:ext cx="2363406" cy="13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7" descr="Methyloranž – Wikipedie"/>
          <p:cNvSpPr>
            <a:spLocks noChangeAspect="1" noChangeArrowheads="1"/>
          </p:cNvSpPr>
          <p:nvPr/>
        </p:nvSpPr>
        <p:spPr bwMode="auto">
          <a:xfrm>
            <a:off x="155575" y="-593725"/>
            <a:ext cx="3733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3" name="Picture 9" descr="https://upload.wikimedia.org/wikipedia/commons/b/b7/Parmelia_sulca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7" y="4074579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55617" y="5947888"/>
            <a:ext cx="2400266" cy="5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Lakmus z lišajníka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4" t="28827" r="8024" b="41518"/>
          <a:stretch/>
        </p:blipFill>
        <p:spPr bwMode="auto">
          <a:xfrm>
            <a:off x="2802719" y="4163314"/>
            <a:ext cx="4080682" cy="2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obrazovanje u nastajanju Specificirano gdje kupiti lakmus papir u zagrebu -  pixelatedinduction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12115"/>
            <a:ext cx="2133726" cy="28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Methylo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32" y="103701"/>
            <a:ext cx="33718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esign patterns: State pattern - Tech 1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95" b="11680"/>
          <a:stretch/>
        </p:blipFill>
        <p:spPr bwMode="auto">
          <a:xfrm>
            <a:off x="755576" y="1628800"/>
            <a:ext cx="7801570" cy="35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0466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DÚ Úloha1: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Zoraďte </a:t>
            </a:r>
            <a:r>
              <a:rPr lang="sk-SK" sz="2800" dirty="0"/>
              <a:t>roztoky od najkyslejšieho po najzásaditejší:</a:t>
            </a:r>
          </a:p>
          <a:p>
            <a:r>
              <a:rPr lang="sk-SK" sz="2800" dirty="0" smtClean="0"/>
              <a:t>1.pH=7</a:t>
            </a:r>
            <a:r>
              <a:rPr lang="sk-SK" sz="2800" dirty="0"/>
              <a:t>,  </a:t>
            </a:r>
            <a:r>
              <a:rPr lang="sk-SK" sz="2800" dirty="0" smtClean="0"/>
              <a:t>     </a:t>
            </a:r>
            <a:endParaRPr lang="sk-SK" sz="2800" dirty="0" smtClean="0"/>
          </a:p>
          <a:p>
            <a:r>
              <a:rPr lang="sk-SK" sz="2800" dirty="0" smtClean="0"/>
              <a:t>2.[H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O</a:t>
            </a:r>
            <a:r>
              <a:rPr lang="sk-SK" sz="2800" baseline="30000" dirty="0"/>
              <a:t>+</a:t>
            </a:r>
            <a:r>
              <a:rPr lang="sk-SK" sz="2800" dirty="0"/>
              <a:t>]=10</a:t>
            </a:r>
            <a:r>
              <a:rPr lang="sk-SK" sz="2800" baseline="30000" dirty="0"/>
              <a:t>-6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 smtClean="0"/>
              <a:t>, pH=6</a:t>
            </a:r>
            <a:endParaRPr lang="sk-SK" sz="2800" dirty="0" smtClean="0"/>
          </a:p>
          <a:p>
            <a:r>
              <a:rPr lang="sk-SK" sz="2800" dirty="0" smtClean="0"/>
              <a:t>3.[OH</a:t>
            </a:r>
            <a:r>
              <a:rPr lang="sk-SK" sz="2800" baseline="30000" dirty="0" smtClean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-4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 </a:t>
            </a:r>
            <a:r>
              <a:rPr lang="sk-SK" sz="2800" dirty="0" smtClean="0"/>
              <a:t> pOH=4  </a:t>
            </a:r>
            <a:r>
              <a:rPr lang="sk-SK" sz="2800" dirty="0" err="1" smtClean="0"/>
              <a:t>pH+pOH</a:t>
            </a:r>
            <a:r>
              <a:rPr lang="sk-SK" sz="2800" dirty="0" smtClean="0"/>
              <a:t> =14  pH=10</a:t>
            </a:r>
            <a:endParaRPr lang="sk-SK" sz="2800" dirty="0" smtClean="0"/>
          </a:p>
          <a:p>
            <a:r>
              <a:rPr lang="sk-SK" sz="2800" dirty="0" smtClean="0"/>
              <a:t>4.pH=2,  </a:t>
            </a:r>
          </a:p>
          <a:p>
            <a:r>
              <a:rPr lang="sk-SK" sz="2800" dirty="0" smtClean="0"/>
              <a:t>5.[OH</a:t>
            </a:r>
            <a:r>
              <a:rPr lang="sk-SK" sz="2800" baseline="30000" dirty="0" smtClean="0"/>
              <a:t>-</a:t>
            </a:r>
            <a:r>
              <a:rPr lang="sk-SK" sz="2800" dirty="0"/>
              <a:t>]=</a:t>
            </a:r>
            <a:r>
              <a:rPr lang="sk-SK" sz="2800" dirty="0" smtClean="0"/>
              <a:t>10</a:t>
            </a:r>
            <a:r>
              <a:rPr lang="sk-SK" sz="2800" baseline="30000" dirty="0" smtClean="0"/>
              <a:t>-10</a:t>
            </a:r>
            <a:r>
              <a:rPr lang="sk-SK" sz="2800" dirty="0" smtClean="0"/>
              <a:t>mol.dm</a:t>
            </a:r>
            <a:r>
              <a:rPr lang="sk-SK" sz="2800" baseline="30000" dirty="0" smtClean="0"/>
              <a:t>-3</a:t>
            </a:r>
            <a:r>
              <a:rPr lang="sk-SK" sz="2800" dirty="0"/>
              <a:t> </a:t>
            </a:r>
            <a:r>
              <a:rPr lang="sk-SK" sz="2800" dirty="0" smtClean="0"/>
              <a:t>pOH=10, pH = 4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9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body" idx="1"/>
          </p:nvPr>
        </p:nvSpPr>
        <p:spPr>
          <a:xfrm>
            <a:off x="1357290" y="2714620"/>
            <a:ext cx="6848500" cy="16732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3200" dirty="0" smtClean="0"/>
              <a:t>Kyslosť a zásaditosť vodných roztokov,  </a:t>
            </a:r>
            <a:r>
              <a:rPr lang="sk-SK" sz="3200" cap="none" dirty="0" smtClean="0"/>
              <a:t>p</a:t>
            </a:r>
            <a:r>
              <a:rPr lang="sk-SK" sz="3200" dirty="0" smtClean="0"/>
              <a:t>H</a:t>
            </a:r>
            <a:endParaRPr lang="sk-SK" sz="3200" dirty="0"/>
          </a:p>
        </p:txBody>
      </p:sp>
      <p:sp>
        <p:nvSpPr>
          <p:cNvPr id="1331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IÓNOVÝ SÚČIN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46073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DÚ Úloha 2: </a:t>
            </a:r>
            <a:r>
              <a:rPr lang="sk-SK" b="1" dirty="0"/>
              <a:t>Doplňte chýbajúce údaje </a:t>
            </a:r>
            <a:r>
              <a:rPr lang="sk-SK" b="1" dirty="0" smtClean="0"/>
              <a:t> v tabuľke</a:t>
            </a:r>
            <a:r>
              <a:rPr lang="sk-SK" b="1" dirty="0"/>
              <a:t>: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52509"/>
              </p:ext>
            </p:extLst>
          </p:nvPr>
        </p:nvGraphicFramePr>
        <p:xfrm>
          <a:off x="611560" y="1412773"/>
          <a:ext cx="7776864" cy="507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631568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[H</a:t>
                      </a:r>
                      <a:r>
                        <a:rPr lang="sk-SK" sz="2400" b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O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+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[OH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-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pH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roztok je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-8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pH =13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-11</a:t>
                      </a:r>
                      <a:r>
                        <a:rPr lang="sk-SK" sz="3200" b="1" dirty="0" smtClean="0">
                          <a:latin typeface="Arial" pitchFamily="34" charset="0"/>
                        </a:rPr>
                        <a:t> 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aseline="30000" dirty="0" smtClean="0">
                          <a:latin typeface="Arial" pitchFamily="34" charset="0"/>
                        </a:rPr>
                        <a:t>-4</a:t>
                      </a:r>
                    </a:p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baseline="30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kyslý</a:t>
                      </a: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-3</a:t>
                      </a:r>
                      <a:endParaRPr lang="sk-SK" sz="32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dirty="0" smtClean="0">
                          <a:latin typeface="Arial" pitchFamily="34" charset="0"/>
                        </a:rPr>
                        <a:t>pH=12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zásaditý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7504" y="188640"/>
            <a:ext cx="8856984" cy="18466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b="1" u="sng" dirty="0" smtClean="0"/>
              <a:t>DÚ ÚLOHA 3:</a:t>
            </a:r>
          </a:p>
          <a:p>
            <a:pPr algn="just"/>
            <a:r>
              <a:rPr lang="sk-SK" sz="2400" dirty="0" smtClean="0"/>
              <a:t>A)Vymenujte aspoň 4 acidobázické </a:t>
            </a:r>
            <a:r>
              <a:rPr lang="sk-SK" sz="2400" dirty="0"/>
              <a:t>indikátory. </a:t>
            </a:r>
            <a:endParaRPr lang="sk-SK" sz="2400" dirty="0" smtClean="0"/>
          </a:p>
          <a:p>
            <a:pPr algn="just"/>
            <a:r>
              <a:rPr lang="sk-SK" sz="2400" dirty="0" smtClean="0"/>
              <a:t>B)Ako </a:t>
            </a:r>
            <a:r>
              <a:rPr lang="sk-SK" sz="2400" dirty="0"/>
              <a:t>môžeme predpovedať sfarbenie univerzálneho indikátorového papierika v rôznych roztokoch (napr. v octe, v pitnej vode a vo vodnom roztoku mydla)?</a:t>
            </a:r>
          </a:p>
        </p:txBody>
      </p:sp>
    </p:spTree>
    <p:extLst>
      <p:ext uri="{BB962C8B-B14F-4D97-AF65-F5344CB8AC3E}">
        <p14:creationId xmlns:p14="http://schemas.microsoft.com/office/powerpoint/2010/main" val="3103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82" y="476672"/>
            <a:ext cx="8855306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_</a:t>
            </a:r>
            <a:r>
              <a:rPr lang="sk-SK" sz="4400" dirty="0" smtClean="0">
                <a:solidFill>
                  <a:srgbClr val="002060"/>
                </a:solidFill>
              </a:rPr>
              <a:t>H</a:t>
            </a:r>
            <a:r>
              <a:rPr lang="sk-SK" sz="4400" baseline="-25000" dirty="0" smtClean="0">
                <a:solidFill>
                  <a:srgbClr val="002060"/>
                </a:solidFill>
              </a:rPr>
              <a:t>2</a:t>
            </a:r>
            <a:r>
              <a:rPr lang="sk-SK" sz="4400" dirty="0" smtClean="0">
                <a:solidFill>
                  <a:srgbClr val="002060"/>
                </a:solidFill>
              </a:rPr>
              <a:t>SO</a:t>
            </a:r>
            <a:r>
              <a:rPr lang="sk-SK" sz="4400" baseline="-25000" dirty="0" smtClean="0">
                <a:solidFill>
                  <a:srgbClr val="002060"/>
                </a:solidFill>
              </a:rPr>
              <a:t>4</a:t>
            </a:r>
            <a:r>
              <a:rPr lang="sk-SK" sz="4400" dirty="0">
                <a:solidFill>
                  <a:srgbClr val="002060"/>
                </a:solidFill>
              </a:rPr>
              <a:t>+</a:t>
            </a:r>
            <a:r>
              <a:rPr lang="sk-SK" sz="4400" dirty="0"/>
              <a:t> </a:t>
            </a:r>
            <a:r>
              <a:rPr lang="sk-SK" sz="4400" dirty="0" smtClean="0"/>
              <a:t>_ </a:t>
            </a:r>
            <a:r>
              <a:rPr lang="sk-SK" sz="4400" dirty="0">
                <a:solidFill>
                  <a:srgbClr val="002060"/>
                </a:solidFill>
              </a:rPr>
              <a:t>KOH</a:t>
            </a:r>
            <a:r>
              <a:rPr lang="sk-SK" sz="4400" dirty="0"/>
              <a:t> </a:t>
            </a:r>
            <a:r>
              <a:rPr lang="sk-SK" sz="4400" dirty="0">
                <a:solidFill>
                  <a:srgbClr val="002060"/>
                </a:solidFill>
              </a:rPr>
              <a:t>–&gt;</a:t>
            </a:r>
            <a:r>
              <a:rPr lang="sk-SK" sz="4400" dirty="0"/>
              <a:t> </a:t>
            </a:r>
            <a:r>
              <a:rPr lang="sk-SK" sz="4400" dirty="0" smtClean="0"/>
              <a:t>_ __</a:t>
            </a:r>
            <a:r>
              <a:rPr lang="sk-SK" sz="4400" dirty="0" smtClean="0">
                <a:solidFill>
                  <a:srgbClr val="002060"/>
                </a:solidFill>
              </a:rPr>
              <a:t>+</a:t>
            </a:r>
            <a:r>
              <a:rPr lang="sk-SK" sz="4400" dirty="0" smtClean="0"/>
              <a:t>_ ___ </a:t>
            </a:r>
            <a:endParaRPr lang="sk-SK" sz="4400" dirty="0"/>
          </a:p>
        </p:txBody>
      </p:sp>
      <p:sp>
        <p:nvSpPr>
          <p:cNvPr id="3" name="Obdĺžnik 2"/>
          <p:cNvSpPr/>
          <p:nvPr/>
        </p:nvSpPr>
        <p:spPr>
          <a:xfrm>
            <a:off x="109182" y="3861048"/>
            <a:ext cx="9034818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Ako sa nazýva typ chemickej reakcie, ktorý predstavuje reakcia týchto </a:t>
            </a:r>
            <a:r>
              <a:rPr lang="sk-SK" sz="2000" dirty="0" err="1" smtClean="0">
                <a:solidFill>
                  <a:schemeClr val="tx1"/>
                </a:solidFill>
              </a:rPr>
              <a:t>reaktantov</a:t>
            </a:r>
            <a:r>
              <a:rPr lang="sk-SK" sz="2000" dirty="0">
                <a:solidFill>
                  <a:schemeClr val="tx1"/>
                </a:solidFill>
              </a:rPr>
              <a:t>?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18562" y="188640"/>
            <a:ext cx="820891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Hydrolýza solí </a:t>
            </a:r>
            <a:r>
              <a:rPr lang="sk-SK" sz="4800" dirty="0" smtClean="0">
                <a:sym typeface="Wingdings" panose="05000000000000000000" pitchFamily="2" charset="2"/>
              </a:rPr>
              <a:t> </a:t>
            </a:r>
            <a:endParaRPr lang="sk-SK" sz="4800" dirty="0"/>
          </a:p>
        </p:txBody>
      </p:sp>
      <p:sp>
        <p:nvSpPr>
          <p:cNvPr id="3" name="Obdĺžnik 2"/>
          <p:cNvSpPr/>
          <p:nvPr/>
        </p:nvSpPr>
        <p:spPr>
          <a:xfrm>
            <a:off x="425565" y="1556792"/>
            <a:ext cx="8394907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smtClean="0">
                <a:solidFill>
                  <a:schemeClr val="tx1"/>
                </a:solidFill>
              </a:rPr>
              <a:t>= </a:t>
            </a:r>
            <a:r>
              <a:rPr lang="sk-SK" sz="2000" dirty="0" err="1" smtClean="0">
                <a:solidFill>
                  <a:schemeClr val="tx1"/>
                </a:solidFill>
              </a:rPr>
              <a:t>protolytická</a:t>
            </a:r>
            <a:r>
              <a:rPr lang="sk-SK" sz="2000" dirty="0" smtClean="0">
                <a:solidFill>
                  <a:schemeClr val="tx1"/>
                </a:solidFill>
              </a:rPr>
              <a:t> reakcia iónov rozpustenej soli s vodou. </a:t>
            </a:r>
          </a:p>
          <a:p>
            <a:endParaRPr lang="sk-SK" sz="2000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Kyslosť/zásaditosť vodných roztokov solí závisí od typu iónov, z ktorých je soľ zložená: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sz="3600" dirty="0" err="1" smtClean="0">
                <a:solidFill>
                  <a:srgbClr val="0070C0"/>
                </a:solidFill>
              </a:rPr>
              <a:t>K</a:t>
            </a:r>
            <a:r>
              <a:rPr lang="sk-SK" sz="3600" dirty="0" err="1" smtClean="0">
                <a:solidFill>
                  <a:srgbClr val="FF0000"/>
                </a:solidFill>
              </a:rPr>
              <a:t>Cl</a:t>
            </a:r>
            <a:r>
              <a:rPr lang="sk-SK" sz="3600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</a:t>
            </a:r>
            <a:r>
              <a:rPr lang="sk-SK" sz="2000" dirty="0" smtClean="0">
                <a:solidFill>
                  <a:schemeClr val="tx1"/>
                </a:solidFill>
              </a:rPr>
              <a:t>- soľ silnej zásady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400" dirty="0" smtClean="0">
                <a:solidFill>
                  <a:srgbClr val="0070C0"/>
                </a:solidFill>
              </a:rPr>
              <a:t>K</a:t>
            </a:r>
            <a:r>
              <a:rPr lang="sk-SK" sz="2400" dirty="0" smtClean="0">
                <a:solidFill>
                  <a:schemeClr val="tx1"/>
                </a:solidFill>
              </a:rPr>
              <a:t>OH</a:t>
            </a:r>
            <a:r>
              <a:rPr lang="sk-SK" sz="2000" dirty="0" smtClean="0">
                <a:solidFill>
                  <a:schemeClr val="tx1"/>
                </a:solidFill>
              </a:rPr>
              <a:t>)  a silnej kyseliny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800" dirty="0" err="1" smtClean="0">
                <a:solidFill>
                  <a:schemeClr val="tx1"/>
                </a:solidFill>
              </a:rPr>
              <a:t>H</a:t>
            </a:r>
            <a:r>
              <a:rPr lang="sk-SK" sz="2800" dirty="0" err="1" smtClean="0">
                <a:solidFill>
                  <a:srgbClr val="FF0000"/>
                </a:solidFill>
              </a:rPr>
              <a:t>Cl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POZOR</a:t>
            </a:r>
            <a:r>
              <a:rPr lang="sk-SK" dirty="0">
                <a:solidFill>
                  <a:schemeClr val="tx1"/>
                </a:solidFill>
              </a:rPr>
              <a:t>! Hydrolýze nepodliehajú katióny silných zásad a anióny silných </a:t>
            </a:r>
            <a:r>
              <a:rPr lang="sk-SK" dirty="0" smtClean="0">
                <a:solidFill>
                  <a:schemeClr val="tx1"/>
                </a:solidFill>
              </a:rPr>
              <a:t>kyselín! 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425565" y="2542584"/>
            <a:ext cx="8352928" cy="9361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Soľ = látka zložená z katiónu kovu (alebo NH4</a:t>
            </a:r>
            <a:r>
              <a:rPr lang="sk-SK" sz="2400" baseline="30000" dirty="0">
                <a:solidFill>
                  <a:schemeClr val="tx1"/>
                </a:solidFill>
              </a:rPr>
              <a:t>+</a:t>
            </a:r>
            <a:r>
              <a:rPr lang="sk-SK" sz="2400" dirty="0">
                <a:solidFill>
                  <a:schemeClr val="tx1"/>
                </a:solidFill>
              </a:rPr>
              <a:t>) a aniónu kyseliny</a:t>
            </a:r>
            <a:r>
              <a:rPr lang="sk-SK" sz="2400" dirty="0" smtClean="0">
                <a:solidFill>
                  <a:schemeClr val="tx1"/>
                </a:solidFill>
              </a:rPr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825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95536" y="4293096"/>
            <a:ext cx="8424936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Objasnite princíp hydrolýzy v prípade NaHCO</a:t>
            </a:r>
            <a:r>
              <a:rPr lang="sk-SK" sz="2000" b="1" baseline="-25000" dirty="0"/>
              <a:t>3</a:t>
            </a:r>
            <a:r>
              <a:rPr lang="sk-SK" sz="2000" b="1" dirty="0"/>
              <a:t>, </a:t>
            </a:r>
            <a:r>
              <a:rPr lang="sk-SK" sz="2000" b="1" dirty="0" err="1"/>
              <a:t>NaCl</a:t>
            </a:r>
            <a:r>
              <a:rPr lang="sk-SK" sz="2000" b="1" dirty="0"/>
              <a:t>, NH</a:t>
            </a:r>
            <a:r>
              <a:rPr lang="sk-SK" sz="2000" b="1" baseline="-25000" dirty="0"/>
              <a:t>4</a:t>
            </a:r>
            <a:r>
              <a:rPr lang="sk-SK" sz="2000" b="1" dirty="0"/>
              <a:t>Cl a 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="1" dirty="0"/>
              <a:t>. V akej oblasti predpokladáte pH týchto roztokov?  </a:t>
            </a:r>
          </a:p>
        </p:txBody>
      </p:sp>
      <p:sp>
        <p:nvSpPr>
          <p:cNvPr id="3" name="Obdĺžnik 2"/>
          <p:cNvSpPr/>
          <p:nvPr/>
        </p:nvSpPr>
        <p:spPr>
          <a:xfrm>
            <a:off x="251520" y="332656"/>
            <a:ext cx="8784976" cy="1343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k-SK" sz="2400" dirty="0" smtClean="0"/>
              <a:t>ÚLOHA: Určte </a:t>
            </a:r>
            <a:r>
              <a:rPr lang="sk-SK" sz="2400" dirty="0"/>
              <a:t>aký bude roztok týchto solí? </a:t>
            </a:r>
            <a:r>
              <a:rPr lang="sk-SK" sz="2400" dirty="0" smtClean="0"/>
              <a:t>       KYSLÝ/ZÁSADITÝ/NEUTRÁLNY</a:t>
            </a:r>
            <a:endParaRPr lang="sk-SK" sz="2400" dirty="0"/>
          </a:p>
          <a:p>
            <a:pPr algn="just"/>
            <a:r>
              <a:rPr lang="sk-SK" sz="2000" b="1" dirty="0" smtClean="0"/>
              <a:t>a)  Na</a:t>
            </a:r>
            <a:r>
              <a:rPr lang="sk-SK" sz="2000" b="1" baseline="-25000" dirty="0" smtClean="0"/>
              <a:t>2</a:t>
            </a:r>
            <a:r>
              <a:rPr lang="sk-SK" sz="2000" b="1" dirty="0" smtClean="0"/>
              <a:t>CO</a:t>
            </a:r>
            <a:r>
              <a:rPr lang="sk-SK" sz="2000" b="1" baseline="-25000" dirty="0" smtClean="0"/>
              <a:t>3   </a:t>
            </a:r>
            <a:r>
              <a:rPr lang="sk-SK" sz="2000" b="1" dirty="0" smtClean="0"/>
              <a:t>b)  </a:t>
            </a:r>
            <a:r>
              <a:rPr lang="sk-SK" sz="2000" b="1" dirty="0" err="1" smtClean="0"/>
              <a:t>NaCl</a:t>
            </a:r>
            <a:r>
              <a:rPr lang="sk-SK" sz="2000" b="1" dirty="0" smtClean="0"/>
              <a:t>  c) NH</a:t>
            </a:r>
            <a:r>
              <a:rPr lang="sk-SK" sz="2000" b="1" baseline="-25000" dirty="0" smtClean="0"/>
              <a:t>4</a:t>
            </a:r>
            <a:r>
              <a:rPr lang="sk-SK" sz="2000" b="1" dirty="0" smtClean="0"/>
              <a:t>Cl   d) </a:t>
            </a:r>
            <a:r>
              <a:rPr lang="sk-SK" sz="2000" b="1" dirty="0"/>
              <a:t>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aseline="-25000" dirty="0" smtClean="0"/>
              <a:t>   </a:t>
            </a:r>
            <a:endParaRPr lang="sk-SK" sz="2000" baseline="-25000" dirty="0"/>
          </a:p>
          <a:p>
            <a:pPr algn="just"/>
            <a:endParaRPr lang="sk-SK" sz="2000" baseline="-25000" dirty="0"/>
          </a:p>
        </p:txBody>
      </p:sp>
      <p:sp>
        <p:nvSpPr>
          <p:cNvPr id="4" name="Obdĺžnik 3"/>
          <p:cNvSpPr/>
          <p:nvPr/>
        </p:nvSpPr>
        <p:spPr>
          <a:xfrm>
            <a:off x="395536" y="1772816"/>
            <a:ext cx="84249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a) Na+    CO3-2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10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AutoNum type="alphaUcParenR"/>
            </a:pPr>
            <a:r>
              <a:rPr lang="sk-SK" sz="2000" b="1" dirty="0" smtClean="0"/>
              <a:t>Vodný roztok SILNEJ K. a SILNEJ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err="1" smtClean="0">
                <a:solidFill>
                  <a:srgbClr val="FF0000"/>
                </a:solidFill>
              </a:rPr>
              <a:t>KCl</a:t>
            </a:r>
            <a:endParaRPr lang="sk-SK" sz="28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err="1" smtClean="0"/>
              <a:t>KCl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K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err="1" smtClean="0">
                <a:latin typeface="Times New Roman"/>
                <a:cs typeface="Times New Roman"/>
              </a:rPr>
              <a:t>Cl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err="1" smtClean="0"/>
              <a:t>KCl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1519" y="2941200"/>
            <a:ext cx="8784977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B) Vodný roztok SLABEJ  K. a SLABEJ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</a:t>
            </a:r>
            <a:r>
              <a:rPr lang="sk-SK" sz="3600" b="1" dirty="0" smtClean="0">
                <a:solidFill>
                  <a:srgbClr val="00206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</a:p>
          <a:p>
            <a:endParaRPr lang="sk-SK" sz="3600" b="1" baseline="30000" dirty="0" smtClean="0">
              <a:latin typeface="Times New Roman"/>
              <a:cs typeface="Times New Roman"/>
            </a:endParaRPr>
          </a:p>
          <a:p>
            <a:r>
              <a:rPr lang="sk-SK" sz="3600" b="1" baseline="30000" dirty="0" smtClean="0">
                <a:latin typeface="Times New Roman"/>
                <a:cs typeface="Times New Roman"/>
              </a:rPr>
              <a:t>_________________________</a:t>
            </a:r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 </a:t>
            </a:r>
            <a:r>
              <a:rPr lang="sk-SK" sz="2000" b="1" dirty="0" smtClean="0"/>
              <a:t>bude_________________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1681" y="3787585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031681" y="44074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5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C) Vodný roztok SILNEJ K. a SLABEJ Z.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endParaRPr lang="sk-SK" sz="2800" b="1" baseline="-25000" dirty="0" smtClean="0">
              <a:solidFill>
                <a:srgbClr val="FF0000"/>
              </a:solidFill>
            </a:endParaRPr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40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  →                + NH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 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4134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90793" y="3895473"/>
            <a:ext cx="8784977" cy="2923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D</a:t>
            </a:r>
            <a:r>
              <a:rPr lang="sk-SK" sz="2000" b="1" dirty="0" smtClean="0"/>
              <a:t>) Vodný roztok SLABEJ  K. a SILNEJ Z.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Na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2000" b="1" dirty="0" smtClean="0">
                <a:solidFill>
                  <a:srgbClr val="FF0000"/>
                </a:solidFill>
              </a:rPr>
              <a:t>CO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Na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2</a:t>
            </a:r>
            <a:r>
              <a:rPr lang="sk-SK" sz="3600" b="1" dirty="0" smtClean="0">
                <a:solidFill>
                  <a:srgbClr val="002060"/>
                </a:solidFill>
              </a:rPr>
              <a:t>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2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Na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+ 2CO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-2</a:t>
            </a: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</a:t>
            </a:r>
            <a:r>
              <a:rPr lang="sk-SK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H</a:t>
            </a:r>
            <a:r>
              <a:rPr lang="sk-S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b="1" dirty="0" smtClean="0"/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>
                <a:solidFill>
                  <a:srgbClr val="FF0000"/>
                </a:solidFill>
              </a:rPr>
              <a:t>Na</a:t>
            </a:r>
            <a:r>
              <a:rPr lang="sk-SK" sz="2000" b="1" baseline="-25000" dirty="0">
                <a:solidFill>
                  <a:srgbClr val="FF0000"/>
                </a:solidFill>
              </a:rPr>
              <a:t>2</a:t>
            </a:r>
            <a:r>
              <a:rPr lang="sk-SK" sz="2000" b="1" dirty="0">
                <a:solidFill>
                  <a:srgbClr val="FF0000"/>
                </a:solidFill>
              </a:rPr>
              <a:t>CO</a:t>
            </a:r>
            <a:r>
              <a:rPr lang="sk-SK" sz="2000" b="1" baseline="-25000" dirty="0">
                <a:solidFill>
                  <a:srgbClr val="FF0000"/>
                </a:solidFill>
              </a:rPr>
              <a:t>3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 </a:t>
            </a:r>
            <a:r>
              <a:rPr lang="sk-SK" sz="2000" b="1" dirty="0" smtClean="0"/>
              <a:t>bude:_________________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646657" y="4725144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3851661" y="53512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4290892" y="2667102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256093" y="2424370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4287901" y="5733256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>
            <a:off x="4669291" y="6072395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ĺžnik 5"/>
          <p:cNvSpPr/>
          <p:nvPr/>
        </p:nvSpPr>
        <p:spPr>
          <a:xfrm>
            <a:off x="6156176" y="5796580"/>
            <a:ext cx="720080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sk-SK" sz="2000" dirty="0"/>
          </a:p>
        </p:txBody>
      </p:sp>
      <p:sp>
        <p:nvSpPr>
          <p:cNvPr id="15" name="Obdĺžnik 14"/>
          <p:cNvSpPr/>
          <p:nvPr/>
        </p:nvSpPr>
        <p:spPr>
          <a:xfrm>
            <a:off x="4669291" y="2100746"/>
            <a:ext cx="936104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k-SK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4813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5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8230" y="-171400"/>
            <a:ext cx="7772400" cy="1524000"/>
          </a:xfrm>
        </p:spPr>
        <p:txBody>
          <a:bodyPr/>
          <a:lstStyle/>
          <a:p>
            <a:r>
              <a:rPr lang="sk-SK" dirty="0" err="1" smtClean="0"/>
              <a:t>Autoprotolýza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4817" y="1340768"/>
            <a:ext cx="8424164" cy="11387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b="1" dirty="0" smtClean="0"/>
              <a:t>reakcia, pri ktorej si 2 molekuly tej istej látky navzájom vymieňajú protón H</a:t>
            </a:r>
            <a:r>
              <a:rPr lang="sk-SK" sz="2400" b="1" baseline="30000" dirty="0" smtClean="0"/>
              <a:t>+</a:t>
            </a:r>
          </a:p>
          <a:p>
            <a:pPr marL="342900" indent="-342900" algn="just">
              <a:buFontTx/>
              <a:buChar char="-"/>
            </a:pPr>
            <a:endParaRPr lang="sk-SK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20987" r="34602" b="64347"/>
          <a:stretch/>
        </p:blipFill>
        <p:spPr bwMode="auto">
          <a:xfrm>
            <a:off x="798598" y="4105356"/>
            <a:ext cx="7816601" cy="20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láčik 7"/>
          <p:cNvSpPr/>
          <p:nvPr/>
        </p:nvSpPr>
        <p:spPr>
          <a:xfrm>
            <a:off x="3896655" y="2651782"/>
            <a:ext cx="2232248" cy="1389217"/>
          </a:xfrm>
          <a:prstGeom prst="cloudCallout">
            <a:avLst>
              <a:gd name="adj1" fmla="val -6304"/>
              <a:gd name="adj2" fmla="val 7559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6124294" y="2651783"/>
            <a:ext cx="2490905" cy="1453574"/>
          </a:xfrm>
          <a:prstGeom prst="cloudCallout">
            <a:avLst>
              <a:gd name="adj1" fmla="val -51449"/>
              <a:gd name="adj2" fmla="val 6008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83568" y="2664158"/>
            <a:ext cx="3213087" cy="93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Pomenujte vznikajúce ióny: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099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43608" y="4581128"/>
            <a:ext cx="767179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338" name="Nadpis 3"/>
          <p:cNvSpPr>
            <a:spLocks noGrp="1"/>
          </p:cNvSpPr>
          <p:nvPr>
            <p:ph type="title"/>
          </p:nvPr>
        </p:nvSpPr>
        <p:spPr>
          <a:xfrm>
            <a:off x="301625" y="0"/>
            <a:ext cx="8534400" cy="987425"/>
          </a:xfrm>
        </p:spPr>
        <p:txBody>
          <a:bodyPr/>
          <a:lstStyle/>
          <a:p>
            <a:r>
              <a:rPr lang="sk-SK" b="1" dirty="0" err="1" smtClean="0">
                <a:solidFill>
                  <a:srgbClr val="002060"/>
                </a:solidFill>
              </a:rPr>
              <a:t>Autoprotolýza</a:t>
            </a:r>
            <a:r>
              <a:rPr lang="sk-SK" b="1" dirty="0" smtClean="0">
                <a:solidFill>
                  <a:srgbClr val="002060"/>
                </a:solidFill>
              </a:rPr>
              <a:t> vody</a:t>
            </a:r>
          </a:p>
        </p:txBody>
      </p:sp>
      <p:sp>
        <p:nvSpPr>
          <p:cNvPr id="14339" name="BlokTextu 4"/>
          <p:cNvSpPr txBox="1">
            <a:spLocks noChangeArrowheads="1"/>
          </p:cNvSpPr>
          <p:nvPr/>
        </p:nvSpPr>
        <p:spPr bwMode="auto">
          <a:xfrm>
            <a:off x="571500" y="1714500"/>
            <a:ext cx="792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>
              <a:latin typeface="Georgia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56867" y="171448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Pri ionizácii vody sa vo vode ustáli dynamická rovnováha :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</a:t>
            </a:r>
            <a:r>
              <a:rPr lang="sk-SK" sz="4000" b="1" dirty="0" smtClean="0"/>
              <a:t>+ 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 </a:t>
            </a:r>
            <a:r>
              <a:rPr lang="sk-SK" sz="4000" b="1" dirty="0" smtClean="0"/>
              <a:t>↔ H</a:t>
            </a:r>
            <a:r>
              <a:rPr lang="sk-SK" sz="4000" b="1" baseline="-25000" dirty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2000" b="1" baseline="30000" dirty="0" smtClean="0"/>
          </a:p>
          <a:p>
            <a:pPr algn="ctr"/>
            <a:r>
              <a:rPr lang="sk-SK" sz="2000" b="1" dirty="0" smtClean="0"/>
              <a:t>teda </a:t>
            </a:r>
            <a:r>
              <a:rPr lang="sk-SK" sz="4000" b="1" dirty="0" smtClean="0"/>
              <a:t>      2</a:t>
            </a:r>
            <a:r>
              <a:rPr lang="sk-SK" sz="4000" b="1" baseline="30000" dirty="0" smtClean="0"/>
              <a:t> </a:t>
            </a:r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 ↔ H</a:t>
            </a:r>
            <a:r>
              <a:rPr lang="sk-SK" sz="4000" b="1" baseline="-25000" dirty="0" smtClean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4000" b="1" baseline="30000" dirty="0" smtClean="0"/>
          </a:p>
          <a:p>
            <a:pPr algn="ctr"/>
            <a:r>
              <a:rPr lang="sk-SK" sz="2000" b="1" dirty="0" smtClean="0"/>
              <a:t>Rovnovážna konštanta tejto reakcie je:</a:t>
            </a:r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22524"/>
              </p:ext>
            </p:extLst>
          </p:nvPr>
        </p:nvGraphicFramePr>
        <p:xfrm>
          <a:off x="1255223" y="4762185"/>
          <a:ext cx="3357586" cy="129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Rovnica" r:id="rId3" imgW="1218960" imgH="469800" progId="Equation.3">
                  <p:embed/>
                </p:oleObj>
              </mc:Choice>
              <mc:Fallback>
                <p:oleObj name="Rovnica" r:id="rId3" imgW="1218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23" y="4762185"/>
                        <a:ext cx="3357586" cy="12940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4938871" y="4797152"/>
            <a:ext cx="35830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produktov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4938871" y="5409220"/>
            <a:ext cx="3583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966405" y="5623250"/>
            <a:ext cx="36942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</a:t>
            </a:r>
            <a:r>
              <a:rPr lang="sk-SK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reaktantov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209824" y="4478196"/>
            <a:ext cx="16562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!!!</a:t>
            </a:r>
            <a:endParaRPr lang="sk-SK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t="51601" r="18970" b="35590"/>
          <a:stretch/>
        </p:blipFill>
        <p:spPr bwMode="auto">
          <a:xfrm>
            <a:off x="179512" y="260648"/>
            <a:ext cx="8680108" cy="9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75851"/>
              </p:ext>
            </p:extLst>
          </p:nvPr>
        </p:nvGraphicFramePr>
        <p:xfrm>
          <a:off x="539552" y="1415107"/>
          <a:ext cx="3918164" cy="1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Rovnica" r:id="rId4" imgW="1219200" imgH="469900" progId="Equation.3">
                  <p:embed/>
                </p:oleObj>
              </mc:Choice>
              <mc:Fallback>
                <p:oleObj name="Rovnica" r:id="rId4" imgW="12192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5107"/>
                        <a:ext cx="3918164" cy="1509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V="1">
            <a:off x="1907704" y="2420888"/>
            <a:ext cx="18002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>
          <a:xfrm>
            <a:off x="4283968" y="2618910"/>
            <a:ext cx="457565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</a:t>
            </a:r>
            <a:r>
              <a:rPr lang="sk-SK" dirty="0" smtClean="0"/>
              <a:t>e konštantné – malé číslo, zanedbateľné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59126" y="346652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Preto po vykrátení z </a:t>
            </a:r>
            <a:r>
              <a:rPr lang="sk-SK" b="1" dirty="0"/>
              <a:t>tohto vzťahu odvodíme rovnovážnu konštantu K</a:t>
            </a:r>
            <a:r>
              <a:rPr lang="sk-SK" b="1" baseline="-25000" dirty="0"/>
              <a:t>V</a:t>
            </a:r>
            <a:r>
              <a:rPr lang="sk-SK" b="1" dirty="0"/>
              <a:t> , ktorú nazývame </a:t>
            </a:r>
            <a:r>
              <a:rPr lang="sk-SK" b="1" u="sng" dirty="0"/>
              <a:t>iónový súčin </a:t>
            </a:r>
            <a:r>
              <a:rPr lang="sk-SK" b="1" u="sng" dirty="0" smtClean="0"/>
              <a:t>vody:</a:t>
            </a:r>
            <a:endParaRPr lang="sk-SK" b="1" u="sng" dirty="0"/>
          </a:p>
          <a:p>
            <a:endParaRPr lang="sk-SK" b="1" u="sng" dirty="0"/>
          </a:p>
        </p:txBody>
      </p:sp>
      <p:sp>
        <p:nvSpPr>
          <p:cNvPr id="10" name="Zaoblený obdĺžnik 9"/>
          <p:cNvSpPr/>
          <p:nvPr/>
        </p:nvSpPr>
        <p:spPr>
          <a:xfrm>
            <a:off x="467544" y="4389906"/>
            <a:ext cx="7914450" cy="15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K</a:t>
            </a:r>
            <a:r>
              <a:rPr lang="sk-SK" sz="4000" b="1" baseline="-25000" dirty="0" err="1" smtClean="0"/>
              <a:t>c</a:t>
            </a:r>
            <a:r>
              <a:rPr lang="sk-SK" sz="4000" b="1" dirty="0" smtClean="0"/>
              <a:t>= </a:t>
            </a:r>
            <a:r>
              <a:rPr lang="sk-SK" sz="4000" b="1" dirty="0" smtClean="0">
                <a:solidFill>
                  <a:srgbClr val="002060"/>
                </a:solidFill>
              </a:rPr>
              <a:t>K</a:t>
            </a:r>
            <a:r>
              <a:rPr lang="sk-SK" sz="4000" b="1" baseline="-25000" dirty="0" smtClean="0">
                <a:solidFill>
                  <a:srgbClr val="002060"/>
                </a:solidFill>
              </a:rPr>
              <a:t>V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>
                <a:solidFill>
                  <a:srgbClr val="002060"/>
                </a:solidFill>
              </a:rPr>
              <a:t>= [H</a:t>
            </a:r>
            <a:r>
              <a:rPr lang="sk-SK" sz="4000" b="1" baseline="-25000" dirty="0">
                <a:solidFill>
                  <a:srgbClr val="002060"/>
                </a:solidFill>
              </a:rPr>
              <a:t>3</a:t>
            </a:r>
            <a:r>
              <a:rPr lang="sk-SK" sz="4000" b="1" dirty="0">
                <a:solidFill>
                  <a:srgbClr val="002060"/>
                </a:solidFill>
              </a:rPr>
              <a:t>O</a:t>
            </a:r>
            <a:r>
              <a:rPr lang="sk-SK" sz="4000" b="1" baseline="30000" dirty="0">
                <a:solidFill>
                  <a:srgbClr val="002060"/>
                </a:solidFill>
              </a:rPr>
              <a:t>+</a:t>
            </a:r>
            <a:r>
              <a:rPr lang="sk-SK" sz="4000" b="1" dirty="0">
                <a:solidFill>
                  <a:srgbClr val="002060"/>
                </a:solidFill>
              </a:rPr>
              <a:t>].[OH</a:t>
            </a:r>
            <a:r>
              <a:rPr lang="sk-SK" sz="4000" b="1" baseline="30000" dirty="0">
                <a:solidFill>
                  <a:srgbClr val="002060"/>
                </a:solidFill>
              </a:rPr>
              <a:t>-</a:t>
            </a:r>
            <a:r>
              <a:rPr lang="sk-SK" sz="4000" b="1" dirty="0">
                <a:solidFill>
                  <a:srgbClr val="002060"/>
                </a:solidFill>
              </a:rPr>
              <a:t>] = </a:t>
            </a:r>
            <a:r>
              <a:rPr lang="sk-SK" sz="4000" b="1" dirty="0" smtClean="0">
                <a:solidFill>
                  <a:srgbClr val="002060"/>
                </a:solidFill>
              </a:rPr>
              <a:t>10</a:t>
            </a:r>
            <a:r>
              <a:rPr lang="sk-SK" sz="4000" b="1" baseline="30000" dirty="0" smtClean="0">
                <a:solidFill>
                  <a:srgbClr val="002060"/>
                </a:solidFill>
              </a:rPr>
              <a:t>-14</a:t>
            </a:r>
            <a:endParaRPr lang="sk-SK" sz="4000" b="1" baseline="30000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3568" y="6093296"/>
            <a:ext cx="796002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Čítame: iónový súčin vody sa rovná súčinu rovnovážnej koncentrácie </a:t>
            </a:r>
            <a:r>
              <a:rPr lang="sk-SK" dirty="0" err="1" smtClean="0">
                <a:solidFill>
                  <a:srgbClr val="002060"/>
                </a:solidFill>
              </a:rPr>
              <a:t>oxóniových</a:t>
            </a:r>
            <a:r>
              <a:rPr lang="sk-SK" dirty="0" smtClean="0">
                <a:solidFill>
                  <a:srgbClr val="002060"/>
                </a:solidFill>
              </a:rPr>
              <a:t> katiónov a hydroxidových aniónov 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-171400"/>
            <a:ext cx="785818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4000" b="1" baseline="30000" dirty="0"/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K</a:t>
            </a:r>
            <a:r>
              <a:rPr lang="sk-SK" sz="4000" b="1" baseline="-25000" dirty="0" smtClean="0">
                <a:solidFill>
                  <a:srgbClr val="FF0000"/>
                </a:solidFill>
              </a:rPr>
              <a:t>V</a:t>
            </a:r>
            <a:r>
              <a:rPr lang="sk-SK" sz="4000" b="1" dirty="0" smtClean="0">
                <a:solidFill>
                  <a:srgbClr val="FF0000"/>
                </a:solidFill>
              </a:rPr>
              <a:t> závisí od teploty!!!!!! </a:t>
            </a:r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endParaRPr lang="sk-SK" sz="2000" b="1" dirty="0" smtClean="0"/>
          </a:p>
          <a:p>
            <a:endParaRPr lang="sk-SK" sz="1200" b="1" dirty="0" smtClean="0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7913"/>
              </p:ext>
            </p:extLst>
          </p:nvPr>
        </p:nvGraphicFramePr>
        <p:xfrm>
          <a:off x="575556" y="1276023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Platí: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 Vo všetkých vodných roztokoch je koncentrácia iónov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[H</a:t>
                      </a:r>
                      <a:r>
                        <a:rPr lang="sk-SK" sz="3200" b="1" u="sng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a [OH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taká, že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ich súčin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pri teplote 25°C sa rovná hodnote 10</a:t>
                      </a:r>
                      <a:r>
                        <a:rPr lang="sk-SK" sz="3200" b="1" baseline="30000" dirty="0" smtClean="0">
                          <a:solidFill>
                            <a:srgbClr val="002060"/>
                          </a:solidFill>
                        </a:rPr>
                        <a:t>-14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lak 3"/>
          <p:cNvSpPr/>
          <p:nvPr/>
        </p:nvSpPr>
        <p:spPr>
          <a:xfrm>
            <a:off x="1475656" y="3429000"/>
            <a:ext cx="6048672" cy="2160240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400" b="1" dirty="0">
                <a:solidFill>
                  <a:schemeClr val="tx1"/>
                </a:solidFill>
              </a:rPr>
              <a:t>Úloha č.1 : Uvažujte </a:t>
            </a:r>
            <a:r>
              <a:rPr lang="sk-SK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 </a:t>
            </a:r>
            <a:r>
              <a:rPr lang="sk-SK" sz="2400" b="1" dirty="0">
                <a:solidFill>
                  <a:schemeClr val="tx1"/>
                </a:solidFill>
              </a:rPr>
              <a:t>Aká je koncentrácia 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a [OH</a:t>
            </a:r>
            <a:r>
              <a:rPr lang="sk-SK" sz="2400" b="1" baseline="30000" dirty="0">
                <a:solidFill>
                  <a:schemeClr val="tx1"/>
                </a:solidFill>
              </a:rPr>
              <a:t>-</a:t>
            </a:r>
            <a:r>
              <a:rPr lang="sk-SK" sz="2400" b="1" dirty="0">
                <a:solidFill>
                  <a:schemeClr val="tx1"/>
                </a:solidFill>
              </a:rPr>
              <a:t>] vo vode pri </a:t>
            </a:r>
            <a:r>
              <a:rPr lang="sk-SK" sz="2400" b="1" dirty="0" smtClean="0">
                <a:solidFill>
                  <a:schemeClr val="tx1"/>
                </a:solidFill>
              </a:rPr>
              <a:t>teplote </a:t>
            </a:r>
            <a:r>
              <a:rPr lang="sk-SK" sz="2400" b="1" dirty="0">
                <a:solidFill>
                  <a:schemeClr val="tx1"/>
                </a:solidFill>
              </a:rPr>
              <a:t>25°C?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67368" y="5623087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1: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8193" y="836712"/>
            <a:ext cx="785818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786926" y="1052736"/>
            <a:ext cx="7858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</a:t>
            </a:r>
            <a:r>
              <a:rPr lang="sk-SK" sz="2400" dirty="0" smtClean="0"/>
              <a:t> </a:t>
            </a:r>
            <a:r>
              <a:rPr lang="sk-SK" sz="2400" b="1" dirty="0" smtClean="0"/>
              <a:t>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je </a:t>
            </a:r>
            <a:r>
              <a:rPr lang="sk-SK" sz="2400" b="1" u="sng" dirty="0" smtClean="0"/>
              <a:t>neutrálny</a:t>
            </a:r>
            <a:r>
              <a:rPr lang="sk-SK" sz="2400" b="1" dirty="0" smtClean="0"/>
              <a:t>,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 smtClean="0"/>
              <a:t> 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kyslý</a:t>
            </a:r>
            <a:r>
              <a:rPr lang="sk-SK" sz="2400" b="1" dirty="0" smtClean="0"/>
              <a:t>, 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/>
              <a:t> </a:t>
            </a:r>
            <a:r>
              <a:rPr lang="sk-SK" sz="2400" b="1" dirty="0" smtClean="0"/>
              <a:t>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zásaditý</a:t>
            </a:r>
            <a:r>
              <a:rPr lang="sk-SK" sz="2400" b="1" dirty="0" smtClean="0"/>
              <a:t>,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10</a:t>
            </a:r>
            <a:r>
              <a:rPr lang="sk-SK" sz="2400" b="1" baseline="30000" dirty="0" smtClean="0"/>
              <a:t>-7</a:t>
            </a:r>
          </a:p>
          <a:p>
            <a:endParaRPr lang="sk-SK" sz="2400" b="1" u="sng" baseline="30000" dirty="0" smtClean="0">
              <a:solidFill>
                <a:schemeClr val="bg1"/>
              </a:solidFill>
            </a:endParaRPr>
          </a:p>
          <a:p>
            <a:endParaRPr lang="sk-SK" sz="2400" b="1" u="sng" baseline="30000" dirty="0">
              <a:solidFill>
                <a:schemeClr val="bg1"/>
              </a:solidFill>
            </a:endParaRPr>
          </a:p>
          <a:p>
            <a:endParaRPr lang="sk-SK" sz="2400" b="1" dirty="0" smtClean="0"/>
          </a:p>
          <a:p>
            <a:endParaRPr lang="sk-SK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386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1674940" y="4509120"/>
            <a:ext cx="5473874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971600" y="376349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stupnica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koncentrácie je do 1.10</a:t>
            </a:r>
            <a:r>
              <a:rPr lang="sk-SK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-14</a:t>
            </a:r>
            <a:endParaRPr lang="sk-SK" sz="32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lak 1"/>
          <p:cNvSpPr/>
          <p:nvPr/>
        </p:nvSpPr>
        <p:spPr>
          <a:xfrm>
            <a:off x="683568" y="260648"/>
            <a:ext cx="6912768" cy="2952328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000" b="1" dirty="0">
                <a:solidFill>
                  <a:schemeClr val="tx1"/>
                </a:solidFill>
              </a:rPr>
              <a:t>Úloha č.2 : Vypočítajte koncentráciu [OH</a:t>
            </a:r>
            <a:r>
              <a:rPr lang="sk-SK" sz="2000" b="1" baseline="30000" dirty="0">
                <a:solidFill>
                  <a:schemeClr val="tx1"/>
                </a:solidFill>
              </a:rPr>
              <a:t>-</a:t>
            </a:r>
            <a:r>
              <a:rPr lang="sk-SK" sz="2000" b="1" dirty="0">
                <a:solidFill>
                  <a:schemeClr val="tx1"/>
                </a:solidFill>
              </a:rPr>
              <a:t>] v </a:t>
            </a:r>
            <a:r>
              <a:rPr lang="sk-SK" sz="2000" b="1" dirty="0" smtClean="0">
                <a:solidFill>
                  <a:schemeClr val="tx1"/>
                </a:solidFill>
              </a:rPr>
              <a:t>roztoku pri </a:t>
            </a:r>
            <a:r>
              <a:rPr lang="sk-SK" sz="2000" b="1" dirty="0">
                <a:solidFill>
                  <a:schemeClr val="tx1"/>
                </a:solidFill>
              </a:rPr>
              <a:t>teplote </a:t>
            </a:r>
            <a:r>
              <a:rPr lang="sk-SK" sz="2000" b="1" dirty="0" smtClean="0">
                <a:solidFill>
                  <a:schemeClr val="tx1"/>
                </a:solidFill>
              </a:rPr>
              <a:t>25°C, </a:t>
            </a:r>
            <a:r>
              <a:rPr lang="sk-SK" sz="2000" b="1" dirty="0">
                <a:solidFill>
                  <a:schemeClr val="tx1"/>
                </a:solidFill>
              </a:rPr>
              <a:t>ak </a:t>
            </a:r>
            <a:r>
              <a:rPr lang="sk-SK" sz="2000" b="1" dirty="0" smtClean="0">
                <a:solidFill>
                  <a:schemeClr val="tx1"/>
                </a:solidFill>
              </a:rPr>
              <a:t>poznáte koncentráciu </a:t>
            </a:r>
            <a:r>
              <a:rPr lang="sk-SK" sz="2000" b="1" dirty="0">
                <a:solidFill>
                  <a:schemeClr val="tx1"/>
                </a:solidFill>
              </a:rPr>
              <a:t>[H</a:t>
            </a:r>
            <a:r>
              <a:rPr lang="sk-SK" sz="2000" b="1" baseline="-25000" dirty="0">
                <a:solidFill>
                  <a:schemeClr val="tx1"/>
                </a:solidFill>
              </a:rPr>
              <a:t>3</a:t>
            </a:r>
            <a:r>
              <a:rPr lang="sk-SK" sz="2000" b="1" dirty="0">
                <a:solidFill>
                  <a:schemeClr val="tx1"/>
                </a:solidFill>
              </a:rPr>
              <a:t>O</a:t>
            </a:r>
            <a:r>
              <a:rPr lang="sk-SK" sz="2000" b="1" baseline="30000" dirty="0">
                <a:solidFill>
                  <a:schemeClr val="tx1"/>
                </a:solidFill>
              </a:rPr>
              <a:t>+</a:t>
            </a:r>
            <a:r>
              <a:rPr lang="sk-SK" sz="2000" b="1" dirty="0">
                <a:solidFill>
                  <a:schemeClr val="tx1"/>
                </a:solidFill>
              </a:rPr>
              <a:t>] = 10</a:t>
            </a:r>
            <a:r>
              <a:rPr lang="sk-SK" sz="2000" b="1" baseline="30000" dirty="0">
                <a:solidFill>
                  <a:schemeClr val="tx1"/>
                </a:solidFill>
              </a:rPr>
              <a:t>-9 </a:t>
            </a:r>
            <a:r>
              <a:rPr lang="sk-SK" sz="2000" b="1" dirty="0">
                <a:solidFill>
                  <a:schemeClr val="tx1"/>
                </a:solidFill>
              </a:rPr>
              <a:t>mol.dm</a:t>
            </a:r>
            <a:r>
              <a:rPr lang="sk-SK" sz="2000" b="1" baseline="30000" dirty="0">
                <a:solidFill>
                  <a:schemeClr val="tx1"/>
                </a:solidFill>
              </a:rPr>
              <a:t>-3</a:t>
            </a:r>
            <a:r>
              <a:rPr lang="sk-SK" sz="20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786926" y="5517232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2: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4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692697"/>
            <a:ext cx="87129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Každej hodnote koncentrácie [H</a:t>
            </a:r>
            <a:r>
              <a:rPr lang="sk-SK" b="1" baseline="-25000" dirty="0"/>
              <a:t>3</a:t>
            </a:r>
            <a:r>
              <a:rPr lang="sk-SK" b="1" dirty="0"/>
              <a:t>O</a:t>
            </a:r>
            <a:r>
              <a:rPr lang="sk-SK" b="1" baseline="30000" dirty="0"/>
              <a:t>+</a:t>
            </a:r>
            <a:r>
              <a:rPr lang="sk-SK" b="1" dirty="0"/>
              <a:t>] v roztoku prislúcha určitá </a:t>
            </a:r>
            <a:r>
              <a:rPr lang="sk-SK" b="1" u="sng" dirty="0">
                <a:solidFill>
                  <a:schemeClr val="accent1">
                    <a:lumMod val="50000"/>
                  </a:schemeClr>
                </a:solidFill>
              </a:rPr>
              <a:t>hodnota pH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-Aby sme nemuseli pracovať s hodnotami koncentrácie v mol.dm</a:t>
            </a:r>
            <a:r>
              <a:rPr lang="sk-SK" sz="16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 zaviedlo sa pH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800" b="1" u="sng" dirty="0" smtClean="0"/>
              <a:t>Príklad</a:t>
            </a:r>
            <a:r>
              <a:rPr lang="sk-SK" sz="2800" b="1" u="sng" dirty="0"/>
              <a:t>:</a:t>
            </a:r>
            <a:r>
              <a:rPr lang="sk-SK" sz="2800" b="1" dirty="0"/>
              <a:t>   </a:t>
            </a:r>
            <a:r>
              <a:rPr lang="sk-SK" sz="2000" b="1" dirty="0" smtClean="0"/>
              <a:t>Aké je  pH roztoku, ktorého koncentrácia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/>
              <a:t>+</a:t>
            </a:r>
            <a:r>
              <a:rPr lang="sk-SK" sz="2000" b="1" dirty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 </a:t>
            </a:r>
            <a:r>
              <a:rPr lang="sk-SK" sz="2000" b="1" dirty="0" smtClean="0"/>
              <a:t>mol.dm</a:t>
            </a:r>
            <a:r>
              <a:rPr lang="sk-SK" sz="2000" b="1" baseline="30000" dirty="0" smtClean="0"/>
              <a:t>-3</a:t>
            </a:r>
            <a:r>
              <a:rPr lang="sk-SK" sz="2000" b="1" dirty="0" smtClean="0"/>
              <a:t>?  </a:t>
            </a:r>
          </a:p>
          <a:p>
            <a:r>
              <a:rPr lang="sk-SK" sz="2400" b="1" dirty="0" smtClean="0"/>
              <a:t>Ak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-1  </a:t>
            </a:r>
            <a:r>
              <a:rPr lang="sk-SK" sz="2400" b="1" dirty="0" smtClean="0"/>
              <a:t> potom 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pH </a:t>
            </a:r>
            <a:r>
              <a:rPr lang="sk-SK" sz="24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-log (10</a:t>
            </a:r>
            <a:r>
              <a:rPr lang="sk-SK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-1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) = 1    pH= 1  KYSLÝ  </a:t>
            </a:r>
          </a:p>
          <a:p>
            <a:r>
              <a:rPr lang="sk-SK" sz="2400" b="1" u="sng" dirty="0" smtClean="0">
                <a:solidFill>
                  <a:schemeClr val="accent1">
                    <a:lumMod val="50000"/>
                  </a:schemeClr>
                </a:solidFill>
              </a:rPr>
              <a:t>Príklad 2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: Ak by bola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-8</a:t>
            </a:r>
            <a:r>
              <a:rPr lang="sk-SK" sz="2400" b="1" dirty="0" smtClean="0"/>
              <a:t> aké je pH roztoku a aké má vlastnosti?</a:t>
            </a:r>
            <a:r>
              <a:rPr lang="sk-SK" sz="2400" b="1" baseline="30000" dirty="0" smtClean="0"/>
              <a:t>   ____pH</a:t>
            </a:r>
            <a:r>
              <a:rPr lang="sk-SK" sz="2400" b="1" dirty="0" smtClean="0"/>
              <a:t> = 8 </a:t>
            </a:r>
            <a:r>
              <a:rPr lang="sk-SK" sz="2400" b="1" baseline="30000" dirty="0" smtClean="0"/>
              <a:t>_ZÁSADITÝ___________________________</a:t>
            </a:r>
            <a:endParaRPr lang="sk-SK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1196752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stupnica čísel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na indikátorovom papieriku od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0 po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___12___ !!!!!!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2411760" y="1588271"/>
            <a:ext cx="4570594" cy="15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29983" y="3501008"/>
            <a:ext cx="7632848" cy="122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</a:rPr>
              <a:t>pH </a:t>
            </a:r>
            <a:r>
              <a:rPr lang="sk-SK" dirty="0" smtClean="0">
                <a:solidFill>
                  <a:schemeClr val="tx1"/>
                </a:solidFill>
              </a:rPr>
              <a:t>je záporný </a:t>
            </a:r>
            <a:r>
              <a:rPr lang="sk-SK" dirty="0">
                <a:solidFill>
                  <a:schemeClr val="tx1"/>
                </a:solidFill>
              </a:rPr>
              <a:t>dekadický </a:t>
            </a:r>
            <a:r>
              <a:rPr lang="sk-SK" dirty="0" smtClean="0">
                <a:solidFill>
                  <a:schemeClr val="tx1"/>
                </a:solidFill>
              </a:rPr>
              <a:t>logaritmus </a:t>
            </a:r>
            <a:r>
              <a:rPr lang="sk-SK" dirty="0">
                <a:solidFill>
                  <a:schemeClr val="tx1"/>
                </a:solidFill>
              </a:rPr>
              <a:t>koncentrácie </a:t>
            </a:r>
            <a:r>
              <a:rPr lang="sk-SK" dirty="0" err="1" smtClean="0">
                <a:solidFill>
                  <a:schemeClr val="tx1"/>
                </a:solidFill>
              </a:rPr>
              <a:t>oxóniových</a:t>
            </a:r>
            <a:r>
              <a:rPr lang="sk-SK" dirty="0" smtClean="0">
                <a:solidFill>
                  <a:schemeClr val="tx1"/>
                </a:solidFill>
              </a:rPr>
              <a:t> katiónov 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pH = -log [H</a:t>
            </a:r>
            <a:r>
              <a:rPr lang="sk-SK" sz="28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</a:rPr>
              <a:t>O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]</a:t>
            </a:r>
            <a:endParaRPr lang="sk-SK" sz="2800" b="1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190246" y="3645024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781</TotalTime>
  <Words>1081</Words>
  <Application>Microsoft Office PowerPoint</Application>
  <PresentationFormat>Prezentácia na obrazovke (4:3)</PresentationFormat>
  <Paragraphs>275</Paragraphs>
  <Slides>27</Slides>
  <Notes>1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9" baseType="lpstr">
      <vt:lpstr>Občiansky</vt:lpstr>
      <vt:lpstr>Rovnica</vt:lpstr>
      <vt:lpstr>1.Popíšte a na príklade vysvetlite, čo je neutralizácia.  2.Odvoďte iónový súčin vody. Ako ho označujeme, aká je jeho hodnota?  3. Zapíšte reakciu autoprotolýzy vody a produkty reakcie pomenujte . 4.Nakreslite rozsah stupnice pH a určte typ prostredia a sfarbenie indikátorového papierika.</vt:lpstr>
      <vt:lpstr>IÓNOVÝ SÚČIN VODY</vt:lpstr>
      <vt:lpstr>Autoprotolýza</vt:lpstr>
      <vt:lpstr>Autoprotolýza vody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kyslých a zásaditých roztokov</vt:lpstr>
      <vt:lpstr>Indikátory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IÓNOVÝ SÚČIN VODY</dc:title>
  <dc:creator>Lýdia Dubajová</dc:creator>
  <cp:lastModifiedBy>spravca</cp:lastModifiedBy>
  <cp:revision>86</cp:revision>
  <dcterms:created xsi:type="dcterms:W3CDTF">2010-05-20T08:28:48Z</dcterms:created>
  <dcterms:modified xsi:type="dcterms:W3CDTF">2021-03-15T09:51:46Z</dcterms:modified>
</cp:coreProperties>
</file>