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4" r:id="rId3"/>
    <p:sldId id="257" r:id="rId4"/>
    <p:sldId id="259" r:id="rId5"/>
    <p:sldId id="269" r:id="rId6"/>
    <p:sldId id="258" r:id="rId7"/>
    <p:sldId id="277" r:id="rId8"/>
    <p:sldId id="276" r:id="rId9"/>
    <p:sldId id="268" r:id="rId10"/>
    <p:sldId id="260" r:id="rId11"/>
    <p:sldId id="270" r:id="rId12"/>
    <p:sldId id="275" r:id="rId13"/>
    <p:sldId id="278" r:id="rId14"/>
    <p:sldId id="271" r:id="rId15"/>
    <p:sldId id="273" r:id="rId16"/>
    <p:sldId id="261" r:id="rId17"/>
    <p:sldId id="272" r:id="rId18"/>
    <p:sldId id="266" r:id="rId19"/>
    <p:sldId id="262" r:id="rId20"/>
    <p:sldId id="265" r:id="rId21"/>
    <p:sldId id="263" r:id="rId22"/>
    <p:sldId id="264" r:id="rId23"/>
    <p:sldId id="279" r:id="rId24"/>
    <p:sldId id="280" r:id="rId25"/>
    <p:sldId id="281" r:id="rId26"/>
    <p:sldId id="283" r:id="rId27"/>
    <p:sldId id="282" r:id="rId2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redný štýl 4 - zvýrazneni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Stredný štýl 2 - zvýrazneni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6" autoAdjust="0"/>
    <p:restoredTop sz="94660"/>
  </p:normalViewPr>
  <p:slideViewPr>
    <p:cSldViewPr>
      <p:cViewPr>
        <p:scale>
          <a:sx n="70" d="100"/>
          <a:sy n="70" d="100"/>
        </p:scale>
        <p:origin x="-139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12. 5. 2021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12. 5. 2021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12. 5. 2021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12. 5. 2021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12. 5. 2021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12. 5. 2021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12. 5. 2021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12. 5. 2021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12. 5. 2021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12. 5. 2021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3AA62E8-6DDF-47BC-A884-A30A1051514A}" type="datetimeFigureOut">
              <a:rPr lang="sk-SK" smtClean="0"/>
              <a:pPr/>
              <a:t>12. 5. 2021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AA62E8-6DDF-47BC-A884-A30A1051514A}" type="datetimeFigureOut">
              <a:rPr lang="sk-SK" smtClean="0"/>
              <a:pPr/>
              <a:t>12. 5. 2021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oskole.detiamy.sk/clanok/komplexne-koordinacne-zluceniny-nazvy-a-vzorce-niektorych-koordinacnych-zlucenin-ii-176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2852936"/>
            <a:ext cx="8496944" cy="230124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Komplexné </a:t>
            </a:r>
            <a:r>
              <a:rPr lang="sk-SK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zlúČeniny</a:t>
            </a:r>
            <a:r>
              <a:rPr lang="sk-SK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KOMPLEXY, KOORDINAČNÉ ZLÚČENINY</a:t>
            </a:r>
            <a:endParaRPr lang="sk-SK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1979712" y="5661248"/>
            <a:ext cx="6480048" cy="456456"/>
          </a:xfrm>
        </p:spPr>
        <p:txBody>
          <a:bodyPr>
            <a:noAutofit/>
          </a:bodyPr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r>
              <a:rPr lang="sk-SK" dirty="0" smtClean="0"/>
              <a:t>Súbor: </a:t>
            </a:r>
            <a:r>
              <a:rPr lang="sk-SK" b="1" dirty="0" smtClean="0"/>
              <a:t>GEL-ŠKA-CHE-IIA-40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>
            <a:fillRect/>
          </a:stretch>
        </p:blipFill>
        <p:spPr bwMode="auto">
          <a:xfrm>
            <a:off x="1" y="-171450"/>
            <a:ext cx="9144000" cy="288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sk-SK" sz="3600" b="1" dirty="0" smtClean="0">
                <a:solidFill>
                  <a:srgbClr val="FFFF00"/>
                </a:solidFill>
              </a:rPr>
              <a:t>Napíšte chemický vzorec komplexných zlúčenín:</a:t>
            </a:r>
            <a:endParaRPr lang="sk-SK" sz="3600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5069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 smtClean="0"/>
              <a:t>Hydroxid </a:t>
            </a:r>
            <a:r>
              <a:rPr lang="sk-SK" sz="2400" dirty="0" err="1" smtClean="0"/>
              <a:t>hexaakvastrieborný</a:t>
            </a:r>
            <a:endParaRPr lang="sk-SK" sz="2400" dirty="0" smtClean="0"/>
          </a:p>
          <a:p>
            <a:pPr>
              <a:buFont typeface="Wingdings" pitchFamily="2" charset="2"/>
              <a:buChar char="v"/>
            </a:pPr>
            <a:endParaRPr lang="sk-SK" sz="1800" baseline="-250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________________________________________________________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r>
              <a:rPr lang="sk-SK" sz="2400" dirty="0" smtClean="0"/>
              <a:t>Uhličitan </a:t>
            </a:r>
            <a:r>
              <a:rPr lang="sk-SK" sz="2400" dirty="0" err="1" smtClean="0"/>
              <a:t>tetraakvameďnatý</a:t>
            </a:r>
            <a:endParaRPr lang="sk-SK" sz="24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________________________________________________________</a:t>
            </a:r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172400" y="6165304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7467600" cy="550547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4000" dirty="0" err="1" smtClean="0"/>
              <a:t>Tetrahydridohlinitan</a:t>
            </a:r>
            <a:r>
              <a:rPr lang="sk-SK" sz="4000" dirty="0" smtClean="0"/>
              <a:t> </a:t>
            </a:r>
            <a:r>
              <a:rPr lang="sk-SK" sz="4000" dirty="0" err="1" smtClean="0"/>
              <a:t>lítny</a:t>
            </a:r>
            <a:endParaRPr lang="sk-SK" sz="4000" dirty="0" smtClean="0"/>
          </a:p>
          <a:p>
            <a:pPr>
              <a:buNone/>
            </a:pPr>
            <a:endParaRPr lang="sk-SK" sz="3200" baseline="-250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4000" dirty="0" err="1" smtClean="0"/>
              <a:t>Tetrahydroxohlinitan</a:t>
            </a:r>
            <a:r>
              <a:rPr lang="sk-SK" sz="4000" dirty="0" smtClean="0"/>
              <a:t> draselný</a:t>
            </a:r>
          </a:p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________________________________________________________</a:t>
            </a:r>
          </a:p>
          <a:p>
            <a:pPr>
              <a:buNone/>
            </a:pPr>
            <a:r>
              <a:rPr lang="sk-SK" sz="3200" dirty="0" smtClean="0"/>
              <a:t/>
            </a:r>
            <a:br>
              <a:rPr lang="sk-SK" sz="3200" dirty="0" smtClean="0"/>
            </a:br>
            <a:endParaRPr lang="sk-SK" sz="3200" dirty="0" smtClean="0"/>
          </a:p>
          <a:p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172400" y="6021288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sk-SK" sz="4000" dirty="0" smtClean="0">
                <a:solidFill>
                  <a:srgbClr val="FFFF00"/>
                </a:solidFill>
              </a:rPr>
              <a:t>Utvorte názov koordinačnej zlúčeniny so vzorcom </a:t>
            </a:r>
            <a:r>
              <a:rPr lang="sk-SK" sz="4000" b="1" dirty="0" smtClean="0">
                <a:solidFill>
                  <a:srgbClr val="FFFF00"/>
                </a:solidFill>
              </a:rPr>
              <a:t>Na</a:t>
            </a:r>
            <a:r>
              <a:rPr lang="sk-SK" sz="4000" b="1" baseline="-25000" dirty="0" smtClean="0">
                <a:solidFill>
                  <a:srgbClr val="FFFF00"/>
                </a:solidFill>
              </a:rPr>
              <a:t>2</a:t>
            </a:r>
            <a:r>
              <a:rPr lang="sk-SK" sz="4000" b="1" dirty="0" smtClean="0">
                <a:solidFill>
                  <a:srgbClr val="FFFF00"/>
                </a:solidFill>
              </a:rPr>
              <a:t>[PbI</a:t>
            </a:r>
            <a:r>
              <a:rPr lang="sk-SK" sz="4000" b="1" baseline="-25000" dirty="0" smtClean="0">
                <a:solidFill>
                  <a:srgbClr val="FFFF00"/>
                </a:solidFill>
              </a:rPr>
              <a:t>4</a:t>
            </a:r>
            <a:r>
              <a:rPr lang="sk-SK" sz="4000" b="1" dirty="0" smtClean="0">
                <a:solidFill>
                  <a:srgbClr val="FFFF00"/>
                </a:solidFill>
              </a:rPr>
              <a:t>]</a:t>
            </a:r>
            <a:r>
              <a:rPr lang="sk-SK" sz="4000" dirty="0" smtClean="0">
                <a:solidFill>
                  <a:srgbClr val="FFFF00"/>
                </a:solidFill>
              </a:rPr>
              <a:t/>
            </a:r>
            <a:br>
              <a:rPr lang="sk-SK" sz="4000" dirty="0" smtClean="0">
                <a:solidFill>
                  <a:srgbClr val="FFFF00"/>
                </a:solidFill>
              </a:rPr>
            </a:br>
            <a:endParaRPr lang="sk-SK" sz="4000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________________________________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467600" cy="1143000"/>
          </a:xfrm>
        </p:spPr>
        <p:txBody>
          <a:bodyPr>
            <a:no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sk-SK" sz="3200" dirty="0" smtClean="0">
                <a:solidFill>
                  <a:srgbClr val="FFFF00"/>
                </a:solidFill>
              </a:rPr>
              <a:t>Utvorte názov koordinačnej zlúčeniny, ktorej vzorec je </a:t>
            </a:r>
            <a:r>
              <a:rPr lang="sk-SK" sz="3200" b="1" dirty="0" smtClean="0">
                <a:solidFill>
                  <a:srgbClr val="FFFF00"/>
                </a:solidFill>
              </a:rPr>
              <a:t>[</a:t>
            </a:r>
            <a:r>
              <a:rPr lang="sk-SK" sz="3200" b="1" dirty="0" err="1" smtClean="0">
                <a:solidFill>
                  <a:srgbClr val="FFFF00"/>
                </a:solidFill>
              </a:rPr>
              <a:t>Fe</a:t>
            </a:r>
            <a:r>
              <a:rPr lang="sk-SK" sz="3200" b="1" dirty="0" smtClean="0">
                <a:solidFill>
                  <a:srgbClr val="FFFF00"/>
                </a:solidFill>
              </a:rPr>
              <a:t>(H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2</a:t>
            </a:r>
            <a:r>
              <a:rPr lang="sk-SK" sz="3200" b="1" dirty="0" smtClean="0">
                <a:solidFill>
                  <a:srgbClr val="FFFF00"/>
                </a:solidFill>
              </a:rPr>
              <a:t>O)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6</a:t>
            </a:r>
            <a:r>
              <a:rPr lang="sk-SK" sz="3200" b="1" dirty="0" smtClean="0">
                <a:solidFill>
                  <a:srgbClr val="FFFF00"/>
                </a:solidFill>
              </a:rPr>
              <a:t>](NO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3</a:t>
            </a:r>
            <a:r>
              <a:rPr lang="sk-SK" sz="3200" b="1" dirty="0" smtClean="0">
                <a:solidFill>
                  <a:srgbClr val="FFFF00"/>
                </a:solidFill>
              </a:rPr>
              <a:t>)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2</a:t>
            </a:r>
            <a:r>
              <a:rPr lang="sk-SK" sz="3200" dirty="0" smtClean="0"/>
              <a:t>.</a:t>
            </a:r>
            <a:br>
              <a:rPr lang="sk-SK" sz="3200" dirty="0" smtClean="0"/>
            </a:br>
            <a:r>
              <a:rPr lang="sk-SK" sz="3200" dirty="0" smtClean="0"/>
              <a:t> </a:t>
            </a:r>
            <a:br>
              <a:rPr lang="sk-SK" sz="3200" dirty="0" smtClean="0"/>
            </a:b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908720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244408" y="6021288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7467600" cy="57214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800" dirty="0" smtClean="0"/>
              <a:t>K [</a:t>
            </a:r>
            <a:r>
              <a:rPr lang="sk-SK" sz="2800" dirty="0" err="1" smtClean="0"/>
              <a:t>Al</a:t>
            </a:r>
            <a:r>
              <a:rPr lang="sk-SK" sz="2800" dirty="0" smtClean="0"/>
              <a:t>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err="1" smtClean="0"/>
              <a:t>Li</a:t>
            </a:r>
            <a:r>
              <a:rPr lang="sk-SK" sz="2800" dirty="0" smtClean="0"/>
              <a:t> [</a:t>
            </a:r>
            <a:r>
              <a:rPr lang="sk-SK" sz="2800" dirty="0" err="1" smtClean="0"/>
              <a:t>Al</a:t>
            </a:r>
            <a:r>
              <a:rPr lang="sk-SK" sz="2800" dirty="0" smtClean="0"/>
              <a:t> H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__________________________________</a:t>
            </a:r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8172400" y="5949280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08720"/>
            <a:ext cx="7467600" cy="52174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cs-CZ" b="1" dirty="0" smtClean="0"/>
              <a:t>[Ni(H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3</a:t>
            </a:r>
            <a:r>
              <a:rPr lang="cs-CZ" b="1" dirty="0" smtClean="0"/>
              <a:t>]Cl</a:t>
            </a:r>
            <a:r>
              <a:rPr lang="cs-CZ" b="1" baseline="-25000" dirty="0" smtClean="0"/>
              <a:t>2</a:t>
            </a:r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None/>
            </a:pPr>
            <a:r>
              <a:rPr lang="cs-CZ" b="1" baseline="-25000" dirty="0" smtClean="0"/>
              <a:t>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K [</a:t>
            </a:r>
            <a:r>
              <a:rPr lang="sk-SK" sz="2800" dirty="0" err="1" smtClean="0"/>
              <a:t>Al</a:t>
            </a:r>
            <a:r>
              <a:rPr lang="sk-SK" sz="2800" dirty="0" smtClean="0"/>
              <a:t>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6064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Rozdiel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K</a:t>
            </a:r>
            <a:r>
              <a:rPr lang="cs-CZ" sz="3200" baseline="-25000" dirty="0" smtClean="0"/>
              <a:t> </a:t>
            </a:r>
            <a:r>
              <a:rPr lang="cs-CZ" sz="3200" b="1" baseline="-25000" dirty="0" smtClean="0"/>
              <a:t>3</a:t>
            </a:r>
            <a:r>
              <a:rPr lang="cs-CZ" sz="3200" baseline="-25000" dirty="0" smtClean="0"/>
              <a:t> </a:t>
            </a:r>
            <a:r>
              <a:rPr lang="sk-SK" sz="3200" dirty="0" smtClean="0"/>
              <a:t>[</a:t>
            </a:r>
            <a:r>
              <a:rPr lang="sk-SK" sz="3200" dirty="0" err="1" smtClean="0"/>
              <a:t>Fe</a:t>
            </a:r>
            <a:r>
              <a:rPr lang="sk-SK" sz="3200" dirty="0" err="1" smtClean="0">
                <a:solidFill>
                  <a:srgbClr val="FFFF00"/>
                </a:solidFill>
              </a:rPr>
              <a:t>III</a:t>
            </a:r>
            <a:r>
              <a:rPr lang="sk-SK" sz="3200" dirty="0" smtClean="0">
                <a:solidFill>
                  <a:srgbClr val="FFFF00"/>
                </a:solidFill>
              </a:rPr>
              <a:t>+ </a:t>
            </a:r>
            <a:r>
              <a:rPr lang="sk-SK" sz="3200" dirty="0" smtClean="0"/>
              <a:t>(CN)</a:t>
            </a:r>
            <a:r>
              <a:rPr lang="cs-CZ" sz="3200" baseline="-25000" dirty="0" smtClean="0"/>
              <a:t>6</a:t>
            </a:r>
            <a:r>
              <a:rPr lang="sk-SK" sz="3200" dirty="0" smtClean="0"/>
              <a:t>]</a:t>
            </a:r>
          </a:p>
          <a:p>
            <a:pPr>
              <a:buNone/>
            </a:pPr>
            <a:r>
              <a:rPr lang="sk-SK" sz="3200" dirty="0" err="1" smtClean="0"/>
              <a:t>Hexakyanoželez</a:t>
            </a:r>
            <a:r>
              <a:rPr lang="sk-SK" sz="3200" b="1" dirty="0" err="1" smtClean="0"/>
              <a:t>itan</a:t>
            </a:r>
            <a:r>
              <a:rPr lang="sk-SK" sz="3200" b="1" dirty="0" smtClean="0"/>
              <a:t> </a:t>
            </a:r>
            <a:r>
              <a:rPr lang="sk-SK" sz="3200" dirty="0" smtClean="0"/>
              <a:t>draselný</a:t>
            </a:r>
          </a:p>
          <a:p>
            <a:pPr>
              <a:buNone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K</a:t>
            </a:r>
            <a:r>
              <a:rPr lang="cs-CZ" sz="3200" baseline="-25000" dirty="0" smtClean="0"/>
              <a:t> </a:t>
            </a:r>
            <a:r>
              <a:rPr lang="cs-CZ" sz="3200" b="1" baseline="-25000" dirty="0" smtClean="0"/>
              <a:t>4</a:t>
            </a:r>
            <a:r>
              <a:rPr lang="sk-SK" sz="3200" dirty="0" smtClean="0"/>
              <a:t> [</a:t>
            </a:r>
            <a:r>
              <a:rPr lang="sk-SK" sz="3200" dirty="0" err="1" smtClean="0"/>
              <a:t>Fe</a:t>
            </a:r>
            <a:r>
              <a:rPr lang="sk-SK" sz="3200" dirty="0" err="1" smtClean="0">
                <a:solidFill>
                  <a:srgbClr val="FFFF00"/>
                </a:solidFill>
              </a:rPr>
              <a:t>II</a:t>
            </a:r>
            <a:r>
              <a:rPr lang="sk-SK" sz="3200" dirty="0" smtClean="0">
                <a:solidFill>
                  <a:srgbClr val="FFFF00"/>
                </a:solidFill>
              </a:rPr>
              <a:t>+</a:t>
            </a:r>
            <a:r>
              <a:rPr lang="sk-SK" sz="3200" dirty="0" smtClean="0"/>
              <a:t>(CN)</a:t>
            </a:r>
            <a:r>
              <a:rPr lang="cs-CZ" sz="3200" baseline="-25000" dirty="0" smtClean="0"/>
              <a:t>6</a:t>
            </a:r>
            <a:r>
              <a:rPr lang="sk-SK" sz="3200" dirty="0" smtClean="0"/>
              <a:t>]</a:t>
            </a:r>
          </a:p>
          <a:p>
            <a:pPr>
              <a:buNone/>
            </a:pPr>
            <a:r>
              <a:rPr lang="sk-SK" sz="3200" dirty="0" err="1" smtClean="0"/>
              <a:t>Hexakyanoželez</a:t>
            </a:r>
            <a:r>
              <a:rPr lang="sk-SK" sz="3200" b="1" dirty="0" err="1" smtClean="0"/>
              <a:t>natan</a:t>
            </a:r>
            <a:r>
              <a:rPr lang="sk-SK" sz="3200" b="1" dirty="0" smtClean="0"/>
              <a:t> </a:t>
            </a:r>
            <a:r>
              <a:rPr lang="sk-SK" sz="3200" dirty="0" smtClean="0"/>
              <a:t>draselný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7467600" cy="550547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k-SK" sz="3200" dirty="0" smtClean="0"/>
              <a:t>Na [Au (OH)</a:t>
            </a:r>
            <a:r>
              <a:rPr lang="cs-CZ" sz="3200" baseline="-25000" dirty="0" smtClean="0"/>
              <a:t>4</a:t>
            </a:r>
            <a:r>
              <a:rPr lang="sk-SK" sz="32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3200" dirty="0" err="1" smtClean="0"/>
              <a:t>Tetrahydroxozlatitan</a:t>
            </a:r>
            <a:r>
              <a:rPr lang="sk-SK" sz="3200" dirty="0" smtClean="0"/>
              <a:t> sodný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_________________________________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Pomenujte: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b="1" dirty="0" err="1" smtClean="0"/>
              <a:t>Li</a:t>
            </a:r>
            <a:r>
              <a:rPr lang="sk-SK" b="1" dirty="0" smtClean="0"/>
              <a:t> [</a:t>
            </a:r>
            <a:r>
              <a:rPr lang="sk-SK" b="1" dirty="0" err="1" smtClean="0"/>
              <a:t>Cr</a:t>
            </a:r>
            <a:r>
              <a:rPr lang="sk-SK" b="1" dirty="0" smtClean="0"/>
              <a:t> (OH)</a:t>
            </a:r>
            <a:r>
              <a:rPr lang="cs-CZ" b="1" baseline="-25000" dirty="0" smtClean="0"/>
              <a:t>4</a:t>
            </a:r>
            <a:r>
              <a:rPr lang="cs-CZ" b="1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[</a:t>
            </a:r>
            <a:r>
              <a:rPr lang="sk-SK" b="1" dirty="0" err="1" smtClean="0"/>
              <a:t>Co</a:t>
            </a:r>
            <a:r>
              <a:rPr lang="sk-SK" b="1" dirty="0" smtClean="0"/>
              <a:t> </a:t>
            </a:r>
            <a:r>
              <a:rPr lang="cs-CZ" b="1" dirty="0" smtClean="0"/>
              <a:t>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6</a:t>
            </a:r>
            <a:r>
              <a:rPr lang="cs-CZ" b="1" dirty="0" smtClean="0"/>
              <a:t>] (NO</a:t>
            </a:r>
            <a:r>
              <a:rPr lang="cs-CZ" b="1" baseline="-25000" dirty="0" smtClean="0"/>
              <a:t>2</a:t>
            </a:r>
            <a:r>
              <a:rPr lang="sk-SK" b="1" dirty="0" smtClean="0"/>
              <a:t>)</a:t>
            </a:r>
            <a:r>
              <a:rPr lang="cs-CZ" b="1" baseline="-25000" dirty="0" smtClean="0"/>
              <a:t>2</a:t>
            </a: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K</a:t>
            </a:r>
            <a:r>
              <a:rPr lang="cs-CZ" b="1" baseline="-25000" dirty="0" smtClean="0"/>
              <a:t>3 </a:t>
            </a:r>
            <a:r>
              <a:rPr lang="sk-SK" b="1" dirty="0" smtClean="0"/>
              <a:t>[</a:t>
            </a:r>
            <a:r>
              <a:rPr lang="sk-SK" b="1" dirty="0" err="1" smtClean="0"/>
              <a:t>Ag</a:t>
            </a:r>
            <a:r>
              <a:rPr lang="sk-SK" b="1" dirty="0" smtClean="0"/>
              <a:t> I</a:t>
            </a:r>
            <a:r>
              <a:rPr lang="cs-CZ" b="1" baseline="-25000" dirty="0" smtClean="0"/>
              <a:t> 4</a:t>
            </a:r>
            <a:r>
              <a:rPr lang="cs-CZ" b="1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[ </a:t>
            </a:r>
            <a:r>
              <a:rPr lang="sk-SK" b="1" dirty="0" err="1" smtClean="0"/>
              <a:t>Fe</a:t>
            </a:r>
            <a:r>
              <a:rPr lang="cs-CZ" b="1" dirty="0" smtClean="0"/>
              <a:t> 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4</a:t>
            </a:r>
            <a:r>
              <a:rPr lang="cs-CZ" b="1" dirty="0" smtClean="0"/>
              <a:t> ] SO</a:t>
            </a:r>
            <a:r>
              <a:rPr lang="cs-CZ" b="1" baseline="-25000" dirty="0" smtClean="0"/>
              <a:t>3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Zopakujte si: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484784"/>
            <a:ext cx="7467600" cy="5085184"/>
          </a:xfrm>
        </p:spPr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v"/>
            </a:pPr>
            <a:r>
              <a:rPr lang="cs-CZ" b="1" dirty="0" smtClean="0"/>
              <a:t>dusičnan </a:t>
            </a:r>
            <a:r>
              <a:rPr lang="cs-CZ" b="1" dirty="0" err="1" smtClean="0"/>
              <a:t>diamminmeďnatý</a:t>
            </a:r>
            <a:endParaRPr lang="cs-CZ" b="1" dirty="0" smtClean="0"/>
          </a:p>
          <a:p>
            <a:pPr marL="36576" indent="0">
              <a:buNone/>
            </a:pPr>
            <a:r>
              <a:rPr lang="cs-CZ" b="1" dirty="0" smtClean="0"/>
              <a:t>Na</a:t>
            </a:r>
            <a:r>
              <a:rPr lang="cs-CZ" b="1" baseline="-25000" dirty="0" smtClean="0"/>
              <a:t>2</a:t>
            </a:r>
            <a:r>
              <a:rPr lang="cs-CZ" b="1" dirty="0" smtClean="0"/>
              <a:t>[</a:t>
            </a:r>
            <a:r>
              <a:rPr lang="cs-CZ" b="1" dirty="0" err="1" smtClean="0"/>
              <a:t>Pb</a:t>
            </a:r>
            <a:r>
              <a:rPr lang="cs-CZ" b="1" dirty="0" smtClean="0"/>
              <a:t> F</a:t>
            </a:r>
            <a:r>
              <a:rPr lang="cs-CZ" b="1" baseline="-25000" dirty="0" smtClean="0"/>
              <a:t>6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cs-CZ" b="1" dirty="0" err="1" smtClean="0"/>
              <a:t>hexafluorokremičitan</a:t>
            </a:r>
            <a:r>
              <a:rPr lang="cs-CZ" b="1" dirty="0" smtClean="0"/>
              <a:t> draselný</a:t>
            </a:r>
          </a:p>
          <a:p>
            <a:pPr>
              <a:buFont typeface="Wingdings" pitchFamily="2" charset="2"/>
              <a:buChar char="v"/>
            </a:pPr>
            <a:endParaRPr lang="cs-CZ" b="1" dirty="0"/>
          </a:p>
          <a:p>
            <a:pPr marL="36576" indent="0">
              <a:buNone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err="1" smtClean="0"/>
              <a:t>Li</a:t>
            </a:r>
            <a:r>
              <a:rPr lang="sk-SK" sz="2800" dirty="0" smtClean="0"/>
              <a:t> [</a:t>
            </a:r>
            <a:r>
              <a:rPr lang="sk-SK" sz="2800" dirty="0" err="1" smtClean="0"/>
              <a:t>Al</a:t>
            </a:r>
            <a:r>
              <a:rPr lang="sk-SK" sz="2800" dirty="0" smtClean="0"/>
              <a:t> H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Na [Au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endParaRPr lang="sk-SK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Princíp koordinačnej väzby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sk-SK" b="1" i="1" dirty="0" smtClean="0"/>
              <a:t>- </a:t>
            </a:r>
            <a:r>
              <a:rPr lang="en-US" sz="3600" b="1" i="1" dirty="0" err="1" smtClean="0"/>
              <a:t>spočíva</a:t>
            </a:r>
            <a:r>
              <a:rPr lang="en-US" sz="3600" b="1" i="1" dirty="0" smtClean="0"/>
              <a:t> v tom, </a:t>
            </a:r>
            <a:r>
              <a:rPr lang="sk-SK" sz="3600" b="1" i="1" dirty="0" smtClean="0"/>
              <a:t>že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jeden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prvok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má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voľný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elektrónový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pár</a:t>
            </a:r>
            <a:r>
              <a:rPr lang="sk-SK" sz="3600" b="1" i="1" dirty="0" smtClean="0"/>
              <a:t> (JE DONOR=DARCOM)</a:t>
            </a:r>
            <a:r>
              <a:rPr lang="en-US" sz="3600" b="1" i="1" dirty="0" smtClean="0"/>
              <a:t> a </a:t>
            </a:r>
            <a:r>
              <a:rPr lang="en-US" sz="3600" b="1" i="1" dirty="0" err="1" smtClean="0"/>
              <a:t>druhý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prvok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má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voľné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orbitály</a:t>
            </a:r>
            <a:r>
              <a:rPr lang="sk-SK" sz="3600" b="1" i="1" dirty="0" smtClean="0"/>
              <a:t> (JE </a:t>
            </a:r>
            <a:r>
              <a:rPr lang="sk-SK" sz="3600" b="1" i="1" dirty="0" err="1" smtClean="0"/>
              <a:t>AKCEPTOROM=príjemcom</a:t>
            </a:r>
            <a:r>
              <a:rPr lang="sk-SK" sz="3600" b="1" i="1" dirty="0" smtClean="0"/>
              <a:t>)</a:t>
            </a:r>
            <a:r>
              <a:rPr lang="en-US" sz="3600" b="1" i="1" dirty="0" smtClean="0"/>
              <a:t>, </a:t>
            </a:r>
            <a:r>
              <a:rPr lang="en-US" sz="3600" b="1" i="1" dirty="0" err="1" smtClean="0"/>
              <a:t>kde</a:t>
            </a:r>
            <a:r>
              <a:rPr lang="en-US" sz="3600" b="1" i="1" dirty="0" smtClean="0"/>
              <a:t> by </a:t>
            </a:r>
            <a:r>
              <a:rPr lang="en-US" sz="3600" b="1" i="1" dirty="0" err="1" smtClean="0"/>
              <a:t>ich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umiestnil</a:t>
            </a:r>
            <a:endParaRPr lang="en-US" sz="3600" b="1" i="1" dirty="0" smtClean="0"/>
          </a:p>
          <a:p>
            <a:pPr algn="ctr">
              <a:buFont typeface="Wingdings" pitchFamily="2" charset="2"/>
              <a:buNone/>
            </a:pPr>
            <a:r>
              <a:rPr lang="en-US" sz="3600" b="1" i="1" dirty="0" smtClean="0"/>
              <a:t> </a:t>
            </a:r>
          </a:p>
          <a:p>
            <a:endParaRPr lang="sk-SK" sz="3600" dirty="0"/>
          </a:p>
        </p:txBody>
      </p:sp>
      <p:sp>
        <p:nvSpPr>
          <p:cNvPr id="4" name="Obdĺžnik 3"/>
          <p:cNvSpPr/>
          <p:nvPr/>
        </p:nvSpPr>
        <p:spPr>
          <a:xfrm>
            <a:off x="2843808" y="5373216"/>
            <a:ext cx="13681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692696"/>
            <a:ext cx="7467600" cy="557748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b="1" dirty="0" smtClean="0"/>
              <a:t> </a:t>
            </a:r>
            <a:r>
              <a:rPr lang="sk-SK" b="1" dirty="0" err="1" smtClean="0"/>
              <a:t>hexafluorohlinitan</a:t>
            </a:r>
            <a:r>
              <a:rPr lang="sk-SK" b="1" dirty="0" smtClean="0"/>
              <a:t> sodný</a:t>
            </a:r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r>
              <a:rPr lang="cs-CZ" b="1" dirty="0" smtClean="0"/>
              <a:t>síran </a:t>
            </a:r>
            <a:r>
              <a:rPr lang="cs-CZ" b="1" dirty="0" err="1" smtClean="0"/>
              <a:t>tetraamminželeznatý</a:t>
            </a: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r>
              <a:rPr lang="cs-CZ" b="1" baseline="-25000" dirty="0" smtClean="0"/>
              <a:t> </a:t>
            </a:r>
            <a:r>
              <a:rPr lang="sk-SK" b="1" dirty="0" smtClean="0"/>
              <a:t>h</a:t>
            </a:r>
            <a:r>
              <a:rPr lang="cs-CZ" b="1" dirty="0" err="1" smtClean="0"/>
              <a:t>ydroxid</a:t>
            </a:r>
            <a:r>
              <a:rPr lang="cs-CZ" b="1" baseline="-25000" dirty="0" smtClean="0"/>
              <a:t> </a:t>
            </a:r>
            <a:r>
              <a:rPr lang="sk-SK" b="1" dirty="0" smtClean="0"/>
              <a:t>t</a:t>
            </a:r>
            <a:r>
              <a:rPr lang="cs-CZ" b="1" dirty="0" err="1" smtClean="0"/>
              <a:t>etraakvameďnatý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404664"/>
            <a:ext cx="7467600" cy="59766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cs-CZ" b="1" dirty="0" smtClean="0"/>
              <a:t> dusičnan </a:t>
            </a:r>
            <a:r>
              <a:rPr lang="cs-CZ" b="1" dirty="0" err="1" smtClean="0"/>
              <a:t>diakvaželeznatý</a:t>
            </a: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err="1" smtClean="0"/>
              <a:t>hexakyanoželeznatan</a:t>
            </a:r>
            <a:r>
              <a:rPr lang="cs-CZ" b="1" dirty="0" smtClean="0"/>
              <a:t> draselný</a:t>
            </a:r>
          </a:p>
          <a:p>
            <a:pPr lvl="0"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 </a:t>
            </a:r>
            <a:r>
              <a:rPr lang="cs-CZ" b="1" dirty="0" err="1" smtClean="0"/>
              <a:t>tetrahydroxomeďnan</a:t>
            </a:r>
            <a:r>
              <a:rPr lang="cs-CZ" b="1" dirty="0" smtClean="0"/>
              <a:t> </a:t>
            </a:r>
            <a:r>
              <a:rPr lang="cs-CZ" b="1" dirty="0" err="1" smtClean="0"/>
              <a:t>lítny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cs-CZ" b="1" dirty="0" smtClean="0"/>
              <a:t> Na</a:t>
            </a:r>
            <a:r>
              <a:rPr lang="cs-CZ" b="1" baseline="-25000" dirty="0" smtClean="0"/>
              <a:t>3</a:t>
            </a:r>
            <a:r>
              <a:rPr lang="cs-CZ" b="1" dirty="0" smtClean="0"/>
              <a:t>[</a:t>
            </a:r>
            <a:r>
              <a:rPr lang="cs-CZ" b="1" dirty="0" err="1" smtClean="0"/>
              <a:t>Al</a:t>
            </a:r>
            <a:r>
              <a:rPr lang="cs-CZ" b="1" dirty="0" smtClean="0"/>
              <a:t> F</a:t>
            </a:r>
            <a:r>
              <a:rPr lang="cs-CZ" b="1" baseline="-25000" dirty="0" smtClean="0"/>
              <a:t>6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Li[</a:t>
            </a:r>
            <a:r>
              <a:rPr lang="cs-CZ" b="1" dirty="0" err="1" smtClean="0"/>
              <a:t>Pb</a:t>
            </a:r>
            <a:r>
              <a:rPr lang="cs-CZ" b="1" dirty="0" smtClean="0"/>
              <a:t>(OH)</a:t>
            </a:r>
            <a:r>
              <a:rPr lang="cs-CZ" b="1" baseline="-25000" dirty="0" smtClean="0"/>
              <a:t>3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[</a:t>
            </a:r>
            <a:r>
              <a:rPr lang="cs-CZ" b="1" dirty="0" err="1" smtClean="0"/>
              <a:t>Cu</a:t>
            </a:r>
            <a:r>
              <a:rPr lang="cs-CZ" b="1" dirty="0" smtClean="0"/>
              <a:t>(NH</a:t>
            </a:r>
            <a:r>
              <a:rPr lang="cs-CZ" b="1" baseline="-25000" dirty="0" smtClean="0"/>
              <a:t>3</a:t>
            </a:r>
            <a:r>
              <a:rPr lang="cs-CZ" b="1" dirty="0" smtClean="0"/>
              <a:t>)</a:t>
            </a:r>
            <a:r>
              <a:rPr lang="cs-CZ" b="1" baseline="-25000" dirty="0" smtClean="0"/>
              <a:t>4</a:t>
            </a:r>
            <a:r>
              <a:rPr lang="cs-CZ" b="1" dirty="0" smtClean="0"/>
              <a:t>] Cl</a:t>
            </a:r>
            <a:r>
              <a:rPr lang="cs-CZ" b="1" baseline="-25000" dirty="0" smtClean="0"/>
              <a:t>2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 </a:t>
            </a:r>
            <a:r>
              <a:rPr lang="cs-CZ" b="1" dirty="0" smtClean="0"/>
              <a:t>síran </a:t>
            </a:r>
            <a:r>
              <a:rPr lang="cs-CZ" b="1" dirty="0" err="1" smtClean="0"/>
              <a:t>tetraakvaortuťnatý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Doplňte tabuľku:</a:t>
            </a:r>
            <a:endParaRPr lang="sk-SK" dirty="0">
              <a:solidFill>
                <a:srgbClr val="FFC000"/>
              </a:solidFill>
            </a:endParaRPr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39552" y="1268760"/>
          <a:ext cx="8280920" cy="519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5040560"/>
              </a:tblGrid>
              <a:tr h="1143558"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Chemický</a:t>
                      </a:r>
                      <a:r>
                        <a:rPr lang="sk-SK" sz="2800" baseline="0" dirty="0" smtClean="0"/>
                        <a:t> vzorec</a:t>
                      </a:r>
                      <a:endParaRPr lang="sk-SK" sz="2800" dirty="0" smtClean="0"/>
                    </a:p>
                    <a:p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Názov komplexu</a:t>
                      </a:r>
                      <a:endParaRPr lang="sk-SK" sz="2800" dirty="0"/>
                    </a:p>
                  </a:txBody>
                  <a:tcPr/>
                </a:tc>
              </a:tr>
              <a:tr h="512626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endParaRPr lang="sk-SK" sz="4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0" dirty="0" smtClean="0"/>
                        <a:t>síran </a:t>
                      </a:r>
                      <a:r>
                        <a:rPr lang="cs-CZ" sz="2400" b="0" dirty="0" err="1" smtClean="0"/>
                        <a:t>tetraakvaortuťnatý</a:t>
                      </a:r>
                      <a:endParaRPr lang="sk-SK" sz="2400" b="0" dirty="0" smtClean="0"/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endParaRPr lang="sk-SK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70475">
                <a:tc>
                  <a:txBody>
                    <a:bodyPr/>
                    <a:lstStyle/>
                    <a:p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sk-SK" sz="24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sk-SK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(CN)</a:t>
                      </a:r>
                      <a:r>
                        <a:rPr kumimoji="0" lang="sk-SK" sz="24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/>
                </a:tc>
              </a:tr>
              <a:tr h="625715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sk-SK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tetrahydroxozinočnatan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draselný</a:t>
                      </a:r>
                      <a:endParaRPr lang="sk-SK" sz="2400" dirty="0"/>
                    </a:p>
                  </a:txBody>
                  <a:tcPr/>
                </a:tc>
              </a:tr>
              <a:tr h="597823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sk-SK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triakva-tribromokobaltitý</a:t>
                      </a:r>
                      <a:r>
                        <a:rPr kumimoji="0" lang="sk-SK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komplex</a:t>
                      </a:r>
                      <a:endParaRPr lang="sk-SK" sz="2400" b="0" dirty="0"/>
                    </a:p>
                  </a:txBody>
                  <a:tcPr/>
                </a:tc>
              </a:tr>
              <a:tr h="557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sk-SK" sz="2400" dirty="0" err="1" smtClean="0">
                          <a:latin typeface="Times New Roman"/>
                          <a:ea typeface="Times New Roman"/>
                        </a:rPr>
                        <a:t>Ni</a:t>
                      </a: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(NH</a:t>
                      </a:r>
                      <a:r>
                        <a:rPr lang="sk-SK" sz="2400" baseline="-25000" dirty="0" smtClean="0"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)</a:t>
                      </a:r>
                      <a:r>
                        <a:rPr lang="sk-SK" sz="2400" baseline="-25000" dirty="0" smtClean="0">
                          <a:latin typeface="Times New Roman"/>
                          <a:ea typeface="Times New Roman"/>
                        </a:rPr>
                        <a:t>6</a:t>
                      </a: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]</a:t>
                      </a:r>
                      <a:r>
                        <a:rPr lang="sk-SK" sz="2400" baseline="30000" dirty="0" smtClean="0">
                          <a:latin typeface="Times New Roman"/>
                          <a:ea typeface="Times New Roman"/>
                        </a:rPr>
                        <a:t>2+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448816"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0" dirty="0" err="1" smtClean="0"/>
                        <a:t>dusitan</a:t>
                      </a:r>
                      <a:r>
                        <a:rPr lang="sk-SK" sz="2400" b="0" dirty="0" smtClean="0"/>
                        <a:t> </a:t>
                      </a:r>
                      <a:r>
                        <a:rPr lang="sk-SK" sz="2400" b="0" dirty="0" err="1" smtClean="0"/>
                        <a:t>tetraamminhorečnatý</a:t>
                      </a:r>
                      <a:endParaRPr lang="sk-SK" sz="2400" b="0" dirty="0"/>
                    </a:p>
                  </a:txBody>
                  <a:tcPr/>
                </a:tc>
              </a:tr>
              <a:tr h="448816">
                <a:tc>
                  <a:txBody>
                    <a:bodyPr/>
                    <a:lstStyle/>
                    <a:p>
                      <a:r>
                        <a:rPr lang="sk-SK" sz="2400" b="0" dirty="0" smtClean="0"/>
                        <a:t>[</a:t>
                      </a:r>
                      <a:r>
                        <a:rPr lang="sk-SK" sz="2400" b="0" dirty="0" err="1" smtClean="0"/>
                        <a:t>Al</a:t>
                      </a:r>
                      <a:r>
                        <a:rPr lang="sk-SK" sz="2400" b="0" dirty="0" smtClean="0"/>
                        <a:t> (CN)</a:t>
                      </a:r>
                      <a:r>
                        <a:rPr lang="cs-CZ" sz="2400" b="0" baseline="-25000" dirty="0" smtClean="0"/>
                        <a:t>2</a:t>
                      </a:r>
                      <a:r>
                        <a:rPr lang="cs-CZ" sz="2400" b="0" dirty="0" smtClean="0"/>
                        <a:t> ] NO</a:t>
                      </a:r>
                      <a:r>
                        <a:rPr lang="cs-CZ" sz="2400" b="0" baseline="-25000" dirty="0" smtClean="0"/>
                        <a:t>2</a:t>
                      </a:r>
                      <a:endParaRPr lang="sk-SK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C000"/>
                </a:solidFill>
              </a:rPr>
              <a:t>Párminútovka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dirty="0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sk-SK" sz="4000" dirty="0" err="1"/>
              <a:t>tetrahydroxozinočnatan</a:t>
            </a:r>
            <a:r>
              <a:rPr lang="sk-SK" sz="4000" dirty="0"/>
              <a:t> </a:t>
            </a:r>
            <a:r>
              <a:rPr lang="sk-SK" sz="4000" dirty="0" smtClean="0"/>
              <a:t>draselný</a:t>
            </a:r>
          </a:p>
          <a:p>
            <a:pPr marL="36576" indent="0">
              <a:buNone/>
            </a:pPr>
            <a:endParaRPr lang="sk-SK" sz="4000" dirty="0" smtClean="0"/>
          </a:p>
          <a:p>
            <a:r>
              <a:rPr lang="sk-SK" sz="4000" dirty="0" err="1"/>
              <a:t>dusitan</a:t>
            </a:r>
            <a:r>
              <a:rPr lang="sk-SK" sz="4000" dirty="0"/>
              <a:t> </a:t>
            </a:r>
            <a:r>
              <a:rPr lang="sk-SK" sz="4000" dirty="0" err="1" smtClean="0"/>
              <a:t>hexaamminhorečnatý</a:t>
            </a:r>
            <a:endParaRPr lang="sk-SK" sz="4000" dirty="0" smtClean="0"/>
          </a:p>
          <a:p>
            <a:endParaRPr lang="sk-SK" sz="4000" dirty="0"/>
          </a:p>
          <a:p>
            <a:r>
              <a:rPr lang="cs-CZ" sz="4000" b="1" dirty="0" smtClean="0"/>
              <a:t>Li</a:t>
            </a:r>
            <a:r>
              <a:rPr lang="cs-CZ" sz="4000" b="1" baseline="-25000" dirty="0" smtClean="0"/>
              <a:t>2</a:t>
            </a:r>
            <a:r>
              <a:rPr lang="cs-CZ" sz="4000" b="1" dirty="0" smtClean="0"/>
              <a:t>[</a:t>
            </a:r>
            <a:r>
              <a:rPr lang="cs-CZ" sz="4000" b="1" dirty="0" err="1" smtClean="0"/>
              <a:t>Pb</a:t>
            </a:r>
            <a:r>
              <a:rPr lang="cs-CZ" sz="4000" b="1" dirty="0" smtClean="0"/>
              <a:t> </a:t>
            </a:r>
            <a:r>
              <a:rPr lang="cs-CZ" sz="4000" b="1" dirty="0"/>
              <a:t>F</a:t>
            </a:r>
            <a:r>
              <a:rPr lang="cs-CZ" sz="4000" b="1" baseline="-25000" dirty="0"/>
              <a:t>6</a:t>
            </a:r>
            <a:r>
              <a:rPr lang="cs-CZ" sz="4000" b="1" dirty="0" smtClean="0"/>
              <a:t>]</a:t>
            </a:r>
          </a:p>
          <a:p>
            <a:r>
              <a:rPr lang="sk-SK" sz="4000" b="1" dirty="0"/>
              <a:t>[ </a:t>
            </a:r>
            <a:r>
              <a:rPr lang="sk-SK" sz="4000" b="1" dirty="0" err="1"/>
              <a:t>Fe</a:t>
            </a:r>
            <a:r>
              <a:rPr lang="cs-CZ" sz="4000" b="1" dirty="0"/>
              <a:t> (H</a:t>
            </a:r>
            <a:r>
              <a:rPr lang="cs-CZ" sz="4000" b="1" baseline="-25000" dirty="0"/>
              <a:t>2</a:t>
            </a:r>
            <a:r>
              <a:rPr lang="cs-CZ" sz="4000" b="1" dirty="0"/>
              <a:t>O)</a:t>
            </a:r>
            <a:r>
              <a:rPr lang="cs-CZ" sz="4000" b="1" baseline="-25000" dirty="0"/>
              <a:t>4</a:t>
            </a:r>
            <a:r>
              <a:rPr lang="cs-CZ" sz="4000" b="1" dirty="0"/>
              <a:t> ] SO</a:t>
            </a:r>
            <a:r>
              <a:rPr lang="cs-CZ" sz="4000" b="1" baseline="-25000" dirty="0"/>
              <a:t>3</a:t>
            </a:r>
            <a:endParaRPr lang="sk-SK" sz="4000" b="1" dirty="0"/>
          </a:p>
          <a:p>
            <a:endParaRPr lang="sk-SK" sz="3200" dirty="0"/>
          </a:p>
          <a:p>
            <a:endParaRPr lang="sk-SK" sz="3200" dirty="0"/>
          </a:p>
          <a:p>
            <a:endParaRPr lang="sk-SK" sz="32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61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 fontScale="85000" lnSpcReduction="20000"/>
          </a:bodyPr>
          <a:lstStyle/>
          <a:p>
            <a:r>
              <a:rPr lang="sk-SK" b="1" dirty="0"/>
              <a:t>K</a:t>
            </a:r>
            <a:r>
              <a:rPr lang="sk-SK" b="1" baseline="-25000" dirty="0"/>
              <a:t>2</a:t>
            </a:r>
            <a:r>
              <a:rPr lang="sk-SK" b="1" dirty="0"/>
              <a:t> [</a:t>
            </a:r>
            <a:r>
              <a:rPr lang="sk-SK" b="1" dirty="0" err="1"/>
              <a:t>Cu</a:t>
            </a:r>
            <a:r>
              <a:rPr lang="sk-SK" b="1" dirty="0"/>
              <a:t> (OH)</a:t>
            </a:r>
            <a:r>
              <a:rPr lang="sk-SK" b="1" baseline="-25000" dirty="0"/>
              <a:t>4</a:t>
            </a:r>
            <a:r>
              <a:rPr lang="sk-SK" b="1" dirty="0" smtClean="0"/>
              <a:t>]</a:t>
            </a:r>
          </a:p>
          <a:p>
            <a:endParaRPr lang="sk-SK" b="1" dirty="0"/>
          </a:p>
          <a:p>
            <a:r>
              <a:rPr lang="sk-SK" b="1" dirty="0"/>
              <a:t>K [</a:t>
            </a:r>
            <a:r>
              <a:rPr lang="sk-SK" b="1" dirty="0" err="1"/>
              <a:t>Fe</a:t>
            </a:r>
            <a:r>
              <a:rPr lang="sk-SK" b="1" dirty="0"/>
              <a:t> (OH)</a:t>
            </a:r>
            <a:r>
              <a:rPr lang="sk-SK" b="1" baseline="-25000" dirty="0"/>
              <a:t>4</a:t>
            </a:r>
            <a:r>
              <a:rPr lang="sk-SK" b="1" dirty="0" smtClean="0"/>
              <a:t>]</a:t>
            </a:r>
          </a:p>
          <a:p>
            <a:endParaRPr lang="sk-SK" b="1" dirty="0" smtClean="0"/>
          </a:p>
          <a:p>
            <a:pPr marL="36576" indent="0">
              <a:buNone/>
            </a:pPr>
            <a:endParaRPr lang="sk-SK" b="1" dirty="0"/>
          </a:p>
          <a:p>
            <a:pPr marL="36576" indent="0">
              <a:buNone/>
            </a:pPr>
            <a:endParaRPr lang="sk-SK" b="1" dirty="0"/>
          </a:p>
          <a:p>
            <a:r>
              <a:rPr lang="sk-SK" dirty="0" err="1"/>
              <a:t>dichlorostriebornan</a:t>
            </a:r>
            <a:r>
              <a:rPr lang="sk-SK" dirty="0"/>
              <a:t> </a:t>
            </a:r>
            <a:r>
              <a:rPr lang="sk-SK" dirty="0" smtClean="0"/>
              <a:t>sodný</a:t>
            </a:r>
          </a:p>
          <a:p>
            <a:endParaRPr lang="sk-SK" dirty="0"/>
          </a:p>
          <a:p>
            <a:pPr marL="36576" indent="0">
              <a:buNone/>
            </a:pPr>
            <a:endParaRPr lang="sk-SK" dirty="0" smtClean="0"/>
          </a:p>
          <a:p>
            <a:pPr marL="36576" indent="0">
              <a:buNone/>
            </a:pPr>
            <a:endParaRPr lang="sk-SK" dirty="0" smtClean="0"/>
          </a:p>
          <a:p>
            <a:r>
              <a:rPr lang="sk-SK" dirty="0"/>
              <a:t>[Al(H</a:t>
            </a:r>
            <a:r>
              <a:rPr lang="sk-SK" baseline="-25000" dirty="0"/>
              <a:t>2</a:t>
            </a:r>
            <a:r>
              <a:rPr lang="sk-SK" dirty="0"/>
              <a:t>O)</a:t>
            </a:r>
            <a:r>
              <a:rPr lang="sk-SK" baseline="-25000" dirty="0"/>
              <a:t>6</a:t>
            </a:r>
            <a:r>
              <a:rPr lang="sk-SK" dirty="0"/>
              <a:t>]</a:t>
            </a:r>
            <a:r>
              <a:rPr lang="sk-SK" baseline="-25000" dirty="0"/>
              <a:t>2</a:t>
            </a:r>
            <a:r>
              <a:rPr lang="sk-SK" dirty="0"/>
              <a:t>(SO</a:t>
            </a:r>
            <a:r>
              <a:rPr lang="sk-SK" baseline="-25000" dirty="0"/>
              <a:t>4</a:t>
            </a:r>
            <a:r>
              <a:rPr lang="sk-SK" dirty="0"/>
              <a:t>)</a:t>
            </a:r>
            <a:r>
              <a:rPr lang="sk-SK" baseline="-25000" dirty="0"/>
              <a:t>3</a:t>
            </a:r>
            <a:r>
              <a:rPr lang="sk-SK" dirty="0" smtClean="0"/>
              <a:t> </a:t>
            </a:r>
          </a:p>
          <a:p>
            <a:r>
              <a:rPr lang="sk-SK" dirty="0" smtClean="0"/>
              <a:t>K</a:t>
            </a:r>
            <a:r>
              <a:rPr lang="sk-SK" baseline="-25000" dirty="0" smtClean="0"/>
              <a:t>2</a:t>
            </a:r>
            <a:r>
              <a:rPr lang="sk-SK" dirty="0" smtClean="0"/>
              <a:t>[HgI</a:t>
            </a:r>
            <a:r>
              <a:rPr lang="sk-SK" baseline="-25000" dirty="0" smtClean="0"/>
              <a:t>4</a:t>
            </a:r>
            <a:r>
              <a:rPr lang="sk-SK" dirty="0" smtClean="0"/>
              <a:t>]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75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C000"/>
                </a:solidFill>
              </a:rPr>
              <a:t>Párminútovka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dirty="0" smtClean="0">
                <a:solidFill>
                  <a:srgbClr val="FFC000"/>
                </a:solidFill>
                <a:sym typeface="Wingdings" panose="05000000000000000000" pitchFamily="2" charset="2"/>
              </a:rPr>
              <a:t> </a:t>
            </a:r>
            <a:r>
              <a:rPr lang="sk-SK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r>
              <a:rPr lang="sk-SK" dirty="0" smtClean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sk-SK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62500" lnSpcReduction="20000"/>
          </a:bodyPr>
          <a:lstStyle/>
          <a:p>
            <a:r>
              <a:rPr lang="sk-SK" sz="4000" dirty="0" err="1" smtClean="0"/>
              <a:t>tetrachloromeďnatan</a:t>
            </a:r>
            <a:r>
              <a:rPr lang="sk-SK" sz="4000" dirty="0" smtClean="0"/>
              <a:t> sodný</a:t>
            </a:r>
          </a:p>
          <a:p>
            <a:pPr marL="36576" indent="0">
              <a:buNone/>
            </a:pPr>
            <a:endParaRPr lang="sk-SK" sz="4000" dirty="0" smtClean="0"/>
          </a:p>
          <a:p>
            <a:pPr marL="36576" indent="0">
              <a:buNone/>
            </a:pPr>
            <a:endParaRPr lang="sk-SK" sz="4000" dirty="0"/>
          </a:p>
          <a:p>
            <a:pPr marL="36576" indent="0">
              <a:buNone/>
            </a:pPr>
            <a:endParaRPr lang="sk-SK" sz="4000" dirty="0" smtClean="0"/>
          </a:p>
          <a:p>
            <a:pPr marL="36576" indent="0">
              <a:buNone/>
            </a:pPr>
            <a:endParaRPr lang="sk-SK" sz="4000" dirty="0" smtClean="0"/>
          </a:p>
          <a:p>
            <a:pPr marL="36576" indent="0">
              <a:buNone/>
            </a:pPr>
            <a:endParaRPr lang="sk-SK" sz="4000" dirty="0"/>
          </a:p>
          <a:p>
            <a:pPr marL="36576" indent="0">
              <a:buNone/>
            </a:pPr>
            <a:endParaRPr lang="sk-SK" sz="4000" dirty="0" smtClean="0"/>
          </a:p>
          <a:p>
            <a:r>
              <a:rPr lang="sk-SK" sz="4000" dirty="0" smtClean="0"/>
              <a:t>siričitan </a:t>
            </a:r>
            <a:r>
              <a:rPr lang="sk-SK" sz="4000" dirty="0" err="1" smtClean="0"/>
              <a:t>hexaakvazinočnatý</a:t>
            </a:r>
            <a:endParaRPr lang="sk-SK" sz="4000" dirty="0" smtClean="0"/>
          </a:p>
          <a:p>
            <a:endParaRPr lang="sk-SK" sz="4000" dirty="0"/>
          </a:p>
          <a:p>
            <a:r>
              <a:rPr lang="cs-CZ" sz="4000" b="1" dirty="0" smtClean="0"/>
              <a:t>Li</a:t>
            </a:r>
            <a:r>
              <a:rPr lang="cs-CZ" sz="4000" b="1" baseline="-25000" dirty="0" smtClean="0"/>
              <a:t>3</a:t>
            </a:r>
            <a:r>
              <a:rPr lang="cs-CZ" sz="4000" b="1" dirty="0" smtClean="0"/>
              <a:t>[Al F</a:t>
            </a:r>
            <a:r>
              <a:rPr lang="cs-CZ" sz="4000" b="1" baseline="-25000" dirty="0" smtClean="0"/>
              <a:t>6</a:t>
            </a:r>
            <a:r>
              <a:rPr lang="cs-CZ" sz="4000" b="1" dirty="0" smtClean="0"/>
              <a:t>]</a:t>
            </a:r>
          </a:p>
          <a:p>
            <a:r>
              <a:rPr lang="sk-SK" sz="4000" b="1" dirty="0" smtClean="0"/>
              <a:t>[</a:t>
            </a:r>
            <a:r>
              <a:rPr lang="sk-SK" sz="4000" b="1" dirty="0" err="1" smtClean="0"/>
              <a:t>Pb</a:t>
            </a:r>
            <a:r>
              <a:rPr lang="cs-CZ" sz="4000" b="1" dirty="0" smtClean="0"/>
              <a:t>(H</a:t>
            </a:r>
            <a:r>
              <a:rPr lang="cs-CZ" sz="4000" b="1" baseline="-25000" dirty="0" smtClean="0"/>
              <a:t>2</a:t>
            </a:r>
            <a:r>
              <a:rPr lang="cs-CZ" sz="4000" b="1" dirty="0" smtClean="0"/>
              <a:t>O)</a:t>
            </a:r>
            <a:r>
              <a:rPr lang="cs-CZ" sz="4000" b="1" baseline="-25000" dirty="0" smtClean="0"/>
              <a:t>4</a:t>
            </a:r>
            <a:r>
              <a:rPr lang="cs-CZ" sz="4000" b="1" dirty="0" smtClean="0"/>
              <a:t>] CO</a:t>
            </a:r>
            <a:r>
              <a:rPr lang="cs-CZ" sz="4000" b="1" baseline="-25000" dirty="0" smtClean="0"/>
              <a:t>3</a:t>
            </a:r>
            <a:endParaRPr lang="sk-SK" sz="4000" b="1" dirty="0"/>
          </a:p>
          <a:p>
            <a:endParaRPr lang="sk-SK" sz="3200" dirty="0"/>
          </a:p>
          <a:p>
            <a:endParaRPr lang="sk-SK" sz="3200" dirty="0"/>
          </a:p>
          <a:p>
            <a:endParaRPr lang="sk-SK" sz="32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34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oskole.detiamy.sk/clanok/komplexne-koordinacne-zluceniny-nazvy-a-vzorce-niektorych-koordinacnych-zlucenin-ii-17670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57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  <a:solidFill>
            <a:srgbClr val="FFFF66"/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Koordinačné zlúčeniny =komplexy</a:t>
            </a:r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b="1" dirty="0" smtClean="0"/>
              <a:t>- sú zložené z dvoch častí: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a.)</a:t>
            </a:r>
            <a:r>
              <a:rPr lang="sk-SK" sz="2800" b="1" dirty="0" smtClean="0"/>
              <a:t> </a:t>
            </a:r>
            <a:r>
              <a:rPr lang="sk-SK" sz="2800" b="1" u="sng" dirty="0" smtClean="0">
                <a:solidFill>
                  <a:srgbClr val="FF0000"/>
                </a:solidFill>
              </a:rPr>
              <a:t>centrálny atóm</a:t>
            </a:r>
            <a:r>
              <a:rPr lang="sk-SK" sz="2800" u="sng" dirty="0" smtClean="0"/>
              <a:t> </a:t>
            </a:r>
            <a:r>
              <a:rPr lang="sk-SK" sz="2800" dirty="0" smtClean="0"/>
              <a:t>– príjemca - </a:t>
            </a:r>
            <a:r>
              <a:rPr lang="sk-SK" sz="2800" b="1" dirty="0" err="1" smtClean="0"/>
              <a:t>akceptor</a:t>
            </a:r>
            <a:r>
              <a:rPr lang="sk-SK" sz="2800" dirty="0" smtClean="0"/>
              <a:t>, má voľný </a:t>
            </a:r>
            <a:r>
              <a:rPr lang="sk-SK" sz="2800" dirty="0" err="1" smtClean="0"/>
              <a:t>orbitál</a:t>
            </a:r>
            <a:r>
              <a:rPr lang="sk-SK" sz="2800" dirty="0" smtClean="0"/>
              <a:t>  (najčastejšie atóm prechodného kovu)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b.) </a:t>
            </a:r>
            <a:r>
              <a:rPr lang="sk-SK" sz="2800" b="1" u="sng" dirty="0" err="1" smtClean="0">
                <a:solidFill>
                  <a:srgbClr val="FFFF00"/>
                </a:solidFill>
              </a:rPr>
              <a:t>ligand</a:t>
            </a:r>
            <a:r>
              <a:rPr lang="sk-SK" sz="2800" b="1" dirty="0" smtClean="0"/>
              <a:t> </a:t>
            </a:r>
            <a:r>
              <a:rPr lang="sk-SK" sz="2800" dirty="0" smtClean="0"/>
              <a:t>– darca – </a:t>
            </a:r>
            <a:r>
              <a:rPr lang="sk-SK" sz="2800" b="1" dirty="0" err="1" smtClean="0"/>
              <a:t>donor</a:t>
            </a:r>
            <a:r>
              <a:rPr lang="sk-SK" sz="2800" b="1" dirty="0" smtClean="0"/>
              <a:t>, </a:t>
            </a:r>
            <a:r>
              <a:rPr lang="sk-SK" sz="2800" dirty="0" smtClean="0"/>
              <a:t>anión alebo neutrálna molekula, má voľný elektrónový pár</a:t>
            </a:r>
          </a:p>
          <a:p>
            <a:pPr>
              <a:buNone/>
            </a:pPr>
            <a:endParaRPr lang="sk-SK" sz="28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>
                <a:solidFill>
                  <a:srgbClr val="FFFF00"/>
                </a:solidFill>
              </a:rPr>
              <a:t>Ligandy</a:t>
            </a:r>
            <a:endParaRPr lang="sk-SK" b="1" dirty="0">
              <a:solidFill>
                <a:srgbClr val="FFFF00"/>
              </a:solidFill>
            </a:endParaRPr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213622"/>
              </p:ext>
            </p:extLst>
          </p:nvPr>
        </p:nvGraphicFramePr>
        <p:xfrm>
          <a:off x="611560" y="1268760"/>
          <a:ext cx="6192688" cy="53285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0320"/>
                <a:gridCol w="3312368"/>
              </a:tblGrid>
              <a:tr h="509715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   </a:t>
                      </a:r>
                      <a:r>
                        <a:rPr lang="sk-SK" sz="1400" baseline="0" dirty="0" smtClean="0"/>
                        <a:t> </a:t>
                      </a:r>
                      <a:r>
                        <a:rPr lang="sk-SK" sz="1400" dirty="0" smtClean="0"/>
                        <a:t> Vzorec </a:t>
                      </a:r>
                      <a:r>
                        <a:rPr lang="sk-SK" sz="1400" dirty="0" err="1" smtClean="0"/>
                        <a:t>ligandu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        Názov </a:t>
                      </a:r>
                      <a:r>
                        <a:rPr lang="sk-SK" sz="1400" dirty="0" err="1" smtClean="0"/>
                        <a:t>ligandu</a:t>
                      </a:r>
                      <a:endParaRPr lang="sk-SK" sz="1400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H</a:t>
                      </a:r>
                      <a:r>
                        <a:rPr lang="sk-SK" sz="3200" b="1" baseline="-25000" dirty="0" smtClean="0"/>
                        <a:t>2</a:t>
                      </a:r>
                      <a:r>
                        <a:rPr lang="sk-SK" sz="3200" b="1" dirty="0" smtClean="0"/>
                        <a:t>0</a:t>
                      </a:r>
                      <a:r>
                        <a:rPr kumimoji="0" lang="sk-SK" sz="3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 </a:t>
                      </a:r>
                      <a:r>
                        <a:rPr lang="sk-SK" sz="2800" b="1" dirty="0" err="1" smtClean="0"/>
                        <a:t>akva</a:t>
                      </a:r>
                      <a:r>
                        <a:rPr lang="sk-SK" sz="2800" b="1" baseline="0" dirty="0" smtClean="0"/>
                        <a:t>                     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NH</a:t>
                      </a:r>
                      <a:r>
                        <a:rPr lang="sk-SK" sz="3200" b="1" baseline="-25000" dirty="0" smtClean="0"/>
                        <a:t>3</a:t>
                      </a:r>
                      <a:r>
                        <a:rPr kumimoji="0" lang="sk-SK" sz="3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                                   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</a:t>
                      </a:r>
                      <a:r>
                        <a:rPr lang="sk-SK" sz="2800" b="1" baseline="0" dirty="0" smtClean="0"/>
                        <a:t> </a:t>
                      </a:r>
                      <a:r>
                        <a:rPr lang="sk-SK" sz="2800" b="1" dirty="0" smtClean="0"/>
                        <a:t> </a:t>
                      </a:r>
                      <a:r>
                        <a:rPr lang="sk-SK" sz="2800" b="1" dirty="0" err="1" smtClean="0"/>
                        <a:t>ammin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CN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kyano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</a:t>
                      </a:r>
                      <a:r>
                        <a:rPr lang="sk-SK" sz="3200" b="1" dirty="0" err="1" smtClean="0"/>
                        <a:t>Cl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chloro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Br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bromo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</a:t>
                      </a:r>
                      <a:r>
                        <a:rPr lang="sk-SK" sz="3200" b="1" baseline="0" dirty="0" smtClean="0"/>
                        <a:t>OH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hydroxo</a:t>
                      </a:r>
                      <a:r>
                        <a:rPr lang="sk-SK" sz="2800" b="1" dirty="0" smtClean="0"/>
                        <a:t>                          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 H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                            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hydrido</a:t>
                      </a:r>
                      <a:r>
                        <a:rPr lang="sk-SK" sz="2800" b="1" baseline="0" dirty="0" smtClean="0"/>
                        <a:t>                           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  I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                       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 </a:t>
                      </a:r>
                      <a:r>
                        <a:rPr lang="sk-SK" sz="2800" b="1" dirty="0" err="1" smtClean="0"/>
                        <a:t>jodo</a:t>
                      </a:r>
                      <a:r>
                        <a:rPr lang="sk-SK" sz="2800" b="1" baseline="0" dirty="0" smtClean="0"/>
                        <a:t>                                </a:t>
                      </a:r>
                      <a:endParaRPr lang="sk-SK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Používané predpony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5"/>
          <p:cNvGraphicFramePr>
            <a:graphicFrameLocks/>
          </p:cNvGraphicFramePr>
          <p:nvPr/>
        </p:nvGraphicFramePr>
        <p:xfrm>
          <a:off x="1043608" y="1628800"/>
          <a:ext cx="4752528" cy="4328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6264"/>
                <a:gridCol w="2376264"/>
              </a:tblGrid>
              <a:tr h="528272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počet </a:t>
                      </a:r>
                      <a:r>
                        <a:rPr lang="sk-SK" sz="2000" dirty="0" err="1" smtClean="0"/>
                        <a:t>ligandov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         predpona</a:t>
                      </a:r>
                    </a:p>
                    <a:p>
                      <a:pPr algn="ctr"/>
                      <a:endParaRPr lang="sk-SK" sz="20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1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mono</a:t>
                      </a:r>
                      <a:r>
                        <a:rPr lang="sk-SK" sz="2800" baseline="0" dirty="0" smtClean="0"/>
                        <a:t>                    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2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aseline="0" dirty="0" err="1" smtClean="0"/>
                        <a:t>di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3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tri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4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tetra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5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penta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6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hexa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7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hepta</a:t>
                      </a:r>
                      <a:endParaRPr lang="sk-SK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571480"/>
            <a:ext cx="8640960" cy="555468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        </a:t>
            </a:r>
            <a:r>
              <a:rPr lang="sk-SK" sz="4400" dirty="0" err="1" smtClean="0">
                <a:solidFill>
                  <a:srgbClr val="00B0F0"/>
                </a:solidFill>
              </a:rPr>
              <a:t>dihydroxomeďnan</a:t>
            </a:r>
            <a:r>
              <a:rPr lang="sk-SK" sz="4400" dirty="0" smtClean="0">
                <a:solidFill>
                  <a:srgbClr val="00B0F0"/>
                </a:solidFill>
              </a:rPr>
              <a:t> sodný</a:t>
            </a:r>
            <a:endParaRPr lang="sk-SK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sk-SK" dirty="0" smtClean="0"/>
              <a:t>                         </a:t>
            </a:r>
          </a:p>
          <a:p>
            <a:pPr>
              <a:buNone/>
            </a:pPr>
            <a:r>
              <a:rPr lang="sk-SK" sz="3600" dirty="0" smtClean="0"/>
              <a:t>                    </a:t>
            </a:r>
            <a:r>
              <a:rPr lang="sk-SK" sz="3600" dirty="0" err="1" smtClean="0"/>
              <a:t>NaI</a:t>
            </a:r>
            <a:r>
              <a:rPr lang="sk-SK" sz="3600" dirty="0" smtClean="0"/>
              <a:t> [</a:t>
            </a:r>
            <a:r>
              <a:rPr lang="sk-SK" sz="3600" dirty="0" err="1" smtClean="0"/>
              <a:t>Cu</a:t>
            </a:r>
            <a:r>
              <a:rPr lang="sk-SK" sz="3600" dirty="0" smtClean="0"/>
              <a:t> (OH)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]-I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</a:t>
            </a:r>
            <a:r>
              <a:rPr lang="sk-SK" b="1" dirty="0" smtClean="0">
                <a:solidFill>
                  <a:srgbClr val="FF0000"/>
                </a:solidFill>
              </a:rPr>
              <a:t>centrálny atóm    </a:t>
            </a:r>
            <a:r>
              <a:rPr lang="sk-SK" b="1" dirty="0" err="1" smtClean="0">
                <a:solidFill>
                  <a:srgbClr val="FFC000"/>
                </a:solidFill>
              </a:rPr>
              <a:t>ligand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pPr>
              <a:buNone/>
            </a:pPr>
            <a:endParaRPr lang="sk-SK" b="1" baseline="-25000" dirty="0" smtClean="0"/>
          </a:p>
          <a:p>
            <a:pPr>
              <a:buNone/>
            </a:pPr>
            <a:r>
              <a:rPr lang="sk-SK" dirty="0" smtClean="0"/>
              <a:t>                    </a:t>
            </a: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 rot="5400000">
            <a:off x="3501224" y="3285330"/>
            <a:ext cx="642942" cy="50165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16200000" flipH="1">
            <a:off x="4679951" y="3536951"/>
            <a:ext cx="642942" cy="14128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ál 5"/>
          <p:cNvSpPr/>
          <p:nvPr/>
        </p:nvSpPr>
        <p:spPr>
          <a:xfrm>
            <a:off x="3563888" y="2780928"/>
            <a:ext cx="86409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Koordinačné číslo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počet </a:t>
            </a:r>
            <a:r>
              <a:rPr lang="sk-SK" dirty="0" err="1" smtClean="0"/>
              <a:t>ligandov</a:t>
            </a:r>
            <a:r>
              <a:rPr lang="sk-SK" dirty="0" smtClean="0"/>
              <a:t>, </a:t>
            </a:r>
            <a:r>
              <a:rPr lang="sk-SK" dirty="0" err="1" smtClean="0"/>
              <a:t>viažúcich</a:t>
            </a:r>
            <a:r>
              <a:rPr lang="sk-SK" dirty="0" smtClean="0"/>
              <a:t> sa na centrálny atóm</a:t>
            </a:r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r>
              <a:rPr lang="sk-SK" dirty="0" smtClean="0"/>
              <a:t>____KČ=5____   __KČ=4___   ___KČ=6___</a:t>
            </a:r>
            <a:endParaRPr lang="sk-SK" dirty="0"/>
          </a:p>
        </p:txBody>
      </p:sp>
      <p:pic>
        <p:nvPicPr>
          <p:cNvPr id="2050" name="Picture 2" descr="http://upload.wikimedia.org/wikipedia/commons/8/8a/Hexafluorido%C5%BEelezit%C3%BD_an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492896"/>
            <a:ext cx="2689101" cy="3068220"/>
          </a:xfrm>
          <a:prstGeom prst="rect">
            <a:avLst/>
          </a:prstGeom>
          <a:noFill/>
        </p:spPr>
      </p:pic>
      <p:pic>
        <p:nvPicPr>
          <p:cNvPr id="2052" name="Picture 4" descr="http://upload.wikimedia.org/wikipedia/commons/0/0e/Chlorid_fosfore%C4%8Dn%C3%B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636912"/>
            <a:ext cx="2556750" cy="2878461"/>
          </a:xfrm>
          <a:prstGeom prst="rect">
            <a:avLst/>
          </a:prstGeom>
          <a:noFill/>
        </p:spPr>
      </p:pic>
      <p:pic>
        <p:nvPicPr>
          <p:cNvPr id="2054" name="Picture 6" descr="Tetra(fluorido)boritanový an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996952"/>
            <a:ext cx="1905000" cy="2371726"/>
          </a:xfrm>
          <a:prstGeom prst="rect">
            <a:avLst/>
          </a:prstGeom>
          <a:noFill/>
        </p:spPr>
      </p:pic>
      <p:pic>
        <p:nvPicPr>
          <p:cNvPr id="7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88640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Typy komplexov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52736"/>
            <a:ext cx="7467600" cy="5805264"/>
          </a:xfrm>
        </p:spPr>
        <p:txBody>
          <a:bodyPr>
            <a:normAutofit/>
          </a:bodyPr>
          <a:lstStyle/>
          <a:p>
            <a:r>
              <a:rPr lang="sk-SK" sz="36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komplexný anión + katión</a:t>
            </a:r>
          </a:p>
          <a:p>
            <a:pPr>
              <a:buNone/>
            </a:pPr>
            <a:r>
              <a:rPr lang="sk-SK" sz="4000" dirty="0" smtClean="0"/>
              <a:t>    </a:t>
            </a:r>
            <a:r>
              <a:rPr lang="sk-SK" sz="4000" dirty="0" err="1" smtClean="0"/>
              <a:t>pr</a:t>
            </a:r>
            <a:r>
              <a:rPr lang="sk-SK" sz="4000" dirty="0" smtClean="0"/>
              <a:t>. </a:t>
            </a:r>
            <a:r>
              <a:rPr lang="sk-SK" sz="4000" dirty="0" err="1" smtClean="0"/>
              <a:t>Li</a:t>
            </a:r>
            <a:r>
              <a:rPr lang="sk-SK" sz="4000" dirty="0" smtClean="0"/>
              <a:t> [</a:t>
            </a:r>
            <a:r>
              <a:rPr lang="sk-SK" sz="4000" dirty="0" err="1" smtClean="0"/>
              <a:t>Al</a:t>
            </a:r>
            <a:r>
              <a:rPr lang="sk-SK" sz="4000" dirty="0" smtClean="0"/>
              <a:t> </a:t>
            </a:r>
            <a:r>
              <a:rPr lang="sk-SK" sz="4000" dirty="0" smtClean="0"/>
              <a:t>(OH)</a:t>
            </a:r>
            <a:r>
              <a:rPr lang="cs-CZ" sz="4000" baseline="-25000" dirty="0" smtClean="0"/>
              <a:t>4</a:t>
            </a:r>
            <a:r>
              <a:rPr lang="sk-SK" sz="4000" dirty="0" smtClean="0"/>
              <a:t>]</a:t>
            </a:r>
          </a:p>
          <a:p>
            <a:r>
              <a:rPr lang="sk-SK" sz="3600" u="sng" dirty="0" smtClean="0">
                <a:solidFill>
                  <a:srgbClr val="92D050"/>
                </a:solidFill>
              </a:rPr>
              <a:t>2. komplexný katión + anión</a:t>
            </a:r>
          </a:p>
          <a:p>
            <a:pPr>
              <a:buNone/>
            </a:pPr>
            <a:r>
              <a:rPr lang="sk-SK" sz="3600" dirty="0" smtClean="0"/>
              <a:t>    </a:t>
            </a:r>
            <a:r>
              <a:rPr lang="sk-SK" sz="3600" dirty="0" err="1" smtClean="0"/>
              <a:t>pr</a:t>
            </a:r>
            <a:r>
              <a:rPr lang="sk-SK" sz="3600" dirty="0" smtClean="0"/>
              <a:t>. [ </a:t>
            </a:r>
            <a:r>
              <a:rPr lang="sk-SK" sz="3600" dirty="0" err="1" smtClean="0"/>
              <a:t>Fe</a:t>
            </a:r>
            <a:r>
              <a:rPr lang="cs-CZ" sz="3600" dirty="0" smtClean="0"/>
              <a:t> (H</a:t>
            </a:r>
            <a:r>
              <a:rPr lang="cs-CZ" sz="3600" baseline="-25000" dirty="0" smtClean="0"/>
              <a:t>2</a:t>
            </a:r>
            <a:r>
              <a:rPr lang="cs-CZ" sz="3600" dirty="0" smtClean="0"/>
              <a:t>O)</a:t>
            </a:r>
            <a:r>
              <a:rPr lang="cs-CZ" sz="3600" baseline="-25000" dirty="0" smtClean="0"/>
              <a:t>4</a:t>
            </a:r>
            <a:r>
              <a:rPr lang="cs-CZ" sz="3600" dirty="0" smtClean="0"/>
              <a:t> ] SO</a:t>
            </a:r>
            <a:r>
              <a:rPr lang="cs-CZ" sz="3600" baseline="-25000" dirty="0" smtClean="0"/>
              <a:t>3</a:t>
            </a:r>
            <a:endParaRPr lang="sk-SK" sz="3600" dirty="0" smtClean="0"/>
          </a:p>
          <a:p>
            <a:r>
              <a:rPr lang="sk-SK" sz="3600" u="sng" dirty="0" smtClean="0">
                <a:solidFill>
                  <a:srgbClr val="00B0F0"/>
                </a:solidFill>
              </a:rPr>
              <a:t>3. neutrálny komplex</a:t>
            </a:r>
          </a:p>
          <a:p>
            <a:pPr>
              <a:buNone/>
            </a:pPr>
            <a:r>
              <a:rPr lang="sk-SK" sz="3600" dirty="0" smtClean="0"/>
              <a:t>    </a:t>
            </a:r>
            <a:r>
              <a:rPr lang="sk-SK" sz="3600" dirty="0" err="1" smtClean="0"/>
              <a:t>pr</a:t>
            </a:r>
            <a:r>
              <a:rPr lang="sk-SK" sz="3600" dirty="0" smtClean="0"/>
              <a:t>. [CoBr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(H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O)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]</a:t>
            </a:r>
          </a:p>
          <a:p>
            <a:r>
              <a:rPr lang="sk-SK" sz="36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 komplexný ión – katión/anión</a:t>
            </a:r>
          </a:p>
          <a:p>
            <a:pPr>
              <a:buNone/>
            </a:pPr>
            <a:r>
              <a:rPr lang="sk-SK" sz="3600" dirty="0" smtClean="0"/>
              <a:t>    </a:t>
            </a:r>
            <a:r>
              <a:rPr lang="sk-SK" sz="3600" dirty="0" err="1" smtClean="0"/>
              <a:t>pr</a:t>
            </a:r>
            <a:r>
              <a:rPr lang="sk-SK" sz="3600" dirty="0" smtClean="0"/>
              <a:t>. [</a:t>
            </a:r>
            <a:r>
              <a:rPr lang="sk-SK" sz="3600" dirty="0" err="1" smtClean="0"/>
              <a:t>Fe</a:t>
            </a:r>
            <a:r>
              <a:rPr lang="sk-SK" sz="3600" dirty="0" smtClean="0"/>
              <a:t>(H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O)</a:t>
            </a:r>
            <a:r>
              <a:rPr lang="sk-SK" sz="3600" baseline="-25000" dirty="0" smtClean="0"/>
              <a:t>6</a:t>
            </a:r>
            <a:r>
              <a:rPr lang="sk-SK" sz="3600" dirty="0" smtClean="0"/>
              <a:t>]</a:t>
            </a:r>
            <a:r>
              <a:rPr lang="sk-SK" sz="3600" baseline="30000" dirty="0" smtClean="0"/>
              <a:t>2+</a:t>
            </a:r>
            <a:r>
              <a:rPr lang="sk-SK" sz="3600" dirty="0" smtClean="0"/>
              <a:t>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467600" cy="1143000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k-SK" b="1" dirty="0" smtClean="0"/>
              <a:t>Tvorba vzorcov komplexov: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53285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1800" dirty="0" smtClean="0"/>
              <a:t>Pravidlá:</a:t>
            </a:r>
          </a:p>
          <a:p>
            <a:pPr>
              <a:buNone/>
            </a:pPr>
            <a:r>
              <a:rPr lang="sk-SK" sz="1800" dirty="0" smtClean="0"/>
              <a:t>Názov komplexnej chemickej zlúčeniny pozostáva z dvoch častí: </a:t>
            </a:r>
          </a:p>
          <a:p>
            <a:pPr>
              <a:buNone/>
            </a:pPr>
            <a:endParaRPr lang="sk-SK" sz="1800" dirty="0" smtClean="0"/>
          </a:p>
          <a:p>
            <a:pPr algn="ctr">
              <a:buNone/>
            </a:pPr>
            <a:r>
              <a:rPr lang="sk-SK" sz="2800" dirty="0" smtClean="0">
                <a:solidFill>
                  <a:srgbClr val="FF0000"/>
                </a:solidFill>
              </a:rPr>
              <a:t>podstatné meno </a:t>
            </a:r>
            <a:r>
              <a:rPr lang="sk-SK" sz="2800" dirty="0" smtClean="0"/>
              <a:t>+ </a:t>
            </a:r>
            <a:r>
              <a:rPr lang="sk-SK" sz="2800" dirty="0" smtClean="0">
                <a:solidFill>
                  <a:srgbClr val="FFC000"/>
                </a:solidFill>
              </a:rPr>
              <a:t>prídavné meno</a:t>
            </a:r>
          </a:p>
          <a:p>
            <a:pPr algn="ctr">
              <a:buNone/>
            </a:pPr>
            <a:r>
              <a:rPr lang="sk-SK" sz="2800" dirty="0" smtClean="0"/>
              <a:t>Hydroxid                 </a:t>
            </a:r>
            <a:r>
              <a:rPr lang="sk-SK" sz="2800" dirty="0" err="1" smtClean="0"/>
              <a:t>hexaakvastrieborný</a:t>
            </a:r>
            <a:endParaRPr lang="sk-SK" sz="2800" dirty="0" smtClean="0"/>
          </a:p>
          <a:p>
            <a:pPr algn="ctr">
              <a:buNone/>
            </a:pPr>
            <a:endParaRPr lang="sk-SK" sz="2800" dirty="0" smtClean="0"/>
          </a:p>
          <a:p>
            <a:pPr algn="ctr">
              <a:buNone/>
            </a:pPr>
            <a:r>
              <a:rPr lang="sk-SK" sz="2800" dirty="0" smtClean="0"/>
              <a:t>               </a:t>
            </a:r>
            <a:r>
              <a:rPr lang="sk-SK" sz="3900" dirty="0" smtClean="0"/>
              <a:t>[</a:t>
            </a:r>
            <a:r>
              <a:rPr lang="sk-SK" sz="3900" dirty="0" err="1" smtClean="0"/>
              <a:t>AgI</a:t>
            </a:r>
            <a:r>
              <a:rPr lang="sk-SK" sz="3900" dirty="0" smtClean="0"/>
              <a:t> (H</a:t>
            </a:r>
            <a:r>
              <a:rPr lang="sk-SK" sz="3900" baseline="-25000" dirty="0" smtClean="0"/>
              <a:t>2</a:t>
            </a:r>
            <a:r>
              <a:rPr lang="sk-SK" sz="3900" dirty="0" smtClean="0"/>
              <a:t>O)</a:t>
            </a:r>
            <a:r>
              <a:rPr lang="sk-SK" sz="3900" baseline="30000" dirty="0" smtClean="0"/>
              <a:t>0</a:t>
            </a:r>
            <a:r>
              <a:rPr lang="cs-CZ" sz="3900" baseline="-25000" dirty="0" smtClean="0"/>
              <a:t>6</a:t>
            </a:r>
            <a:r>
              <a:rPr lang="sk-SK" sz="3900" dirty="0" smtClean="0"/>
              <a:t>] </a:t>
            </a:r>
            <a:r>
              <a:rPr lang="sk-SK" sz="3900" baseline="30000" dirty="0" smtClean="0"/>
              <a:t>I</a:t>
            </a:r>
            <a:r>
              <a:rPr lang="sk-SK" sz="3900" dirty="0" smtClean="0"/>
              <a:t> OH</a:t>
            </a:r>
            <a:r>
              <a:rPr lang="sk-SK" sz="3900" baseline="30000" dirty="0" smtClean="0"/>
              <a:t>-I</a:t>
            </a:r>
            <a:r>
              <a:rPr lang="sk-SK" sz="3900" dirty="0" smtClean="0"/>
              <a:t> </a:t>
            </a:r>
            <a:br>
              <a:rPr lang="sk-SK" sz="3900" dirty="0" smtClean="0"/>
            </a:br>
            <a:endParaRPr lang="sk-SK" sz="3900" dirty="0" smtClean="0"/>
          </a:p>
          <a:p>
            <a:pPr>
              <a:buFontTx/>
              <a:buChar char="-"/>
            </a:pPr>
            <a:r>
              <a:rPr lang="sk-SK" sz="2800" dirty="0" smtClean="0"/>
              <a:t>chemický vzorec píšeme odzadu</a:t>
            </a:r>
          </a:p>
          <a:p>
            <a:pPr>
              <a:buFontTx/>
              <a:buChar char="-"/>
            </a:pPr>
            <a:r>
              <a:rPr lang="sk-SK" sz="2800" dirty="0" smtClean="0"/>
              <a:t>určíme si všetky oxidačné čísla </a:t>
            </a:r>
          </a:p>
          <a:p>
            <a:pPr>
              <a:buFontTx/>
              <a:buChar char="-"/>
            </a:pPr>
            <a:r>
              <a:rPr lang="sk-SK" sz="2800" dirty="0" smtClean="0"/>
              <a:t>súčet kladných a záporných oxidačných čísel musí byť rovný </a:t>
            </a:r>
            <a:r>
              <a:rPr lang="sk-SK" sz="2800" b="1" dirty="0" smtClean="0">
                <a:solidFill>
                  <a:srgbClr val="FFC000"/>
                </a:solidFill>
              </a:rPr>
              <a:t>nule !!!!!!!!</a:t>
            </a:r>
            <a:r>
              <a:rPr lang="sk-SK" sz="2800" dirty="0" smtClean="0"/>
              <a:t> </a:t>
            </a:r>
          </a:p>
          <a:p>
            <a:pPr>
              <a:buFontTx/>
              <a:buChar char="-"/>
            </a:pPr>
            <a:r>
              <a:rPr lang="sk-SK" sz="2800" dirty="0" smtClean="0"/>
              <a:t>uplatňujeme krížové pravidlo </a:t>
            </a: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3203848" y="2924944"/>
            <a:ext cx="2880320" cy="440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flipH="1">
            <a:off x="4644008" y="2852936"/>
            <a:ext cx="1152128" cy="51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ál 9"/>
          <p:cNvSpPr/>
          <p:nvPr/>
        </p:nvSpPr>
        <p:spPr>
          <a:xfrm>
            <a:off x="3779912" y="3176972"/>
            <a:ext cx="2088232" cy="9721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chnický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1189</TotalTime>
  <Words>486</Words>
  <Application>Microsoft Office PowerPoint</Application>
  <PresentationFormat>Prezentácia na obrazovke (4:3)</PresentationFormat>
  <Paragraphs>264</Paragraphs>
  <Slides>27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8" baseType="lpstr">
      <vt:lpstr>Technický</vt:lpstr>
      <vt:lpstr>Komplexné zlúČeniny, KOMPLEXY, KOORDINAČNÉ ZLÚČENINY</vt:lpstr>
      <vt:lpstr>Princíp koordinačnej väzby</vt:lpstr>
      <vt:lpstr>Koordinačné zlúčeniny =komplexy</vt:lpstr>
      <vt:lpstr>Ligandy</vt:lpstr>
      <vt:lpstr>Používané predpony</vt:lpstr>
      <vt:lpstr>Prezentácia programu PowerPoint</vt:lpstr>
      <vt:lpstr>Koordinačné číslo</vt:lpstr>
      <vt:lpstr>Typy komplexov</vt:lpstr>
      <vt:lpstr>Tvorba vzorcov komplexov:</vt:lpstr>
      <vt:lpstr>Napíšte chemický vzorec komplexných zlúčenín:</vt:lpstr>
      <vt:lpstr>Prezentácia programu PowerPoint</vt:lpstr>
      <vt:lpstr>Utvorte názov koordinačnej zlúčeniny so vzorcom Na2[PbI4] </vt:lpstr>
      <vt:lpstr>Utvorte názov koordinačnej zlúčeniny, ktorej vzorec je [Fe(H2O)6](NO3)2.   </vt:lpstr>
      <vt:lpstr>Prezentácia programu PowerPoint</vt:lpstr>
      <vt:lpstr>Prezentácia programu PowerPoint</vt:lpstr>
      <vt:lpstr>Rozdiel</vt:lpstr>
      <vt:lpstr>Prezentácia programu PowerPoint</vt:lpstr>
      <vt:lpstr>Pomenujte:</vt:lpstr>
      <vt:lpstr>Zopakujte si:</vt:lpstr>
      <vt:lpstr>Prezentácia programu PowerPoint</vt:lpstr>
      <vt:lpstr>Prezentácia programu PowerPoint</vt:lpstr>
      <vt:lpstr>Prezentácia programu PowerPoint</vt:lpstr>
      <vt:lpstr>Doplňte tabuľku:</vt:lpstr>
      <vt:lpstr>Párminútovka </vt:lpstr>
      <vt:lpstr>Prezentácia programu PowerPoint</vt:lpstr>
      <vt:lpstr>Párminútovka   </vt:lpstr>
      <vt:lpstr>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lensk</dc:creator>
  <cp:lastModifiedBy>spravca</cp:lastModifiedBy>
  <cp:revision>100</cp:revision>
  <dcterms:created xsi:type="dcterms:W3CDTF">2014-12-23T08:32:45Z</dcterms:created>
  <dcterms:modified xsi:type="dcterms:W3CDTF">2021-05-12T07:52:11Z</dcterms:modified>
</cp:coreProperties>
</file>