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hD8BmEF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080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99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2" t="27030" r="12906" b="12991"/>
          <a:stretch/>
        </p:blipFill>
        <p:spPr bwMode="auto">
          <a:xfrm>
            <a:off x="-20339" y="980728"/>
            <a:ext cx="9164339" cy="516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229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968552"/>
          </a:xfrm>
          <a:solidFill>
            <a:srgbClr val="FFFF0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1.Aké oxidačné číslo je typické pre:  a) Au  b) </a:t>
            </a:r>
            <a:r>
              <a:rPr lang="sk-SK" dirty="0" err="1" smtClean="0">
                <a:solidFill>
                  <a:srgbClr val="002060"/>
                </a:solidFill>
              </a:rPr>
              <a:t>Cu</a:t>
            </a:r>
            <a:r>
              <a:rPr lang="sk-SK" dirty="0" smtClean="0">
                <a:solidFill>
                  <a:srgbClr val="002060"/>
                </a:solidFill>
              </a:rPr>
              <a:t>  c) </a:t>
            </a:r>
            <a:r>
              <a:rPr lang="sk-SK" dirty="0" err="1" smtClean="0">
                <a:solidFill>
                  <a:srgbClr val="002060"/>
                </a:solidFill>
              </a:rPr>
              <a:t>Ag</a:t>
            </a:r>
            <a:endParaRPr lang="sk-SK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2. Akým spôsobom sa získava </a:t>
            </a:r>
            <a:r>
              <a:rPr lang="sk-SK" dirty="0" err="1" smtClean="0">
                <a:solidFill>
                  <a:srgbClr val="002060"/>
                </a:solidFill>
              </a:rPr>
              <a:t>Ag</a:t>
            </a:r>
            <a:r>
              <a:rPr lang="sk-SK" dirty="0" smtClean="0">
                <a:solidFill>
                  <a:srgbClr val="002060"/>
                </a:solidFill>
              </a:rPr>
              <a:t> a Au? Prečo je tento spôsob špecifický a nie veľmi ,,šťastný“? 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3. Ktoré chemická látka vzniká keď černie strieborná retiazka? Ako by sme jej vrátili lesk?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4. V ktorých 2 mestách SR sa v minulosti ťažila meď? 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5. Aký zlatnícky punc (číslo) nájdete na striebornej a aký na zlatej retiazke?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6. Uveďte 3 odvetvia resp. spôsoby, využívania </a:t>
            </a:r>
            <a:r>
              <a:rPr lang="sk-SK" dirty="0" err="1" smtClean="0">
                <a:solidFill>
                  <a:srgbClr val="002060"/>
                </a:solidFill>
              </a:rPr>
              <a:t>Cu</a:t>
            </a:r>
            <a:r>
              <a:rPr lang="sk-SK" dirty="0" smtClean="0">
                <a:solidFill>
                  <a:srgbClr val="002060"/>
                </a:solidFill>
              </a:rPr>
              <a:t>, </a:t>
            </a:r>
            <a:r>
              <a:rPr lang="sk-SK" dirty="0" err="1" smtClean="0">
                <a:solidFill>
                  <a:srgbClr val="002060"/>
                </a:solidFill>
              </a:rPr>
              <a:t>Ag</a:t>
            </a:r>
            <a:r>
              <a:rPr lang="sk-SK" dirty="0" smtClean="0">
                <a:solidFill>
                  <a:srgbClr val="002060"/>
                </a:solidFill>
              </a:rPr>
              <a:t>, Au v bežnom živote.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7. Aké zloženie má lúčavka kráľovská a na čo sa používa?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8. Aký vzorec má a) </a:t>
            </a:r>
            <a:r>
              <a:rPr lang="sk-SK" dirty="0" err="1" smtClean="0">
                <a:solidFill>
                  <a:srgbClr val="002060"/>
                </a:solidFill>
              </a:rPr>
              <a:t>kuprit</a:t>
            </a:r>
            <a:r>
              <a:rPr lang="sk-SK" dirty="0" smtClean="0">
                <a:solidFill>
                  <a:srgbClr val="002060"/>
                </a:solidFill>
              </a:rPr>
              <a:t>  b) </a:t>
            </a:r>
            <a:r>
              <a:rPr lang="sk-SK" dirty="0" err="1" smtClean="0">
                <a:solidFill>
                  <a:srgbClr val="002060"/>
                </a:solidFill>
              </a:rPr>
              <a:t>argentit</a:t>
            </a:r>
            <a:r>
              <a:rPr lang="sk-SK" dirty="0" smtClean="0">
                <a:solidFill>
                  <a:srgbClr val="002060"/>
                </a:solidFill>
              </a:rPr>
              <a:t> c) chalkopyrit  d) </a:t>
            </a:r>
            <a:r>
              <a:rPr lang="sk-SK" dirty="0" err="1" smtClean="0">
                <a:solidFill>
                  <a:srgbClr val="002060"/>
                </a:solidFill>
              </a:rPr>
              <a:t>chalkozín</a:t>
            </a:r>
            <a:endParaRPr lang="sk-SK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002060"/>
                </a:solidFill>
              </a:rPr>
              <a:t>9. S ktorou s kyselín reaguje meď?   </a:t>
            </a:r>
          </a:p>
          <a:p>
            <a:pPr marL="0" indent="0">
              <a:buNone/>
            </a:pP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 a) HNO</a:t>
            </a:r>
            <a:r>
              <a:rPr lang="sk-SK" baseline="-25000" dirty="0" smtClean="0">
                <a:solidFill>
                  <a:srgbClr val="002060"/>
                </a:solidFill>
              </a:rPr>
              <a:t>3</a:t>
            </a:r>
            <a:r>
              <a:rPr lang="sk-SK" dirty="0" smtClean="0">
                <a:solidFill>
                  <a:srgbClr val="002060"/>
                </a:solidFill>
              </a:rPr>
              <a:t> (</a:t>
            </a:r>
            <a:r>
              <a:rPr lang="sk-SK" dirty="0" err="1" smtClean="0">
                <a:solidFill>
                  <a:srgbClr val="002060"/>
                </a:solidFill>
              </a:rPr>
              <a:t>zried</a:t>
            </a:r>
            <a:r>
              <a:rPr lang="sk-SK" dirty="0" smtClean="0">
                <a:solidFill>
                  <a:srgbClr val="002060"/>
                </a:solidFill>
              </a:rPr>
              <a:t>.)  b) HNO</a:t>
            </a:r>
            <a:r>
              <a:rPr lang="sk-SK" baseline="-25000" dirty="0" smtClean="0">
                <a:solidFill>
                  <a:srgbClr val="002060"/>
                </a:solidFill>
              </a:rPr>
              <a:t>3</a:t>
            </a:r>
            <a:r>
              <a:rPr lang="sk-SK" dirty="0" smtClean="0">
                <a:solidFill>
                  <a:srgbClr val="002060"/>
                </a:solidFill>
              </a:rPr>
              <a:t>(konc.)  c) </a:t>
            </a:r>
            <a:r>
              <a:rPr lang="sk-SK" dirty="0" err="1" smtClean="0">
                <a:solidFill>
                  <a:srgbClr val="002060"/>
                </a:solidFill>
              </a:rPr>
              <a:t>HCl</a:t>
            </a:r>
            <a:r>
              <a:rPr lang="sk-SK" dirty="0" smtClean="0">
                <a:solidFill>
                  <a:srgbClr val="002060"/>
                </a:solidFill>
              </a:rPr>
              <a:t>  d) H</a:t>
            </a:r>
            <a:r>
              <a:rPr lang="sk-SK" baseline="-25000" dirty="0" smtClean="0">
                <a:solidFill>
                  <a:srgbClr val="002060"/>
                </a:solidFill>
              </a:rPr>
              <a:t>2</a:t>
            </a:r>
            <a:r>
              <a:rPr lang="sk-SK" dirty="0" smtClean="0">
                <a:solidFill>
                  <a:srgbClr val="002060"/>
                </a:solidFill>
              </a:rPr>
              <a:t>SO</a:t>
            </a:r>
            <a:r>
              <a:rPr lang="sk-SK" baseline="-25000" dirty="0" smtClean="0">
                <a:solidFill>
                  <a:srgbClr val="002060"/>
                </a:solidFill>
              </a:rPr>
              <a:t>4</a:t>
            </a:r>
            <a:r>
              <a:rPr lang="sk-SK" dirty="0" smtClean="0">
                <a:solidFill>
                  <a:srgbClr val="002060"/>
                </a:solidFill>
              </a:rPr>
              <a:t> (</a:t>
            </a:r>
            <a:r>
              <a:rPr lang="sk-SK" dirty="0" err="1" smtClean="0">
                <a:solidFill>
                  <a:srgbClr val="002060"/>
                </a:solidFill>
              </a:rPr>
              <a:t>zried</a:t>
            </a:r>
            <a:r>
              <a:rPr lang="sk-SK" dirty="0" smtClean="0">
                <a:solidFill>
                  <a:srgbClr val="002060"/>
                </a:solidFill>
              </a:rPr>
              <a:t>.) e) H</a:t>
            </a:r>
            <a:r>
              <a:rPr lang="sk-SK" baseline="-25000" dirty="0" smtClean="0">
                <a:solidFill>
                  <a:srgbClr val="002060"/>
                </a:solidFill>
              </a:rPr>
              <a:t>2</a:t>
            </a:r>
            <a:r>
              <a:rPr lang="sk-SK" dirty="0" smtClean="0">
                <a:solidFill>
                  <a:srgbClr val="002060"/>
                </a:solidFill>
              </a:rPr>
              <a:t>SO</a:t>
            </a:r>
            <a:r>
              <a:rPr lang="sk-SK" baseline="-25000" dirty="0" smtClean="0">
                <a:solidFill>
                  <a:srgbClr val="002060"/>
                </a:solidFill>
              </a:rPr>
              <a:t>4</a:t>
            </a:r>
            <a:r>
              <a:rPr lang="sk-SK" dirty="0" smtClean="0">
                <a:solidFill>
                  <a:srgbClr val="002060"/>
                </a:solidFill>
              </a:rPr>
              <a:t>konc.horúca) 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(</a:t>
            </a:r>
            <a:r>
              <a:rPr lang="sk-SK" dirty="0" err="1" smtClean="0"/>
              <a:t>Cu</a:t>
            </a:r>
            <a:r>
              <a:rPr lang="sk-SK" dirty="0" smtClean="0"/>
              <a:t>, </a:t>
            </a:r>
            <a:r>
              <a:rPr lang="sk-SK" dirty="0" err="1" smtClean="0"/>
              <a:t>Ag</a:t>
            </a:r>
            <a:r>
              <a:rPr lang="sk-SK" dirty="0" smtClean="0"/>
              <a:t>, Au)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77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620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" t="32758" r="48390" b="19055"/>
          <a:stretch/>
        </p:blipFill>
        <p:spPr bwMode="auto">
          <a:xfrm>
            <a:off x="331936" y="1497725"/>
            <a:ext cx="4065782" cy="310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2065" y="642869"/>
            <a:ext cx="7210396" cy="1080938"/>
          </a:xfrm>
        </p:spPr>
        <p:txBody>
          <a:bodyPr>
            <a:normAutofit fontScale="90000"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www.youtube.com/watch?v=KmhD8BmEFIo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" t="31925" r="51777" b="19421"/>
          <a:stretch/>
        </p:blipFill>
        <p:spPr bwMode="auto">
          <a:xfrm>
            <a:off x="5060730" y="1497724"/>
            <a:ext cx="3760075" cy="308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899592" y="4772781"/>
            <a:ext cx="7712633" cy="14977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rgbClr val="002060"/>
                </a:solidFill>
              </a:rPr>
              <a:t>Fe</a:t>
            </a:r>
            <a:r>
              <a:rPr lang="sk-SK" sz="4400" b="1" baseline="300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sk-SK" sz="4400" dirty="0" smtClean="0">
                <a:solidFill>
                  <a:srgbClr val="002060"/>
                </a:solidFill>
              </a:rPr>
              <a:t>  + CuSO</a:t>
            </a:r>
            <a:r>
              <a:rPr lang="sk-SK" sz="4400" baseline="-25000" dirty="0" smtClean="0">
                <a:solidFill>
                  <a:srgbClr val="002060"/>
                </a:solidFill>
              </a:rPr>
              <a:t>4</a:t>
            </a:r>
            <a:r>
              <a:rPr lang="sk-SK" sz="4400" dirty="0" smtClean="0">
                <a:solidFill>
                  <a:srgbClr val="002060"/>
                </a:solidFill>
              </a:rPr>
              <a:t>  </a:t>
            </a:r>
            <a:r>
              <a:rPr lang="sk-SK" sz="4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→  Cu</a:t>
            </a:r>
            <a:r>
              <a:rPr lang="sk-SK" sz="4400" b="1" baseline="30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sk-SK" sz="44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  +  FeSO</a:t>
            </a:r>
            <a:r>
              <a:rPr lang="sk-SK" sz="4400" baseline="-25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4</a:t>
            </a:r>
            <a:r>
              <a:rPr lang="sk-SK" sz="4400" dirty="0" smtClean="0">
                <a:solidFill>
                  <a:srgbClr val="002060"/>
                </a:solidFill>
              </a:rPr>
              <a:t>    </a:t>
            </a:r>
            <a:endParaRPr lang="sk-SK" sz="4400" dirty="0">
              <a:solidFill>
                <a:srgbClr val="002060"/>
              </a:solidFill>
            </a:endParaRPr>
          </a:p>
        </p:txBody>
      </p:sp>
      <p:sp>
        <p:nvSpPr>
          <p:cNvPr id="5" name="Sedemcípa hviezda 4"/>
          <p:cNvSpPr/>
          <p:nvPr/>
        </p:nvSpPr>
        <p:spPr>
          <a:xfrm>
            <a:off x="2666610" y="4580698"/>
            <a:ext cx="864666" cy="77014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002060"/>
                </a:solidFill>
              </a:rPr>
              <a:t>II+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0" name="Sedemcípa hviezda 9"/>
          <p:cNvSpPr/>
          <p:nvPr/>
        </p:nvSpPr>
        <p:spPr>
          <a:xfrm>
            <a:off x="6680913" y="4580699"/>
            <a:ext cx="874847" cy="728109"/>
          </a:xfrm>
          <a:prstGeom prst="star7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002060"/>
                </a:solidFill>
              </a:rPr>
              <a:t>II+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8" name="Šípka doprava 7"/>
          <p:cNvSpPr/>
          <p:nvPr/>
        </p:nvSpPr>
        <p:spPr>
          <a:xfrm rot="14370669">
            <a:off x="6816995" y="4289083"/>
            <a:ext cx="727007" cy="442900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 rot="13265197">
            <a:off x="2548474" y="3998274"/>
            <a:ext cx="918857" cy="538936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 rot="18875116">
            <a:off x="5674992" y="4520181"/>
            <a:ext cx="1300756" cy="368257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15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-33609" y="1268760"/>
            <a:ext cx="9286129" cy="456066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 dirty="0" smtClean="0"/>
          </a:p>
          <a:p>
            <a:pPr algn="ctr"/>
            <a:endParaRPr lang="sk-SK" sz="2400" dirty="0"/>
          </a:p>
          <a:p>
            <a:pPr algn="ctr"/>
            <a:endParaRPr lang="sk-SK" sz="2400" dirty="0" smtClean="0"/>
          </a:p>
          <a:p>
            <a:r>
              <a:rPr lang="sk-SK" sz="2800" b="1" dirty="0" smtClean="0">
                <a:solidFill>
                  <a:srgbClr val="002060"/>
                </a:solidFill>
              </a:rPr>
              <a:t>Riešenie:</a:t>
            </a:r>
          </a:p>
          <a:p>
            <a:pPr marL="342900" indent="-342900">
              <a:buAutoNum type="alphaLcParenR"/>
            </a:pP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2NaCl  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sk-SK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→  áno       FeCl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+ 2NaOH + H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endParaRPr lang="sk-SK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  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sk-SK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 →              áno      </a:t>
            </a:r>
            <a:r>
              <a:rPr lang="sk-SK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FeCl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sk-SK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k-SK" sz="2800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CuSO</a:t>
            </a:r>
            <a:r>
              <a:rPr lang="sk-SK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áno       FeSO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endParaRPr lang="sk-SK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</a:t>
            </a:r>
            <a:r>
              <a:rPr lang="sk-SK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sk-SK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            áno       FeSO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k-SK" sz="2800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sk-SK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       NEREAGUJE        </a:t>
            </a:r>
            <a:endParaRPr lang="sk-SK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Mg 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Pb(NO</a:t>
            </a:r>
            <a:r>
              <a:rPr lang="sk-SK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sk-SK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      áno      Mg(NO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sk-SK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FeSO</a:t>
            </a:r>
            <a:r>
              <a:rPr lang="sk-SK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   </a:t>
            </a:r>
            <a:r>
              <a:rPr lang="sk-SK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NEPREBEHNE - meď je ušľachtilý kov(P od H)</a:t>
            </a:r>
            <a:endParaRPr lang="sk-SK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CuCl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sk-SK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sk-SK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áno  FeCl</a:t>
            </a:r>
            <a:r>
              <a:rPr lang="sk-SK" sz="2800" b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sk-SK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endParaRPr lang="sk-SK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lphaLcParenR"/>
            </a:pPr>
            <a:endParaRPr lang="sk-SK" sz="2800" dirty="0"/>
          </a:p>
          <a:p>
            <a:pPr algn="ctr"/>
            <a:endParaRPr lang="sk-SK" sz="2400" dirty="0" smtClean="0"/>
          </a:p>
          <a:p>
            <a:pPr algn="ctr"/>
            <a:r>
              <a:rPr lang="sk-SK" sz="2400" dirty="0" smtClean="0"/>
              <a:t>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5864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901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38505"/>
            <a:ext cx="8943649" cy="45309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sk-SK" sz="2400" dirty="0" smtClean="0"/>
              <a:t>striebrolesklé kovy</a:t>
            </a:r>
          </a:p>
          <a:p>
            <a:r>
              <a:rPr lang="sk-SK" sz="2400" dirty="0" smtClean="0"/>
              <a:t>nízka teplota topenia</a:t>
            </a:r>
          </a:p>
          <a:p>
            <a:r>
              <a:rPr lang="sk-SK" sz="2400" dirty="0"/>
              <a:t>t</a:t>
            </a:r>
            <a:r>
              <a:rPr lang="sk-SK" sz="2400" dirty="0" smtClean="0"/>
              <a:t>ypické oxidačné číslo </a:t>
            </a:r>
            <a:r>
              <a:rPr lang="sk-SK" sz="3200" b="1" dirty="0" smtClean="0"/>
              <a:t>+II </a:t>
            </a:r>
            <a:r>
              <a:rPr lang="sk-SK" sz="3200" b="1" dirty="0" smtClean="0"/>
              <a:t> </a:t>
            </a:r>
            <a:r>
              <a:rPr lang="sk-SK" sz="2400" dirty="0" smtClean="0"/>
              <a:t>výnimka </a:t>
            </a:r>
            <a:r>
              <a:rPr lang="sk-SK" sz="2400" dirty="0" err="1" smtClean="0"/>
              <a:t>Hg</a:t>
            </a:r>
            <a:r>
              <a:rPr lang="sk-SK" sz="2400" dirty="0" smtClean="0"/>
              <a:t> (môže </a:t>
            </a:r>
            <a:r>
              <a:rPr lang="sk-SK" sz="2400" dirty="0" smtClean="0"/>
              <a:t>mať aj +I aj v +II)</a:t>
            </a:r>
            <a:endParaRPr lang="sk-SK" sz="2400" dirty="0" smtClean="0"/>
          </a:p>
          <a:p>
            <a:r>
              <a:rPr lang="sk-SK" sz="2400" dirty="0"/>
              <a:t>m</a:t>
            </a:r>
            <a:r>
              <a:rPr lang="sk-SK" sz="2400" dirty="0" smtClean="0"/>
              <a:t>ajú </a:t>
            </a:r>
            <a:r>
              <a:rPr lang="sk-SK" sz="2400" dirty="0" smtClean="0"/>
              <a:t>plne </a:t>
            </a:r>
            <a:r>
              <a:rPr lang="sk-SK" sz="2400" dirty="0"/>
              <a:t>zaplnené d </a:t>
            </a:r>
            <a:r>
              <a:rPr lang="sk-SK" sz="2400" dirty="0" err="1" smtClean="0"/>
              <a:t>orbitály</a:t>
            </a:r>
            <a:r>
              <a:rPr lang="sk-SK" sz="2400" dirty="0" smtClean="0"/>
              <a:t>   </a:t>
            </a:r>
          </a:p>
          <a:p>
            <a:pPr marL="0" indent="0">
              <a:buNone/>
            </a:pPr>
            <a:endParaRPr lang="sk-SK" sz="2400" baseline="-25000" dirty="0" smtClean="0"/>
          </a:p>
          <a:p>
            <a:pPr marL="0" indent="0">
              <a:buNone/>
            </a:pPr>
            <a:r>
              <a:rPr lang="sk-SK" sz="2400" baseline="-25000" dirty="0" smtClean="0"/>
              <a:t>30</a:t>
            </a:r>
            <a:r>
              <a:rPr lang="sk-SK" sz="2400" dirty="0" smtClean="0"/>
              <a:t>Zn   ____________________   </a:t>
            </a:r>
          </a:p>
          <a:p>
            <a:pPr marL="0" indent="0">
              <a:buNone/>
            </a:pPr>
            <a:r>
              <a:rPr lang="sk-SK" sz="2400" dirty="0" smtClean="0"/>
              <a:t>  </a:t>
            </a:r>
          </a:p>
          <a:p>
            <a:pPr marL="0" indent="0">
              <a:buNone/>
            </a:pPr>
            <a:r>
              <a:rPr lang="sk-SK" sz="2400" baseline="-25000" dirty="0" smtClean="0"/>
              <a:t>30</a:t>
            </a:r>
            <a:r>
              <a:rPr lang="sk-SK" sz="2400" dirty="0" smtClean="0"/>
              <a:t>Zn</a:t>
            </a:r>
            <a:r>
              <a:rPr lang="sk-SK" sz="2400" baseline="30000" dirty="0" smtClean="0"/>
              <a:t>2+ </a:t>
            </a:r>
            <a:r>
              <a:rPr lang="sk-SK" sz="2400" dirty="0"/>
              <a:t>____________________</a:t>
            </a:r>
          </a:p>
          <a:p>
            <a:r>
              <a:rPr lang="sk-SK" sz="2400" dirty="0" smtClean="0"/>
              <a:t>tvoria </a:t>
            </a:r>
            <a:r>
              <a:rPr lang="sk-SK" sz="2400" dirty="0" smtClean="0"/>
              <a:t>aj koordinačné zlúčeniny </a:t>
            </a:r>
            <a:r>
              <a:rPr lang="sk-SK" sz="2400" dirty="0" smtClean="0"/>
              <a:t>(najstabilnejšie má </a:t>
            </a:r>
            <a:r>
              <a:rPr lang="sk-SK" sz="2400" dirty="0" err="1" smtClean="0"/>
              <a:t>Cd</a:t>
            </a:r>
            <a:r>
              <a:rPr lang="sk-SK" sz="2400" dirty="0" smtClean="0"/>
              <a:t>)</a:t>
            </a:r>
            <a:endParaRPr lang="sk-SK" sz="2400" dirty="0" smtClean="0"/>
          </a:p>
          <a:p>
            <a:r>
              <a:rPr lang="sk-SK" sz="2400" dirty="0"/>
              <a:t>v</a:t>
            </a:r>
            <a:r>
              <a:rPr lang="sk-SK" sz="2400" dirty="0" smtClean="0"/>
              <a:t>šetky tri reagujú s HNO</a:t>
            </a:r>
            <a:r>
              <a:rPr lang="sk-SK" sz="2400" baseline="-25000" dirty="0" smtClean="0"/>
              <a:t>3 </a:t>
            </a:r>
            <a:r>
              <a:rPr lang="sk-SK" sz="2400" dirty="0" smtClean="0"/>
              <a:t>a </a:t>
            </a:r>
            <a:r>
              <a:rPr lang="sk-SK" sz="2400" dirty="0" err="1" smtClean="0"/>
              <a:t>konc</a:t>
            </a:r>
            <a:r>
              <a:rPr lang="sk-SK" sz="2400" dirty="0" smtClean="0"/>
              <a:t>. 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SO</a:t>
            </a:r>
            <a:r>
              <a:rPr lang="sk-SK" sz="2400" baseline="-25000" dirty="0" smtClean="0"/>
              <a:t>4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Všeobecná </a:t>
            </a:r>
            <a:r>
              <a:rPr lang="sk-SK" b="1" dirty="0" smtClean="0"/>
              <a:t>charakteristika (</a:t>
            </a:r>
            <a:r>
              <a:rPr lang="sk-SK" b="1" dirty="0" err="1" smtClean="0"/>
              <a:t>Zn</a:t>
            </a:r>
            <a:r>
              <a:rPr lang="sk-SK" b="1" dirty="0" smtClean="0"/>
              <a:t>, </a:t>
            </a:r>
            <a:r>
              <a:rPr lang="sk-SK" b="1" dirty="0" err="1" smtClean="0"/>
              <a:t>Cd</a:t>
            </a:r>
            <a:r>
              <a:rPr lang="sk-SK" b="1" dirty="0" smtClean="0"/>
              <a:t>, </a:t>
            </a:r>
            <a:r>
              <a:rPr lang="sk-SK" b="1" dirty="0" err="1" smtClean="0"/>
              <a:t>Hg</a:t>
            </a:r>
            <a:r>
              <a:rPr lang="sk-SK" b="1" dirty="0" smtClean="0"/>
              <a:t>)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779912" y="1196752"/>
            <a:ext cx="5220072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4800" dirty="0" smtClean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sk-SK" sz="4800" dirty="0" smtClean="0">
                <a:solidFill>
                  <a:schemeClr val="bg2">
                    <a:lumMod val="75000"/>
                  </a:schemeClr>
                </a:solidFill>
              </a:rPr>
              <a:t>n-1)d</a:t>
            </a:r>
            <a:r>
              <a:rPr lang="sk-SK" sz="4800" baseline="30000" dirty="0" smtClean="0">
                <a:solidFill>
                  <a:schemeClr val="bg2">
                    <a:lumMod val="75000"/>
                  </a:schemeClr>
                </a:solidFill>
              </a:rPr>
              <a:t>1-10</a:t>
            </a:r>
            <a:r>
              <a:rPr lang="sk-SK" sz="4800" dirty="0" smtClean="0">
                <a:solidFill>
                  <a:schemeClr val="bg2">
                    <a:lumMod val="75000"/>
                  </a:schemeClr>
                </a:solidFill>
              </a:rPr>
              <a:t> n s</a:t>
            </a:r>
            <a:r>
              <a:rPr lang="sk-SK" sz="4800" baseline="30000" dirty="0" smtClean="0">
                <a:solidFill>
                  <a:schemeClr val="bg2">
                    <a:lumMod val="75000"/>
                  </a:schemeClr>
                </a:solidFill>
              </a:rPr>
              <a:t>0-2</a:t>
            </a:r>
            <a:endParaRPr lang="sk-SK" sz="4800" baseline="300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90564"/>
              </p:ext>
            </p:extLst>
          </p:nvPr>
        </p:nvGraphicFramePr>
        <p:xfrm>
          <a:off x="4211960" y="3933056"/>
          <a:ext cx="3239815" cy="54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3"/>
                <a:gridCol w="647963"/>
                <a:gridCol w="647963"/>
                <a:gridCol w="647963"/>
                <a:gridCol w="647963"/>
              </a:tblGrid>
              <a:tr h="54157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3884"/>
              </p:ext>
            </p:extLst>
          </p:nvPr>
        </p:nvGraphicFramePr>
        <p:xfrm>
          <a:off x="4283968" y="4653136"/>
          <a:ext cx="3239815" cy="54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3"/>
                <a:gridCol w="647963"/>
                <a:gridCol w="647963"/>
                <a:gridCol w="647963"/>
                <a:gridCol w="647963"/>
              </a:tblGrid>
              <a:tr h="54157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15587"/>
              </p:ext>
            </p:extLst>
          </p:nvPr>
        </p:nvGraphicFramePr>
        <p:xfrm>
          <a:off x="7884368" y="3933056"/>
          <a:ext cx="592520" cy="58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520"/>
              </a:tblGrid>
              <a:tr h="583324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8" name="Tabuľ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90865"/>
              </p:ext>
            </p:extLst>
          </p:nvPr>
        </p:nvGraphicFramePr>
        <p:xfrm>
          <a:off x="7884368" y="4653136"/>
          <a:ext cx="620110" cy="61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10"/>
              </a:tblGrid>
              <a:tr h="614855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7309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336</Words>
  <Application>Microsoft Office PowerPoint</Application>
  <PresentationFormat>Prezentácia na obrazovke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Hala</vt:lpstr>
      <vt:lpstr>Prezentácia programu PowerPoint</vt:lpstr>
      <vt:lpstr>Prezentácia programu PowerPoint</vt:lpstr>
      <vt:lpstr>Prezentácia programu PowerPoint</vt:lpstr>
      <vt:lpstr>Opakovanie (Cu, Ag, Au)</vt:lpstr>
      <vt:lpstr>Prezentácia programu PowerPoint</vt:lpstr>
      <vt:lpstr>https://www.youtube.com/watch?v=KmhD8BmEFIo </vt:lpstr>
      <vt:lpstr>Prezentácia programu PowerPoint</vt:lpstr>
      <vt:lpstr>Prezentácia programu PowerPoint</vt:lpstr>
      <vt:lpstr>Všeobecná charakteristika (Zn, Cd, Hg)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2</cp:revision>
  <dcterms:created xsi:type="dcterms:W3CDTF">2021-01-12T17:30:58Z</dcterms:created>
  <dcterms:modified xsi:type="dcterms:W3CDTF">2021-01-12T19:12:59Z</dcterms:modified>
</cp:coreProperties>
</file>