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0" r:id="rId5"/>
  </p:sldMasterIdLst>
  <p:sldIdLst>
    <p:sldId id="256" r:id="rId6"/>
    <p:sldId id="280" r:id="rId7"/>
    <p:sldId id="273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4FA90-8EB6-4701-8C30-FDBA8728C19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261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9B12E-721F-421A-97AF-DCE5B2F76F08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4134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B6E1D-86DE-4AC2-85D6-90F47739A1A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279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66F54-2AC8-41AE-AA49-8AF6D4E6E75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7390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E7201-1F21-422C-A826-B7FBBA6C398D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1545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F43DA-85DB-452E-ACE3-280F0C69DF9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870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843C4-F6CF-4BA2-83BE-DCA3478D899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5035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162B9-76C4-4022-9356-ECBF23CE1575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292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78B78-7AEB-4C73-BD1B-C9418F1D6566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5168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EE6C5-2D0F-4558-A13C-D06A3B61B049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8975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9A3DA-81E6-499B-965F-DB8EEB3FFEDB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216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676D549-06E4-40AC-9EC9-710389F5E7CF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12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0NFnPLc1hI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805B02-738E-4C7D-8A39-8E6D4D0AC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6146" y="2170176"/>
            <a:ext cx="4849092" cy="2318696"/>
          </a:xfrm>
        </p:spPr>
        <p:txBody>
          <a:bodyPr/>
          <a:lstStyle/>
          <a:p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Prvá pomoc pri ohrození</a:t>
            </a:r>
            <a:b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Života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C46349F-C568-44F3-B5AD-DF264BB24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VypracovalA:Bc.rebeka</a:t>
            </a: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Segečová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E3118AF-8502-4B30-B1B3-20A2F211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429" y="136525"/>
            <a:ext cx="26003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5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410ABFFD-E9D3-4F3A-BAFC-AF031B549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410903"/>
            <a:ext cx="4800600" cy="38161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2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 Oživovanie 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Stále treba 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30-krát stláčať hrudník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2-krát dýchať z úst do úst (30:2)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pokračovať, kým postihnutá osoba  začne dýchať alebo príde odborná pomoc.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E5D04E2B-F8D0-4835-9FC3-2AAFEEAC3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71" y="819737"/>
            <a:ext cx="2669246" cy="3033002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1A31495E-2D7D-4301-B987-66E0308EC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706" y="3921903"/>
            <a:ext cx="3626829" cy="267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31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6EDCE3FE-87D4-44D4-A5A6-6FCE9CD9E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6533" y="-603448"/>
            <a:ext cx="8230313" cy="4523624"/>
          </a:xfrm>
          <a:prstGeom prst="rect">
            <a:avLst/>
          </a:prstGeom>
        </p:spPr>
      </p:pic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298514C3-BD4D-4A3E-859B-23CE6A87E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294" y="301974"/>
            <a:ext cx="1765308" cy="24073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>
                    <a:lumMod val="95000"/>
                    <a:lumOff val="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Zhodnotiť situáciu</a:t>
            </a:r>
            <a:endParaRPr lang="sk-SK" b="1" dirty="0">
              <a:solidFill>
                <a:srgbClr val="000000">
                  <a:lumMod val="95000"/>
                  <a:lumOff val="5000"/>
                </a:srgbClr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____________________________________________________________________________________________________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bdĺžnik: zaoblené rohy 10">
            <a:extLst>
              <a:ext uri="{FF2B5EF4-FFF2-40B4-BE49-F238E27FC236}">
                <a16:creationId xmlns:a16="http://schemas.microsoft.com/office/drawing/2014/main" id="{76309D33-75C2-44BF-8E7B-E5AEC8225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628" y="301974"/>
            <a:ext cx="1772329" cy="23323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sk-SK" b="1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Vyšetriť základné životné funkcie</a:t>
            </a: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bdĺžnik: zaoblené rohy 11">
            <a:extLst>
              <a:ext uri="{FF2B5EF4-FFF2-40B4-BE49-F238E27FC236}">
                <a16:creationId xmlns:a16="http://schemas.microsoft.com/office/drawing/2014/main" id="{2072323B-C6F7-4984-9068-49CCF1F40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798" y="3200392"/>
            <a:ext cx="1623209" cy="22266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Telefonovať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155 /112 </a:t>
            </a: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____________________________________________________________________________________________________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bdĺžnik: zaoblené rohy 12">
            <a:extLst>
              <a:ext uri="{FF2B5EF4-FFF2-40B4-BE49-F238E27FC236}">
                <a16:creationId xmlns:a16="http://schemas.microsoft.com/office/drawing/2014/main" id="{8F15C166-754F-444A-82C7-4C38E9B3B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272" y="276363"/>
            <a:ext cx="1727968" cy="238352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b="1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sk-SK" b="1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Začiatok oživovania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Obdĺžnik: zaoblené rohy 13">
            <a:extLst>
              <a:ext uri="{FF2B5EF4-FFF2-40B4-BE49-F238E27FC236}">
                <a16:creationId xmlns:a16="http://schemas.microsoft.com/office/drawing/2014/main" id="{40FDA0DB-885F-4B6D-9B14-253A013A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509" y="3094785"/>
            <a:ext cx="1772329" cy="23323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endParaRPr lang="sk-SK" b="1" dirty="0">
              <a:solidFill>
                <a:srgbClr val="FFFF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sk-SK" b="1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b="1" dirty="0" err="1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Záchrané</a:t>
            </a:r>
            <a:r>
              <a:rPr lang="sk-SK" b="1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dýchanie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____________________________________________________________________________________________________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Obdĺžnik: zaoblené rohy 14">
            <a:extLst>
              <a:ext uri="{FF2B5EF4-FFF2-40B4-BE49-F238E27FC236}">
                <a16:creationId xmlns:a16="http://schemas.microsoft.com/office/drawing/2014/main" id="{B142CF2E-D6E7-4044-9342-BDE2C23AE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461" y="3197079"/>
            <a:ext cx="1637674" cy="22266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Oživovanie</a:t>
            </a:r>
            <a:endParaRPr lang="sk-SK" sz="1100" dirty="0">
              <a:solidFill>
                <a:schemeClr val="tx1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____________________________________________________________________________________________________</a:t>
            </a:r>
            <a:endParaRPr lang="sk-SK" sz="1100" dirty="0">
              <a:solidFill>
                <a:srgbClr val="FFFFFF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Vývojový diagram: spojnica 22">
            <a:extLst>
              <a:ext uri="{FF2B5EF4-FFF2-40B4-BE49-F238E27FC236}">
                <a16:creationId xmlns:a16="http://schemas.microsoft.com/office/drawing/2014/main" id="{85E206CA-EEDC-48DC-9F5A-A7BD004D5E1C}"/>
              </a:ext>
            </a:extLst>
          </p:cNvPr>
          <p:cNvSpPr/>
          <p:nvPr/>
        </p:nvSpPr>
        <p:spPr>
          <a:xfrm>
            <a:off x="2185609" y="1833160"/>
            <a:ext cx="626678" cy="57606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sk-SK" b="1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4" name="Vývojový diagram: spojnica 23">
            <a:extLst>
              <a:ext uri="{FF2B5EF4-FFF2-40B4-BE49-F238E27FC236}">
                <a16:creationId xmlns:a16="http://schemas.microsoft.com/office/drawing/2014/main" id="{E1428859-9FF4-47C3-B0F6-D0FB49F6024B}"/>
              </a:ext>
            </a:extLst>
          </p:cNvPr>
          <p:cNvSpPr/>
          <p:nvPr/>
        </p:nvSpPr>
        <p:spPr>
          <a:xfrm>
            <a:off x="5312403" y="1836898"/>
            <a:ext cx="610826" cy="57606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sk-SK" b="1" dirty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25" name="Vývojový diagram: spojnica 24">
            <a:extLst>
              <a:ext uri="{FF2B5EF4-FFF2-40B4-BE49-F238E27FC236}">
                <a16:creationId xmlns:a16="http://schemas.microsoft.com/office/drawing/2014/main" id="{288052EF-2EBC-48A9-9BE5-056A4C7A11EF}"/>
              </a:ext>
            </a:extLst>
          </p:cNvPr>
          <p:cNvSpPr/>
          <p:nvPr/>
        </p:nvSpPr>
        <p:spPr>
          <a:xfrm>
            <a:off x="8271896" y="1804021"/>
            <a:ext cx="594024" cy="60520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sk-SK" b="1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26" name="Vývojový diagram: spojnica 25">
            <a:extLst>
              <a:ext uri="{FF2B5EF4-FFF2-40B4-BE49-F238E27FC236}">
                <a16:creationId xmlns:a16="http://schemas.microsoft.com/office/drawing/2014/main" id="{F0FF4C91-0197-46F7-B510-65D51AEA85F3}"/>
              </a:ext>
            </a:extLst>
          </p:cNvPr>
          <p:cNvSpPr/>
          <p:nvPr/>
        </p:nvSpPr>
        <p:spPr>
          <a:xfrm>
            <a:off x="7819862" y="4569949"/>
            <a:ext cx="616930" cy="57606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sk-SK" b="1" dirty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27" name="Vývojový diagram: spojnica 26">
            <a:extLst>
              <a:ext uri="{FF2B5EF4-FFF2-40B4-BE49-F238E27FC236}">
                <a16:creationId xmlns:a16="http://schemas.microsoft.com/office/drawing/2014/main" id="{7E34A0FC-8590-401D-8158-D813051FBED3}"/>
              </a:ext>
            </a:extLst>
          </p:cNvPr>
          <p:cNvSpPr/>
          <p:nvPr/>
        </p:nvSpPr>
        <p:spPr>
          <a:xfrm>
            <a:off x="2209280" y="4611512"/>
            <a:ext cx="698686" cy="64807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sk-SK" b="1" dirty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28" name="Vývojový diagram: spojnica 27">
            <a:extLst>
              <a:ext uri="{FF2B5EF4-FFF2-40B4-BE49-F238E27FC236}">
                <a16:creationId xmlns:a16="http://schemas.microsoft.com/office/drawing/2014/main" id="{E3EF2707-2FD0-488F-B4F7-467F5C3D1ED0}"/>
              </a:ext>
            </a:extLst>
          </p:cNvPr>
          <p:cNvSpPr/>
          <p:nvPr/>
        </p:nvSpPr>
        <p:spPr>
          <a:xfrm>
            <a:off x="4943527" y="4569949"/>
            <a:ext cx="674289" cy="64807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sk-SK" b="1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78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640771-31EC-4676-A4FD-92CADB00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16" y="2900502"/>
            <a:ext cx="10178322" cy="1492132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sk-SK" dirty="0"/>
              <a:t> </a:t>
            </a:r>
            <a:br>
              <a:rPr lang="sk-SK" dirty="0"/>
            </a:br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ĎAKUJEM ZA POZORNOSŤ ! </a:t>
            </a:r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 </a:t>
            </a:r>
            <a:endParaRPr lang="sk-SK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8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édium 3" title="ￅﾠPECIALISTI - Vￅﾡetko ￄﾍo potrebujete vedieￅﾥ o prvej pomoci">
            <a:hlinkClick r:id="" action="ppaction://media"/>
            <a:extLst>
              <a:ext uri="{FF2B5EF4-FFF2-40B4-BE49-F238E27FC236}">
                <a16:creationId xmlns:a16="http://schemas.microsoft.com/office/drawing/2014/main" id="{2A03A8B3-AD28-4B76-B004-BA7DF3E4356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60230" y="1060101"/>
            <a:ext cx="6361112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D0080AE-E497-46B5-8E99-6842525AF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02" y="1276273"/>
            <a:ext cx="9989127" cy="5408537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 život človeka  a správnu funkciu všetkých orgánov je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nevyhnutý kyslík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Zastavenie dychu a krvného obehu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 stav ohrozujúci život, môže </a:t>
            </a:r>
            <a:r>
              <a:rPr lang="sk-SK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dojsť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trvalému poškodeniu mozgových buniek a následne aj smrti.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 je postihnutá osoba v 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bezvedomí,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nereaguje na oslovenie, ani na zatrasenie,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nedýcha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alebo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dýcha s veľkými problémami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potrebné začať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oživovanie.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 záchrane životných funkcií platia určité zásady, ktoré treba dodržať.</a:t>
            </a:r>
          </a:p>
          <a:p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9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D23D74-9015-437A-A6E8-8C0E51088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497" y="1440873"/>
            <a:ext cx="5943596" cy="3513508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sk-SK" sz="2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Zhodnotiť celkovú situáciu</a:t>
            </a:r>
          </a:p>
          <a:p>
            <a:pPr algn="just">
              <a:lnSpc>
                <a:spcPct val="100000"/>
              </a:lnSpc>
            </a:pPr>
            <a:r>
              <a:rPr lang="sk-SK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Hrozí záchrancovi alebo postihnutej osobe nejaké riziko?</a:t>
            </a:r>
          </a:p>
          <a:p>
            <a:pPr algn="just">
              <a:lnSpc>
                <a:spcPct val="100000"/>
              </a:lnSpc>
            </a:pPr>
            <a:r>
              <a:rPr lang="sk-SK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Áno-</a:t>
            </a:r>
            <a:r>
              <a:rPr lang="sk-SK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záchranca má dbať o vlastnú bezpečnosť a volať </a:t>
            </a:r>
            <a:r>
              <a:rPr lang="sk-SK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záchrannú zdravotnú službu-155 </a:t>
            </a:r>
            <a:r>
              <a:rPr lang="sk-SK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alebo</a:t>
            </a:r>
            <a:r>
              <a:rPr lang="sk-SK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112.</a:t>
            </a:r>
          </a:p>
          <a:p>
            <a:pPr algn="just">
              <a:lnSpc>
                <a:spcPct val="100000"/>
              </a:lnSpc>
            </a:pPr>
            <a:r>
              <a:rPr lang="sk-SK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Nie-</a:t>
            </a:r>
            <a:r>
              <a:rPr lang="sk-SK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záchranca má venovať pozornosť postihnutej osobe</a:t>
            </a:r>
          </a:p>
          <a:p>
            <a:pPr marL="0" indent="0">
              <a:lnSpc>
                <a:spcPct val="100000"/>
              </a:lnSpc>
              <a:buNone/>
            </a:pPr>
            <a:endParaRPr lang="sk-S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Šípka: doprava 3">
            <a:extLst>
              <a:ext uri="{FF2B5EF4-FFF2-40B4-BE49-F238E27FC236}">
                <a16:creationId xmlns:a16="http://schemas.microsoft.com/office/drawing/2014/main" id="{87FE3E2E-034A-435D-BBEA-A04AB9DD7789}"/>
              </a:ext>
            </a:extLst>
          </p:cNvPr>
          <p:cNvSpPr/>
          <p:nvPr/>
        </p:nvSpPr>
        <p:spPr>
          <a:xfrm>
            <a:off x="3390314" y="3938954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EA2978CF-BBAE-4C18-B87E-3E1BBCD29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49" y="1601534"/>
            <a:ext cx="1688738" cy="118882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5DE1E5DA-2C53-494F-A074-1B5377B0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4937" y="3346063"/>
            <a:ext cx="3243353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ástupný objekt pre obsah 13">
            <a:extLst>
              <a:ext uri="{FF2B5EF4-FFF2-40B4-BE49-F238E27FC236}">
                <a16:creationId xmlns:a16="http://schemas.microsoft.com/office/drawing/2014/main" id="{FD1318DE-1BE1-402F-8460-5CC6C7F8C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8012" y="1237250"/>
            <a:ext cx="5172209" cy="4783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Zhodnotiť stav postihnutej osoby-vyšetriť základné životné funkcie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Vedomie a dýchanie, aby záchranca vedel, či treba postihnutú osobu </a:t>
            </a: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oživovať.</a:t>
            </a:r>
            <a:endParaRPr lang="sk-SK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lphaLcParenR"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Vyšetriť vedomie-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záchranca: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 má  hlasno prihovárať k postihnutej osobe,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 nereaguje, zatriasť jej ramenami,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 nereaguje ani potom-je postihnutá osoba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bezvedomí.</a:t>
            </a:r>
          </a:p>
        </p:txBody>
      </p:sp>
      <p:pic>
        <p:nvPicPr>
          <p:cNvPr id="15" name="Obrázok 14">
            <a:extLst>
              <a:ext uri="{FF2B5EF4-FFF2-40B4-BE49-F238E27FC236}">
                <a16:creationId xmlns:a16="http://schemas.microsoft.com/office/drawing/2014/main" id="{67CAAE9B-21D7-41C9-BBB8-814D989DD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27" y="1469489"/>
            <a:ext cx="3319727" cy="42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9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83B60AFD-F414-41CF-B964-7EBD4ED32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1792" y="305494"/>
            <a:ext cx="5022224" cy="34245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sk-SK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Vyšetriť dýchanie</a:t>
            </a:r>
          </a:p>
          <a:p>
            <a:pPr algn="just"/>
            <a:r>
              <a:rPr lang="sk-SK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Zakloniť hlavu </a:t>
            </a:r>
            <a:r>
              <a:rPr lang="sk-S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tlačením čela dole a zdvihnutím brady.</a:t>
            </a:r>
          </a:p>
          <a:p>
            <a:pPr algn="just"/>
            <a:r>
              <a:rPr lang="sk-SK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 záklone hlavy je dôležitá ruka, ktorá  ťahá bradu hore. Tým sa zabráni zapadnutiu jazyka.</a:t>
            </a:r>
          </a:p>
          <a:p>
            <a:pPr algn="just"/>
            <a:r>
              <a:rPr lang="sk-SK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Držať hlavu v záklone, nakloniť ucho k tvári postihnutej osoby a súčasne pozorovať hrudník.</a:t>
            </a:r>
          </a:p>
          <a:p>
            <a:pPr algn="just"/>
            <a:r>
              <a:rPr lang="sk-SK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Počúvať 10 sekúnd a sledovať, ako postihnutá osoba dýcha.</a:t>
            </a:r>
          </a:p>
          <a:p>
            <a:pPr algn="just"/>
            <a:r>
              <a:rPr lang="sk-SK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Dýcha normálne- </a:t>
            </a:r>
            <a:r>
              <a:rPr lang="sk-SK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dýcha približne ako ty, nadýchne sa aspoň 2-krát za 10 sekúnd.</a:t>
            </a:r>
          </a:p>
          <a:p>
            <a:pPr algn="just"/>
            <a:r>
              <a:rPr lang="sk-SK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Udržiavať záklon hlavy, kontrolovať dýchanie a volať záchrannú zdravotnú službu.</a:t>
            </a:r>
          </a:p>
          <a:p>
            <a:pPr marL="0" indent="0" algn="just">
              <a:buNone/>
            </a:pPr>
            <a:r>
              <a:rPr lang="sk-SK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Nedýcha normálne- </a:t>
            </a:r>
            <a:r>
              <a:rPr lang="sk-SK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chrčí, lapá po vzduchu alebo nedýcha vôbec-</a:t>
            </a:r>
            <a:r>
              <a:rPr lang="sk-SK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treba začať oživovať</a:t>
            </a:r>
            <a:r>
              <a:rPr lang="sk-SK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 volať záchrannú zdravotnú službu.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CF6FCDA1-441E-4981-8445-C3306EA7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54" y="305494"/>
            <a:ext cx="2371668" cy="2954467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79508324-21D9-45CB-A4DF-4150686B4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986" y="3598040"/>
            <a:ext cx="3243404" cy="27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3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FFF5F6F-49C4-4725-9FF8-AE17807B1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1881" y="1592768"/>
            <a:ext cx="4800600" cy="29963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sk-SK" sz="2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Telefonovať na tiesňovú linku-</a:t>
            </a:r>
            <a:r>
              <a:rPr lang="sk-SK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155 </a:t>
            </a:r>
            <a:r>
              <a:rPr lang="sk-SK" sz="2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alebo </a:t>
            </a:r>
            <a:r>
              <a:rPr lang="sk-SK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Zaktivovať si reproduktor v telefóne  na hlasné počúvanie, aby mal záchranca voľné ruky.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Operátor záchrannej služby bude so záchrancom v kontakte počas celého oživovania.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DC30393C-F8D7-492B-8B33-6C90C610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67" y="1811132"/>
            <a:ext cx="3448979" cy="299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CE58653A-C310-4BE1-9CE9-E8B8B836E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22832" y="731239"/>
            <a:ext cx="4800600" cy="29963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sk-SK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Začiatok oživovania</a:t>
            </a:r>
          </a:p>
          <a:p>
            <a:pPr marL="0" indent="0" algn="just">
              <a:buNone/>
            </a:pPr>
            <a:r>
              <a:rPr lang="sk-SK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Oživovanie-30 stlačení hrudníka za minútu</a:t>
            </a:r>
          </a:p>
          <a:p>
            <a:pPr algn="just"/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Odhaliť hrudník postihnutej osoby, aby sa lepšie určilo správne miesto a hrudník ľahšie stláčal,</a:t>
            </a:r>
          </a:p>
          <a:p>
            <a:pPr algn="just"/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správne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miesto je uprostred medzi prsnými bradavkami, na spodnej časti hrudnej kosti,</a:t>
            </a:r>
          </a:p>
          <a:p>
            <a:pPr algn="just"/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hĺbka stlačenia hrudník u dospelej osoby má byť asi 5 cm, nie viac ako 6 cm,</a:t>
            </a:r>
          </a:p>
          <a:p>
            <a:pPr algn="just"/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rýchlosť stláčania hrudníka (s vystretými rukami) sa má udržať medzi 100 až 120 stlačení za minútu. 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E518F751-9F45-422B-AF7E-C1078B00D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88" y="1385510"/>
            <a:ext cx="2256383" cy="329380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43B18B58-90DC-42A1-83C0-EEF0010BA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630" y="1385511"/>
            <a:ext cx="2814579" cy="336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3197FE2B-1263-4F81-AB07-8D410E3B7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7658" y="432602"/>
            <a:ext cx="4800600" cy="29963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sk-SK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Záchranné dýchanie</a:t>
            </a:r>
          </a:p>
          <a:p>
            <a:pPr marL="0" indent="0" algn="just">
              <a:buNone/>
            </a:pP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Dýchanie z úst do úst-záchranné vdychy</a:t>
            </a:r>
          </a:p>
          <a:p>
            <a:pPr algn="just"/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Palcom a ukazovákom ruky položenej na čelo stlačiť nos z boku, aby sa zatvorili nosné dierky,</a:t>
            </a:r>
          </a:p>
          <a:p>
            <a:pPr algn="just"/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bradu pridržať tak, aby sa dali otvoriť ústa osoby,</a:t>
            </a:r>
          </a:p>
          <a:p>
            <a:pPr algn="just"/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záchranca sa bežne nadýchne a perami nepriedušne obopne ústa postihnutej osoby, </a:t>
            </a:r>
          </a:p>
          <a:p>
            <a:pPr algn="just"/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vdýchne vzduch do úst postihnutej osoby a súčasne musí sledovať či sa dvíha hrudník.</a:t>
            </a:r>
          </a:p>
          <a:p>
            <a:pPr marL="0" indent="0" algn="just">
              <a:buNone/>
            </a:pP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 záchranca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nevie</a:t>
            </a: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dýchanie z úst do úst, pri oživovaní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nemusí</a:t>
            </a: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robiť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záchranné vdychy, </a:t>
            </a: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 musí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stláčať hrudník.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85CD6B70-83FA-4251-82D6-927BAFDD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51" y="1688781"/>
            <a:ext cx="4718079" cy="348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70106"/>
      </p:ext>
    </p:extLst>
  </p:cSld>
  <p:clrMapOvr>
    <a:masterClrMapping/>
  </p:clrMapOvr>
</p:sld>
</file>

<file path=ppt/theme/theme1.xml><?xml version="1.0" encoding="utf-8"?>
<a:theme xmlns:a="http://schemas.openxmlformats.org/drawingml/2006/main" name="Odznak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Výchozí návrh">
  <a:themeElements>
    <a:clrScheme name="Vlastní 1">
      <a:dk1>
        <a:srgbClr val="FFC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70FCCA9E2AA9B4B9CFE3FC9C289C7AC" ma:contentTypeVersion="2" ma:contentTypeDescription="Umožňuje vytvoriť nový dokument." ma:contentTypeScope="" ma:versionID="d9f15e25da068550299bccb75fdf2f4e">
  <xsd:schema xmlns:xsd="http://www.w3.org/2001/XMLSchema" xmlns:xs="http://www.w3.org/2001/XMLSchema" xmlns:p="http://schemas.microsoft.com/office/2006/metadata/properties" xmlns:ns2="f4b8502f-763d-4f2a-8479-78fc3aa7200d" targetNamespace="http://schemas.microsoft.com/office/2006/metadata/properties" ma:root="true" ma:fieldsID="95ab37ec8bf05f7686bc5f6edf5874db" ns2:_="">
    <xsd:import namespace="f4b8502f-763d-4f2a-8479-78fc3aa720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b8502f-763d-4f2a-8479-78fc3aa72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4D0CA1-4FC4-4480-BE62-D850CC0497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7333C4-ED61-46EE-95AF-4BCBEF27A17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11CCAD1-BBA9-4F62-927B-234BC27BBD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b8502f-763d-4f2a-8479-78fc3aa720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TM10001106[[fn=Odznak]]</Template>
  <TotalTime>1907</TotalTime>
  <Words>599</Words>
  <Application>Microsoft Office PowerPoint</Application>
  <PresentationFormat>Širokouhlá</PresentationFormat>
  <Paragraphs>109</Paragraphs>
  <Slides>12</Slides>
  <Notes>0</Notes>
  <HiddenSlides>0</HiddenSlides>
  <MMClips>1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Impact</vt:lpstr>
      <vt:lpstr>Times New Roman</vt:lpstr>
      <vt:lpstr>Odznak</vt:lpstr>
      <vt:lpstr>Výchozí návrh</vt:lpstr>
      <vt:lpstr>Prvá pomoc pri ohrození Života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     ĎAKUJEM ZA POZORNOSŤ !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chrípka</dc:title>
  <dc:creator>Rebeka Segečová</dc:creator>
  <cp:lastModifiedBy>R</cp:lastModifiedBy>
  <cp:revision>51</cp:revision>
  <dcterms:created xsi:type="dcterms:W3CDTF">2021-03-08T13:26:07Z</dcterms:created>
  <dcterms:modified xsi:type="dcterms:W3CDTF">2021-04-23T18:51:07Z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0x010100E70FCCA9E2AA9B4B9CFE3FC9C289C7AC</vt:lpwstr>
  </property>
</Properties>
</file>