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5" r:id="rId6"/>
    <p:sldId id="281" r:id="rId7"/>
    <p:sldId id="280" r:id="rId8"/>
    <p:sldId id="269" r:id="rId9"/>
    <p:sldId id="272" r:id="rId10"/>
    <p:sldId id="267" r:id="rId11"/>
    <p:sldId id="271" r:id="rId12"/>
    <p:sldId id="274" r:id="rId13"/>
    <p:sldId id="275" r:id="rId14"/>
    <p:sldId id="276" r:id="rId15"/>
    <p:sldId id="277" r:id="rId16"/>
    <p:sldId id="278" r:id="rId17"/>
    <p:sldId id="273" r:id="rId18"/>
    <p:sldId id="258" r:id="rId19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>
      <p:cViewPr varScale="1">
        <p:scale>
          <a:sx n="68" d="100"/>
          <a:sy n="68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126779-857C-473C-B5E0-48162D4329E2}" type="datetime1">
              <a:rPr lang="sk-SK" smtClean="0"/>
              <a:t>07.03.2018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358E9E-DB96-4184-87DD-5D358366D9EA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Upraviť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02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sk-SK" smtClean="0"/>
              <a:t>15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821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/>
              <a:t>POZNÁMKA: Ak chcete zmeniť obrázky na tejto snímke, vyberte obrázok a odstráňte ho. Potom kliknite na ikonu Vložiť obrázok v zástupnom objekte a vložte vlastný obrázok.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/>
              <a:t>POZNÁMKA: Ak chcete zmeniť obrázky na tejto snímke, vyberte obrázok a odstráňte ho. Potom kliknite na ikonu Vložiť obrázok v zástupnom objekte a vložte vlastný obrázok.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366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336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sk-SK" noProof="0" smtClean="0"/>
              <a:t>6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60288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/>
              <a:t>POZNÁMKA: Ak chcete zmeniť obrázky na tejto snímke, vyberte obrázok a odstráňte ho. Potom kliknite na ikonu Vložiť obrázok v zástupnom objekte a vložte vlastný obrázok.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sk-SK" smtClean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552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sk-SK" noProof="0" smtClean="0"/>
              <a:t>8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06164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985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sk-SK" noProof="0" smtClean="0"/>
              <a:t>14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00576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noProof="0"/>
              <a:t>Kliknutím upravte štýl predlohy podnadpisu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va obrázky s popis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7" name="Voľný tvar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5" name="Zástupný objekt obrázka 14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17" name="Zástupný objekt textu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8" name="Voľný tvar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9" name="Zástupný objekt obrázka 18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20" name="Zástupný objekt textu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sk-SK" noProof="0"/>
              <a:t>Upraviť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i obrázky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 rtl="0"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7" name="Voľný tvar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5" name="Zástupný objekt obrázka 14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18" name="Voľný tvar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9" name="Zástupný objekt obrázka 18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12" name="Voľný tvar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3" name="Zástupný objekt obrázka 12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17" name="Zástupný objekt textu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sk-SK" noProof="0"/>
              <a:t>Upraviť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äť obrázk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8" name="Voľný tvar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9" name="Zástupný objekt obrázka 8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10" name="Voľný tvar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1" name="Zástupný objekt obrázka 10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12" name="Voľný tvar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3" name="Zástupný objekt obrázka 12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14" name="Voľný tvar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15" name="Zástupný objekt obrázka 14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20" name="Voľný tvar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21" name="Zástupný objekt obrázka 20" descr="Prázdny zástupný objekt na pridanie obrázka. Kliknite na zástupný objekt a vyberte obrázok, ktorý chcete pridať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16C2C5-4684-4454-801C-9F6F4D570A62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953B2-CD4C-46A2-819F-ED5438D1342E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464747-6251-4E4B-9DF5-186A6BB70ABB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 rtl="0">
              <a:defRPr sz="4400"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B9AA-C593-4C3A-96F2-76AFF36416FA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DCB5A-443C-4A51-BFBD-558BDD80F833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78E7D-4294-4129-951A-F133A387587B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2" name="Zástupný objekt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02AAB-F1AB-4C31-B64E-A8BD4E763B94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19C9F-448A-4DD1-B5C6-1C9F7B17FE60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oľný tvar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sk-SK"/>
              <a:t>Kliknutím upravte štýl predlohy nadpisu</a:t>
            </a:r>
            <a:endParaRPr lang="sk-SK" noProof="0" dirty="0"/>
          </a:p>
        </p:txBody>
      </p:sp>
      <p:sp>
        <p:nvSpPr>
          <p:cNvPr id="12" name="Zástupný objekt obrázka 11" descr="Prázdny zástupný objekt na pridanie obrázka. Kliknite na zástupný objekt a vyberte obrázok, ktorý chcete pridať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F6C134-3690-4110-A00C-AA051E9D25FC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dirty="0"/>
              <a:t>Upraviť štýly predlohy textu</a:t>
            </a:r>
          </a:p>
          <a:p>
            <a:pPr lvl="1"/>
            <a:r>
              <a:rPr lang="sk-SK" noProof="0" dirty="0"/>
              <a:t>Druhá úroveň</a:t>
            </a:r>
          </a:p>
          <a:p>
            <a:pPr lvl="2"/>
            <a:r>
              <a:rPr lang="sk-SK" noProof="0" dirty="0"/>
              <a:t>Tretia úroveň</a:t>
            </a:r>
          </a:p>
          <a:p>
            <a:pPr lvl="3"/>
            <a:r>
              <a:rPr lang="sk-SK" noProof="0" dirty="0"/>
              <a:t>Štvrtá úroveň</a:t>
            </a:r>
          </a:p>
          <a:p>
            <a:pPr lvl="4"/>
            <a:r>
              <a:rPr lang="sk-SK" noProof="0" dirty="0"/>
              <a:t>Piata úroveň</a:t>
            </a:r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1C5BE8B-9352-4959-B4CF-AE58B25AE8D7}" type="datetime1">
              <a:rPr lang="sk-SK" noProof="0" smtClean="0"/>
              <a:t>07.03.2018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h.interez.sk/tretia-vln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ulib.sk/web/kniznica/elpub/dokument/Dupkalova1/subor/Ondriova.pdf" TargetMode="External"/><Relationship Id="rId5" Type="http://schemas.openxmlformats.org/officeDocument/2006/relationships/hyperlink" Target="https://www.interez.sk/ucitelia-vysvetluju-aky-bol-rozdiel-ucit-v-roku-1997-2007-2017-ich-zistenia-mozno-znepokoja-aj-vas/" TargetMode="External"/><Relationship Id="rId4" Type="http://schemas.openxmlformats.org/officeDocument/2006/relationships/hyperlink" Target="http://www.i-psychologia.sk/zmysel-pre-humor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YDl_aka-pck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jpeg"/><Relationship Id="rId2" Type="http://schemas.openxmlformats.org/officeDocument/2006/relationships/video" Target="https://www.youtube.com/embed/a-oARo7RxjE" TargetMode="External"/><Relationship Id="rId1" Type="http://schemas.openxmlformats.org/officeDocument/2006/relationships/video" Target="https://www.youtube.com/embed/ICng-KRxXJ8" TargetMode="External"/><Relationship Id="rId6" Type="http://schemas.openxmlformats.org/officeDocument/2006/relationships/image" Target="../media/image7.jpeg"/><Relationship Id="rId5" Type="http://schemas.openxmlformats.org/officeDocument/2006/relationships/hyperlink" Target="http://psych.sk/category/wiki/experimenty/" TargetMode="Externa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sk/category/wiki/experiment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7408" y="1052736"/>
            <a:ext cx="8458200" cy="1828800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Sebaobraz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žiakov a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sebaobraz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učiteľa.</a:t>
            </a:r>
            <a:b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na seba navzájom pôsobia?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95800" y="3717032"/>
            <a:ext cx="7086600" cy="914400"/>
          </a:xfrm>
        </p:spPr>
        <p:txBody>
          <a:bodyPr rtlCol="0"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Rebeka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Segečová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2BiPgB</a:t>
            </a:r>
          </a:p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Lenka Tarasovičová 3PgDeB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7A4082-A1A6-4E46-AAE7-D87D6CE1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Utváranie </a:t>
            </a:r>
            <a:r>
              <a:rPr lang="sk-SK" b="1" dirty="0" err="1"/>
              <a:t>sebaobrazu</a:t>
            </a:r>
            <a:r>
              <a:rPr lang="sk-SK" b="1" dirty="0"/>
              <a:t>  žiaka pod vplyvom školského hodnotenia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CC8039-C061-4C31-A6DC-E721A9C1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sz="3200" b="1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+mj-ea"/>
                <a:cs typeface="+mj-cs"/>
              </a:rPr>
              <a:t>„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Žiak je hodnotná individuálna osobnosť. Má svoju hodnotu a dôstojnosť. Ak je žiak osobnosť s vlastnou hodnotou, zaslúži si úctu, lásku a toleranciu, pozornosť bez ponižovania,  zastrašovania či posmechu, aj keď sa práve previnil alebo neuspel.</a:t>
            </a:r>
            <a:r>
              <a:rPr lang="sk-SK" sz="3200" b="1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+mj-ea"/>
                <a:cs typeface="+mj-cs"/>
              </a:rPr>
              <a:t> “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Kosová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2009)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103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EB3827-3BED-4544-B783-D7704255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Požiadavky na hodnotenie , ktoré zodpovedajú rozvoju osobnosti žiaka (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Kosová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1998)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4F91DE-3065-4CAB-9039-C6178492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8800"/>
            <a:ext cx="10332640" cy="3474720"/>
          </a:xfrm>
        </p:spPr>
        <p:txBody>
          <a:bodyPr/>
          <a:lstStyle/>
          <a:p>
            <a:r>
              <a:rPr lang="sk-SK" b="1" dirty="0"/>
              <a:t>1. Individuálny prístup-</a:t>
            </a:r>
            <a:r>
              <a:rPr lang="sk-SK" dirty="0"/>
              <a:t> v hodnotení  znamená zohľadňovať individuálne zvláštnosti dieťaťa.</a:t>
            </a:r>
          </a:p>
          <a:p>
            <a:r>
              <a:rPr lang="sk-SK" b="1" dirty="0"/>
              <a:t>2. Komplexnosť-  </a:t>
            </a:r>
            <a:r>
              <a:rPr lang="sk-SK" dirty="0"/>
              <a:t>sa zameriava na  celostný rozvoj  osobnosti žiaka, tak na kognitívnu ako aj na sociálno- emocionálnu a mravnú stránku.</a:t>
            </a:r>
          </a:p>
          <a:p>
            <a:r>
              <a:rPr lang="sk-SK" b="1" dirty="0"/>
              <a:t>3. Pozitívna orientácia  hodnotenia-  </a:t>
            </a:r>
            <a:r>
              <a:rPr lang="sk-SK" dirty="0"/>
              <a:t>cieľom je dosiahnuť  úspešnosť každého dieťaťa. Kladné hodnotenie a vyzdvihovanie  predností žiaka v učení predstavujú základnú podmienku motivácie  k učebným činnostiam žiaka.</a:t>
            </a:r>
          </a:p>
          <a:p>
            <a:r>
              <a:rPr lang="sk-SK" b="1" dirty="0"/>
              <a:t>4.Tendencia k sebahodnoteniu a aktívny podiel dieťaťa  - </a:t>
            </a:r>
            <a:r>
              <a:rPr lang="sk-SK" dirty="0"/>
              <a:t>úlohou učiteľa  je naučiť  žiaka vyvodiť  z hodnotenia a sebahodnotenia závery a urobiť prípadné korekcie.</a:t>
            </a:r>
          </a:p>
        </p:txBody>
      </p:sp>
    </p:spTree>
    <p:extLst>
      <p:ext uri="{BB962C8B-B14F-4D97-AF65-F5344CB8AC3E}">
        <p14:creationId xmlns:p14="http://schemas.microsoft.com/office/powerpoint/2010/main" val="5704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9FDB0-02CF-4D70-BD9A-01D40CAC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70C8C1-F8F2-4CCC-98FC-36EA1656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Otvorenosť  hodnotenia- </a:t>
            </a:r>
            <a:r>
              <a:rPr lang="sk-SK" dirty="0"/>
              <a:t>Otvorenosť voči  rozvoju žiaka predstavuje  zároveň jeho flexibilnosť- možnosť zmeny hodnotenia po zmene podmienok počas procesu výučby. S uplatnením </a:t>
            </a:r>
            <a:r>
              <a:rPr lang="sk-SK" dirty="0" err="1"/>
              <a:t>formatívneho</a:t>
            </a:r>
            <a:r>
              <a:rPr lang="sk-SK" dirty="0"/>
              <a:t> hodnotenia učiteľ hodnotí, činnosť, výsledky, dielo a nie osobu, posudzuje a neodcudzuje.</a:t>
            </a:r>
          </a:p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6.Objektivita hodnotenia- </a:t>
            </a:r>
            <a:r>
              <a:rPr lang="sk-SK" dirty="0"/>
              <a:t>úsilie učiteľa obmedzovať pôsobenie , vlastných subjektívnych chýb a vyskytujúcich sa pri hodnotení. Dôležitou podmienkou hodnotenia je dokonalé poznanie žiaka.</a:t>
            </a:r>
          </a:p>
        </p:txBody>
      </p:sp>
    </p:spTree>
    <p:extLst>
      <p:ext uri="{BB962C8B-B14F-4D97-AF65-F5344CB8AC3E}">
        <p14:creationId xmlns:p14="http://schemas.microsoft.com/office/powerpoint/2010/main" val="37864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F76BB-2BAA-4157-B4B2-378B4063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Aktivita - Erby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C94367-6216-42DB-AE62-52689609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Erby</a:t>
            </a:r>
          </a:p>
          <a:p>
            <a:pPr>
              <a:buFont typeface="+mj-lt"/>
              <a:buAutoNum type="arabicPeriod"/>
            </a:pPr>
            <a:r>
              <a:rPr lang="sk-SK" dirty="0">
                <a:latin typeface="Tahoma" panose="020B0604030504040204" pitchFamily="34" charset="0"/>
              </a:rPr>
              <a:t>Každému účastníkovi podajte 1 papier A4 a požiadajte ich, aby nakreslili tvar erbu, tento rozdelili na štyri časti a do každej časti naznačili (písomne alebo obrazom) niečo, čo charakterizuje ich osobu - vlastnosti, záľuby, práca, a pod. Pod erb nech napíšu svoje meno.</a:t>
            </a:r>
          </a:p>
          <a:p>
            <a:pPr>
              <a:buFont typeface="+mj-lt"/>
              <a:buAutoNum type="arabicPeriod"/>
            </a:pPr>
            <a:r>
              <a:rPr lang="sk-SK" dirty="0">
                <a:latin typeface="Tahoma" panose="020B0604030504040204" pitchFamily="34" charset="0"/>
              </a:rPr>
              <a:t>Každý účastník sa potom pomocou erbu predstaví celej skupine.</a:t>
            </a:r>
          </a:p>
          <a:p>
            <a:pPr>
              <a:buFont typeface="+mj-lt"/>
              <a:buAutoNum type="arabicPeriod"/>
            </a:pPr>
            <a:r>
              <a:rPr lang="sk-SK" dirty="0">
                <a:latin typeface="Tahoma" panose="020B0604030504040204" pitchFamily="34" charset="0"/>
              </a:rPr>
              <a:t>Erby si môžu účastníci nalepiť na stôl pred seba, alebo kdekoľvek v miestnosti.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CF4A6314-D594-4E6F-BDE7-0312EFFBCF1B}"/>
              </a:ext>
            </a:extLst>
          </p:cNvPr>
          <p:cNvSpPr/>
          <p:nvPr/>
        </p:nvSpPr>
        <p:spPr>
          <a:xfrm>
            <a:off x="1415480" y="620688"/>
            <a:ext cx="28558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Použitá literatúra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2A0A1241-CE8F-40B5-B0B7-AE6DA7B85F5E}"/>
              </a:ext>
            </a:extLst>
          </p:cNvPr>
          <p:cNvSpPr/>
          <p:nvPr/>
        </p:nvSpPr>
        <p:spPr>
          <a:xfrm>
            <a:off x="1703512" y="1268760"/>
            <a:ext cx="7440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SOROKOVÁ ,</a:t>
            </a:r>
            <a:r>
              <a:rPr lang="sk-SK" dirty="0" err="1"/>
              <a:t>T.Breviár</a:t>
            </a:r>
            <a:r>
              <a:rPr lang="sk-SK" dirty="0"/>
              <a:t> psychológie.2004. </a:t>
            </a:r>
            <a:r>
              <a:rPr lang="sk-SK" dirty="0" err="1"/>
              <a:t>Iris.ISBN</a:t>
            </a:r>
            <a:r>
              <a:rPr lang="sk-SK" dirty="0"/>
              <a:t> : 80-8073-078-4.</a:t>
            </a:r>
          </a:p>
          <a:p>
            <a:r>
              <a:rPr lang="sk-SK" dirty="0"/>
              <a:t>KOSOVÁ,B. Vybrané kapitoly  z personálnej a sociálnej výchovy.1998.Bystrica, PFUMB,ISBN  80-8055-200-2.</a:t>
            </a:r>
          </a:p>
          <a:p>
            <a:r>
              <a:rPr lang="sk-SK" dirty="0"/>
              <a:t>KOSOVÁ,B. Základné pojmy a vzťahy v edukácii. Banská bystrica UMB BB,2009. ISBN 978-80-8083-525-5.</a:t>
            </a:r>
          </a:p>
          <a:p>
            <a:r>
              <a:rPr lang="sk-SK" dirty="0">
                <a:hlinkClick r:id="rId3"/>
              </a:rPr>
              <a:t>https://psych.interez.sk/tretia-vlna/</a:t>
            </a:r>
            <a:endParaRPr lang="sk-SK" dirty="0"/>
          </a:p>
          <a:p>
            <a:r>
              <a:rPr lang="sk-SK" dirty="0">
                <a:hlinkClick r:id="rId4"/>
              </a:rPr>
              <a:t>http://www.i-psychologia.sk/zmysel-pre-humor.php</a:t>
            </a:r>
            <a:endParaRPr lang="sk-SK" dirty="0"/>
          </a:p>
          <a:p>
            <a:r>
              <a:rPr lang="sk-SK" dirty="0">
                <a:hlinkClick r:id="rId5"/>
              </a:rPr>
              <a:t>https://www.interez.sk/ucitelia-vysvetluju-aky-bol-rozdiel-ucit-v-roku-1997-2007-2017-ich-zistenia-mozno-znepokoja-aj-vas/</a:t>
            </a:r>
            <a:endParaRPr lang="sk-SK" dirty="0"/>
          </a:p>
          <a:p>
            <a:r>
              <a:rPr lang="sk-SK" dirty="0">
                <a:hlinkClick r:id="rId6"/>
              </a:rPr>
              <a:t>https://www.pulib.sk/web/kniznica/elpub/dokument/Dupkalova1/subor/Ondriova.pdf</a:t>
            </a:r>
            <a:endParaRPr lang="sk-SK" dirty="0"/>
          </a:p>
          <a:p>
            <a:r>
              <a:rPr lang="en-US" dirty="0"/>
              <a:t>file:///C:/Users/Lenka/Downloads/143-544-1-PB.pdf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50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7688" y="1988840"/>
            <a:ext cx="6156684" cy="1656184"/>
          </a:xfrm>
        </p:spPr>
        <p:txBody>
          <a:bodyPr rtlCol="0">
            <a:normAutofit/>
          </a:bodyPr>
          <a:lstStyle/>
          <a:p>
            <a:pPr rtl="0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Ďakujeme za pozornosť.</a:t>
            </a: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just" rtl="0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 Žiadne slová nie sú tak jasné ako hovor telom v momente keď sme sa mu naučili rozumieť.“  A.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textu 2"/>
          <p:cNvSpPr>
            <a:spLocks noGrp="1"/>
          </p:cNvSpPr>
          <p:nvPr>
            <p:ph type="body" sz="half" idx="2"/>
          </p:nvPr>
        </p:nvSpPr>
        <p:spPr>
          <a:xfrm>
            <a:off x="1127448" y="2060848"/>
            <a:ext cx="8928992" cy="3600400"/>
          </a:xfrm>
        </p:spPr>
        <p:txBody>
          <a:bodyPr rtlCol="0">
            <a:normAutofit/>
          </a:bodyPr>
          <a:lstStyle/>
          <a:p>
            <a:pPr algn="just"/>
            <a:r>
              <a:rPr lang="sk-SK" dirty="0"/>
              <a:t>Osobnosť učiteľa je významným činiteľom, ktorý ovplyvňuje správanie sa žiakov v škole ale aj mimo nej.</a:t>
            </a:r>
          </a:p>
          <a:p>
            <a:pPr algn="just"/>
            <a:r>
              <a:rPr lang="sk-SK" dirty="0"/>
              <a:t> Učiteľ, svoju rolu riadiaceho činiteľa výchovno-vzdelávacieho procesu môže realizovať len vtedy a v takých podmienkach, kde žiaci akceptujú jeho autoritu.</a:t>
            </a:r>
          </a:p>
          <a:p>
            <a:pPr algn="just"/>
            <a:r>
              <a:rPr lang="sk-SK" dirty="0"/>
              <a:t> Autorita učiteľa môže výrazným spôsobom, či už pozitívne, alebo negatívne vplývať na sociálnu klímu školskej triedy. </a:t>
            </a:r>
          </a:p>
          <a:p>
            <a:pPr algn="just"/>
            <a:r>
              <a:rPr lang="sk-SK" dirty="0"/>
              <a:t>Pojem autorita sa často spájal a spája s mocou. V praxi môže ísť o autoritu štátu, práva, legislatívy (Klátik, 2013), alebo aj osobnosť s vlastnosťami, ktoré predstavujú zásadovosť, jednoznačnosť, poriadok a dodržiavanie noriem.</a:t>
            </a: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0975FFA-83FC-4610-84A4-82B1ED933F47}"/>
              </a:ext>
            </a:extLst>
          </p:cNvPr>
          <p:cNvSpPr/>
          <p:nvPr/>
        </p:nvSpPr>
        <p:spPr>
          <a:xfrm>
            <a:off x="1847528" y="1124744"/>
            <a:ext cx="7296472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„Ja“ predstavuje zážitok totožnosti  v mieste, čase a dianí a uvedomenie si seba samého  prežívanie vzťahu k sebe. 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„Ja“  ako činiteľ vyjadruje:	jednotu tela a duše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totožnosť a kontinuitu človeka v čase ( som tu, bola som a budem)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0010" indent="450215">
              <a:spcAft>
                <a:spcPts val="600"/>
              </a:spcAft>
            </a:pP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totožnosť v činnosti (ja niečo robím, mne sa niečo deje...)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„Ja“ sa vyvíja v interakcii jedinca so svetom.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sk-SK" b="1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Sebaobraz</a:t>
            </a:r>
            <a:r>
              <a:rPr lang="sk-SK" b="1" dirty="0">
                <a:latin typeface="Book Antiqua" panose="02040602050305030304" pitchFamily="18" charset="0"/>
                <a:ea typeface="Times New Roman" panose="02020603050405020304" pitchFamily="18" charset="0"/>
              </a:rPr>
              <a:t> je súhrn všetkých  predstáv o  sebe spojený  s ich hodnotením</a:t>
            </a: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 (</a:t>
            </a:r>
            <a:r>
              <a:rPr lang="sk-SK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Dargová</a:t>
            </a: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, </a:t>
            </a:r>
            <a:r>
              <a:rPr lang="sk-SK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Šuťáková</a:t>
            </a: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). Keď „ja“ poznáva samo seba, hovoríme o </a:t>
            </a:r>
            <a:r>
              <a:rPr lang="sk-SK" b="1" dirty="0">
                <a:latin typeface="Book Antiqua" panose="02040602050305030304" pitchFamily="18" charset="0"/>
                <a:ea typeface="Times New Roman" panose="02020603050405020304" pitchFamily="18" charset="0"/>
              </a:rPr>
              <a:t>sebareflexii, </a:t>
            </a:r>
            <a:r>
              <a:rPr lang="sk-SK" b="1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sebaponímaní</a:t>
            </a: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. Rozlišujeme tri </a:t>
            </a:r>
            <a:r>
              <a:rPr lang="sk-SK" b="1" dirty="0">
                <a:latin typeface="Book Antiqua" panose="02040602050305030304" pitchFamily="18" charset="0"/>
                <a:ea typeface="Times New Roman" panose="02020603050405020304" pitchFamily="18" charset="0"/>
              </a:rPr>
              <a:t>zložky </a:t>
            </a:r>
            <a:r>
              <a:rPr lang="sk-SK" b="1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sebaobrazu</a:t>
            </a: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:</a:t>
            </a:r>
            <a:endParaRPr lang="sk-SK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latin typeface="Book Antiqua" panose="02040602050305030304" pitchFamily="18" charset="0"/>
                <a:ea typeface="Times New Roman" panose="02020603050405020304" pitchFamily="18" charset="0"/>
              </a:rPr>
              <a:t> </a:t>
            </a:r>
            <a:endParaRPr lang="sk-S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13" name="Zástupný objekt pre text 12">
            <a:extLst>
              <a:ext uri="{FF2B5EF4-FFF2-40B4-BE49-F238E27FC236}">
                <a16:creationId xmlns:a16="http://schemas.microsoft.com/office/drawing/2014/main" id="{7375613A-CC54-45A2-8C8C-B4A8CA057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objekt pre text 14">
            <a:extLst>
              <a:ext uri="{FF2B5EF4-FFF2-40B4-BE49-F238E27FC236}">
                <a16:creationId xmlns:a16="http://schemas.microsoft.com/office/drawing/2014/main" id="{69843571-8D45-4223-8B06-1649B5C35F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16" name="Tabuľka 15">
            <a:extLst>
              <a:ext uri="{FF2B5EF4-FFF2-40B4-BE49-F238E27FC236}">
                <a16:creationId xmlns:a16="http://schemas.microsoft.com/office/drawing/2014/main" id="{C6D946ED-07F9-4EC6-B629-664248DDF9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7408" y="908720"/>
          <a:ext cx="8784976" cy="48824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73130">
                  <a:extLst>
                    <a:ext uri="{9D8B030D-6E8A-4147-A177-3AD203B41FA5}">
                      <a16:colId xmlns:a16="http://schemas.microsoft.com/office/drawing/2014/main" val="408908898"/>
                    </a:ext>
                  </a:extLst>
                </a:gridCol>
                <a:gridCol w="3974256">
                  <a:extLst>
                    <a:ext uri="{9D8B030D-6E8A-4147-A177-3AD203B41FA5}">
                      <a16:colId xmlns:a16="http://schemas.microsoft.com/office/drawing/2014/main" val="311159039"/>
                    </a:ext>
                  </a:extLst>
                </a:gridCol>
                <a:gridCol w="3037590">
                  <a:extLst>
                    <a:ext uri="{9D8B030D-6E8A-4147-A177-3AD203B41FA5}">
                      <a16:colId xmlns:a16="http://schemas.microsoft.com/office/drawing/2014/main" val="66559284"/>
                    </a:ext>
                  </a:extLst>
                </a:gridCol>
              </a:tblGrid>
              <a:tr h="521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zložka </a:t>
                      </a:r>
                      <a:r>
                        <a:rPr lang="sk-SK" sz="1400" dirty="0" err="1">
                          <a:effectLst/>
                        </a:rPr>
                        <a:t>sebaobrazu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popis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synonymá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749649"/>
                  </a:ext>
                </a:extLst>
              </a:tr>
              <a:tr h="1080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kognitívna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(poznávacia)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ako sa vnímam, vidím, čo o sebe viem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sebapoznanie, sebadefinovanie, sebazhodnotenie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695059"/>
                  </a:ext>
                </a:extLst>
              </a:tr>
              <a:tr h="164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emocionálna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(hodnotiaca)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ako sa hodnotím, ako si cením sám seba, miera zhody medzi reálnym a ideálnym JA (aký som a aký by som chcel byť)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sebacit, sebahodnotenie, sebaúctu, sebaocenenie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610979"/>
                  </a:ext>
                </a:extLst>
              </a:tr>
              <a:tr h="164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činnostne-regulačná (vôľová)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ako nakladám s vlastným JA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 err="1">
                          <a:effectLst/>
                        </a:rPr>
                        <a:t>sebapresadzovanie</a:t>
                      </a:r>
                      <a:r>
                        <a:rPr lang="sk-SK" sz="1400" dirty="0">
                          <a:effectLst/>
                        </a:rPr>
                        <a:t>, </a:t>
                      </a:r>
                      <a:r>
                        <a:rPr lang="sk-SK" sz="1400" dirty="0" err="1">
                          <a:effectLst/>
                        </a:rPr>
                        <a:t>sebauplatnenie</a:t>
                      </a:r>
                      <a:r>
                        <a:rPr lang="sk-SK" sz="1400" dirty="0">
                          <a:effectLst/>
                        </a:rPr>
                        <a:t>, sebakontrola, sebaurčenie, </a:t>
                      </a:r>
                      <a:r>
                        <a:rPr lang="sk-SK" sz="1400" dirty="0" err="1">
                          <a:effectLst/>
                        </a:rPr>
                        <a:t>sebarozvoj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63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just" rtl="0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Najbežnejšími a zároveň najrozšírenejšími chybami sú: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1.HALOEFEKT –</a:t>
            </a:r>
            <a:r>
              <a:rPr lang="sk-SK" dirty="0"/>
              <a:t>prvý dojem môže vzniknúť iba raz a práve v tom je jeho sila</a:t>
            </a:r>
          </a:p>
          <a:p>
            <a:pPr marL="0" indent="0" algn="just" rtl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2.CHYBA CENTRÁLNEJ TENDENCIE</a:t>
            </a:r>
            <a:r>
              <a:rPr lang="sk-SK" b="1" dirty="0"/>
              <a:t>-</a:t>
            </a:r>
            <a:r>
              <a:rPr lang="sk-SK" dirty="0"/>
              <a:t>všetky hodnotenia sa pohybujú okolo 					  priemeru.</a:t>
            </a:r>
          </a:p>
          <a:p>
            <a:pPr marL="0" indent="0" algn="just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3.CHYBA PODROBNOSTI,PROJEKCIA</a:t>
            </a:r>
            <a:r>
              <a:rPr lang="sk-SK" dirty="0"/>
              <a:t>( „podľa seba súdim teba “)</a:t>
            </a:r>
          </a:p>
          <a:p>
            <a:pPr marL="0" indent="0" algn="just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4.CHYBA KONTRASTU.</a:t>
            </a:r>
          </a:p>
          <a:p>
            <a:pPr marL="0" indent="0" algn="just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5.CHYBA ZHOVIEVAVOSTI.</a:t>
            </a:r>
          </a:p>
          <a:p>
            <a:pPr marL="0" indent="0" algn="just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6.CHYBA SUBJEKTÍ´VNEHO HODNOTENIA.</a:t>
            </a:r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91544" y="348891"/>
            <a:ext cx="9829800" cy="6160218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b="1" dirty="0"/>
              <a:t>7.CHYBA PREDINFORMÁCIE.</a:t>
            </a:r>
            <a:br>
              <a:rPr lang="sk-SK" b="1" dirty="0"/>
            </a:br>
            <a:r>
              <a:rPr lang="sk-SK" b="1" dirty="0"/>
              <a:t>8.CHYBA STEREOTYPIZÁCIE.</a:t>
            </a:r>
            <a:br>
              <a:rPr lang="sk-SK" b="1" dirty="0"/>
            </a:br>
            <a:r>
              <a:rPr lang="sk-SK" b="1" dirty="0"/>
              <a:t>9.CHYBA LOGICKÁ.</a:t>
            </a:r>
            <a:br>
              <a:rPr lang="sk-SK" b="1" dirty="0"/>
            </a:br>
            <a:r>
              <a:rPr lang="sk-SK" b="1" dirty="0"/>
              <a:t>10.CHYBA  BLÍZKOSTI.</a:t>
            </a:r>
            <a:br>
              <a:rPr lang="sk-SK" b="1" dirty="0"/>
            </a:br>
            <a:r>
              <a:rPr lang="sk-SK" b="1" dirty="0"/>
              <a:t>11.CHYBA REFEREČNÝCH SKUPÍN.</a:t>
            </a:r>
            <a:br>
              <a:rPr lang="sk-SK" b="1" dirty="0"/>
            </a:br>
            <a:r>
              <a:rPr lang="sk-SK" b="1" dirty="0"/>
              <a:t>12.CHYBA EFEKTU HIEARCHIE.</a:t>
            </a:r>
            <a:br>
              <a:rPr lang="sk-SK" b="1" dirty="0"/>
            </a:br>
            <a:r>
              <a:rPr lang="sk-SK" b="1" dirty="0"/>
              <a:t>13.CHYBA SYMPATIE A ANTYPATIE.</a:t>
            </a:r>
            <a:br>
              <a:rPr lang="sk-SK" b="1" dirty="0"/>
            </a:br>
            <a:r>
              <a:rPr lang="sk-SK" b="1" dirty="0"/>
              <a:t>14.CHYBA REGENCY EFEKT.</a:t>
            </a:r>
            <a:br>
              <a:rPr lang="sk-SK" b="1" dirty="0"/>
            </a:br>
            <a:r>
              <a:rPr lang="sk-SK" b="1" dirty="0"/>
              <a:t>15.CHYBA KAUZÁLNEJ ATRIBÚCIE.</a:t>
            </a:r>
            <a:br>
              <a:rPr lang="sk-SK" b="1" dirty="0"/>
            </a:br>
            <a:r>
              <a:rPr lang="sk-SK" b="1" dirty="0"/>
              <a:t>16.CHYBA ZÁKLADNEJ ATRIBÚĆIE.</a:t>
            </a:r>
            <a:br>
              <a:rPr lang="sk-SK" b="1" dirty="0"/>
            </a:br>
            <a:r>
              <a:rPr lang="sk-SK" b="1" dirty="0"/>
              <a:t>17.CHYBA SELEKTIVITY.</a:t>
            </a:r>
            <a:br>
              <a:rPr lang="sk-SK" b="1" dirty="0"/>
            </a:br>
            <a:r>
              <a:rPr lang="sk-SK" b="1" dirty="0"/>
              <a:t>18.CHYBA PREDCEŇOVANIA SA.</a:t>
            </a:r>
            <a:br>
              <a:rPr lang="sk-SK" b="1" dirty="0"/>
            </a:br>
            <a:r>
              <a:rPr lang="sk-SK" b="1" dirty="0"/>
              <a:t>19.SAMO NAPLŇUJÚCE SA PROROCTVÁ.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3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9CC528A-F527-4FC6-91B3-7D9AD7321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Online médium 12">
            <a:hlinkClick r:id="" action="ppaction://media"/>
            <a:extLst>
              <a:ext uri="{FF2B5EF4-FFF2-40B4-BE49-F238E27FC236}">
                <a16:creationId xmlns:a16="http://schemas.microsoft.com/office/drawing/2014/main" id="{E4B34855-1F0C-4DA0-BFE2-94689907B0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5007" y="1027082"/>
            <a:ext cx="5101105" cy="3825829"/>
          </a:xfrm>
          <a:prstGeom prst="rect">
            <a:avLst/>
          </a:prstGeom>
        </p:spPr>
      </p:pic>
      <p:sp>
        <p:nvSpPr>
          <p:cNvPr id="16" name="BlokTextu 15">
            <a:extLst>
              <a:ext uri="{FF2B5EF4-FFF2-40B4-BE49-F238E27FC236}">
                <a16:creationId xmlns:a16="http://schemas.microsoft.com/office/drawing/2014/main" id="{5DC6E0A5-2CBB-407A-96EF-1970E5156639}"/>
              </a:ext>
            </a:extLst>
          </p:cNvPr>
          <p:cNvSpPr txBox="1"/>
          <p:nvPr/>
        </p:nvSpPr>
        <p:spPr>
          <a:xfrm>
            <a:off x="6960096" y="162880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SEBAOBRAZ</a:t>
            </a:r>
          </a:p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ŽIAKOV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E0BF45A-C607-41A0-8FCE-0ABA48568BF2}"/>
              </a:ext>
            </a:extLst>
          </p:cNvPr>
          <p:cNvSpPr txBox="1"/>
          <p:nvPr/>
        </p:nvSpPr>
        <p:spPr>
          <a:xfrm>
            <a:off x="6960096" y="371703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SEBAOBRAZ UČITEĽA</a:t>
            </a:r>
          </a:p>
        </p:txBody>
      </p:sp>
    </p:spTree>
    <p:extLst>
      <p:ext uri="{BB962C8B-B14F-4D97-AF65-F5344CB8AC3E}">
        <p14:creationId xmlns:p14="http://schemas.microsoft.com/office/powerpoint/2010/main" val="25605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na seba navzájom pôsobia?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03512" y="4305299"/>
            <a:ext cx="5040560" cy="2187575"/>
          </a:xfrm>
        </p:spPr>
        <p:txBody>
          <a:bodyPr rtlCol="0">
            <a:normAutofit fontScale="77500" lnSpcReduction="20000"/>
          </a:bodyPr>
          <a:lstStyle/>
          <a:p>
            <a:r>
              <a:rPr lang="sk-SK" dirty="0">
                <a:solidFill>
                  <a:schemeClr val="tx1"/>
                </a:solidFill>
              </a:rPr>
              <a:t>Tento </a:t>
            </a:r>
            <a:r>
              <a:rPr lang="sk-SK" dirty="0">
                <a:solidFill>
                  <a:schemeClr val="tx1"/>
                </a:solidFill>
                <a:hlinkClick r:id="rId5"/>
              </a:rPr>
              <a:t>experiment</a:t>
            </a:r>
            <a:r>
              <a:rPr lang="sk-SK" dirty="0">
                <a:solidFill>
                  <a:schemeClr val="tx1"/>
                </a:solidFill>
              </a:rPr>
              <a:t> sa dočkal aj filmového spracovania a film má názov </a:t>
            </a:r>
            <a:r>
              <a:rPr lang="sk-SK" dirty="0" err="1">
                <a:solidFill>
                  <a:schemeClr val="tx1"/>
                </a:solidFill>
              </a:rPr>
              <a:t>The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Wave</a:t>
            </a:r>
            <a:r>
              <a:rPr lang="sk-SK" dirty="0">
                <a:solidFill>
                  <a:schemeClr val="tx1"/>
                </a:solidFill>
              </a:rPr>
              <a:t> (Vlna). V súčasnosti by vykonanie takéhoto experimentu bolo považované za neetické a </a:t>
            </a:r>
            <a:r>
              <a:rPr lang="sk-SK" dirty="0" err="1">
                <a:solidFill>
                  <a:schemeClr val="tx1"/>
                </a:solidFill>
              </a:rPr>
              <a:t>Jones</a:t>
            </a:r>
            <a:r>
              <a:rPr lang="sk-SK" dirty="0">
                <a:solidFill>
                  <a:schemeClr val="tx1"/>
                </a:solidFill>
              </a:rPr>
              <a:t> sa neskôr vyjadril, že spomienky na to, čo vykonal, ho budú prenasledovať do konca života.</a:t>
            </a:r>
          </a:p>
        </p:txBody>
      </p:sp>
      <p:pic>
        <p:nvPicPr>
          <p:cNvPr id="7" name="Online médium 6">
            <a:hlinkClick r:id="" action="ppaction://media"/>
            <a:extLst>
              <a:ext uri="{FF2B5EF4-FFF2-40B4-BE49-F238E27FC236}">
                <a16:creationId xmlns:a16="http://schemas.microsoft.com/office/drawing/2014/main" id="{B2C775BF-529B-4C58-8543-8BFF39E932AF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847528" y="1625991"/>
            <a:ext cx="3048000" cy="2286000"/>
          </a:xfrm>
          <a:prstGeom prst="rect">
            <a:avLst/>
          </a:prstGeo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948488" y="265791"/>
            <a:ext cx="4929688" cy="2364018"/>
          </a:xfrm>
        </p:spPr>
        <p:txBody>
          <a:bodyPr rtlCol="0">
            <a:normAutofit fontScale="77500" lnSpcReduction="20000"/>
          </a:bodyPr>
          <a:lstStyle/>
          <a:p>
            <a:r>
              <a:rPr lang="sk-SK" b="1" dirty="0">
                <a:solidFill>
                  <a:schemeClr val="tx1"/>
                </a:solidFill>
              </a:rPr>
              <a:t>V roku 1967 sa učiteľ dejepisu na strednej škole v Kalifornii, </a:t>
            </a:r>
            <a:r>
              <a:rPr lang="sk-SK" b="1" dirty="0" err="1">
                <a:solidFill>
                  <a:schemeClr val="tx1"/>
                </a:solidFill>
              </a:rPr>
              <a:t>Ron</a:t>
            </a:r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err="1">
                <a:solidFill>
                  <a:schemeClr val="tx1"/>
                </a:solidFill>
              </a:rPr>
              <a:t>Jones</a:t>
            </a:r>
            <a:r>
              <a:rPr lang="sk-SK" b="1" dirty="0">
                <a:solidFill>
                  <a:schemeClr val="tx1"/>
                </a:solidFill>
              </a:rPr>
              <a:t>, pokúšal vysvetliť svojim žiakom, aký bol život v Nemecku počas 2. svetovej vojny. Jeden z jeho študentov položil otázku, ako mohlo tak veľa ľudí slepo nasledovať taký krutý režim. Učiteľ sa rozhodol, že najlepší spôsob, ako všetko objasniť, bude demonštrácia. Spočiatku bolo všetko v poriadku, neskôr sa však </a:t>
            </a:r>
            <a:r>
              <a:rPr lang="sk-SK" b="1" dirty="0">
                <a:solidFill>
                  <a:schemeClr val="tx1"/>
                </a:solidFill>
                <a:hlinkClick r:id="rId5"/>
              </a:rPr>
              <a:t>experiment</a:t>
            </a:r>
            <a:r>
              <a:rPr lang="sk-SK" b="1" dirty="0">
                <a:solidFill>
                  <a:schemeClr val="tx1"/>
                </a:solidFill>
              </a:rPr>
              <a:t> zvrhol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8" name="Online médium 7">
            <a:hlinkClick r:id="" action="ppaction://media"/>
            <a:extLst>
              <a:ext uri="{FF2B5EF4-FFF2-40B4-BE49-F238E27FC236}">
                <a16:creationId xmlns:a16="http://schemas.microsoft.com/office/drawing/2014/main" id="{661B4D1C-EBE1-402D-A6B6-287E29A8811B}"/>
              </a:ext>
            </a:extLst>
          </p:cNvPr>
          <p:cNvPicPr>
            <a:picLocks noGrp="1" noRot="1" noChangeAspect="1"/>
          </p:cNvPicPr>
          <p:nvPr>
            <p:ph sz="quarter" idx="4"/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6948488" y="28194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Posledný, piaty deň</a:t>
            </a:r>
          </a:p>
          <a:p>
            <a:r>
              <a:rPr lang="sk-SK" dirty="0"/>
              <a:t>Namiesto vysielania vyhlásenia prezidenta čakala študentov prázdna obrazovka. Po niekoľkých minútach </a:t>
            </a:r>
            <a:r>
              <a:rPr lang="sk-SK" dirty="0" err="1"/>
              <a:t>Jones</a:t>
            </a:r>
            <a:r>
              <a:rPr lang="sk-SK" dirty="0"/>
              <a:t> oficiálne vyhlásil, že študenti boli súčasťou sociálneho experimentu, a že sa im podarilo vytvoriť to, čo vytvorili kedysi Nemci. Dosiahli pocit nadradenosti, podobne ako nacisti. Aby </a:t>
            </a:r>
            <a:r>
              <a:rPr lang="sk-SK" dirty="0">
                <a:hlinkClick r:id="rId3"/>
              </a:rPr>
              <a:t>experiment</a:t>
            </a:r>
            <a:r>
              <a:rPr lang="sk-SK" dirty="0"/>
              <a:t> uzavrel, prehral študentom film o nacistickom režime. Ukázal im, ako im hnutie zmenilo zmýšľanie. Mnohí študenti boli šokovaní z toho, že všetko, čo vytvorili, a v čo verili, bola lož. Cítili sa oklamane.</a:t>
            </a:r>
          </a:p>
          <a:p>
            <a:pPr rtl="0"/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sk-SK" dirty="0"/>
              <a:t>Celý </a:t>
            </a:r>
            <a:r>
              <a:rPr lang="sk-SK" dirty="0">
                <a:hlinkClick r:id="rId3"/>
              </a:rPr>
              <a:t>experiment</a:t>
            </a:r>
            <a:r>
              <a:rPr lang="sk-SK" dirty="0"/>
              <a:t> mal trvať päť dní.</a:t>
            </a:r>
          </a:p>
          <a:p>
            <a:r>
              <a:rPr lang="sk-SK" dirty="0"/>
              <a:t> Vyžadoval disciplínu a napodobňoval niektoré charakteristiky nacistického režimu. </a:t>
            </a:r>
          </a:p>
          <a:p>
            <a:r>
              <a:rPr lang="sk-SK" dirty="0" err="1"/>
              <a:t>Jones</a:t>
            </a:r>
            <a:r>
              <a:rPr lang="sk-SK" dirty="0"/>
              <a:t> nečakal, že ním vytvorené hnutie prerastie triedu a rozrastie sa o stovky stúpencov.</a:t>
            </a:r>
          </a:p>
        </p:txBody>
      </p:sp>
    </p:spTree>
    <p:extLst>
      <p:ext uri="{BB962C8B-B14F-4D97-AF65-F5344CB8AC3E}">
        <p14:creationId xmlns:p14="http://schemas.microsoft.com/office/powerpoint/2010/main" val="30329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tskí priatelia 16: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698_TF03896101" id="{ED753B8E-C439-4384-97C5-EE25BE4C7E72}" vid="{5DC8EC84-F6DD-42E1-AE85-98DD61061054}"/>
    </a:ext>
  </a:extLst>
</a:theme>
</file>

<file path=ppt/theme/theme2.xml><?xml version="1.0" encoding="utf-8"?>
<a:theme xmlns:a="http://schemas.openxmlformats.org/drawingml/2006/main" name="Motív balíka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Vzdelávacia prezentácia s deťmi na školskom dvore, album (širokouhlý formát)</Template>
  <TotalTime>14704</TotalTime>
  <Words>781</Words>
  <Application>Microsoft Office PowerPoint</Application>
  <PresentationFormat>Širokouhlá</PresentationFormat>
  <Paragraphs>87</Paragraphs>
  <Slides>15</Slides>
  <Notes>10</Notes>
  <HiddenSlides>0</HiddenSlides>
  <MMClips>3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Tahoma</vt:lpstr>
      <vt:lpstr>Times New Roman</vt:lpstr>
      <vt:lpstr>Detskí priatelia 16:9</vt:lpstr>
      <vt:lpstr>Sebaobraz žiakov a sebaobraz učiteľa. Ako na seba navzájom pôsobia?</vt:lpstr>
      <vt:lpstr>„ Žiadne slová nie sú tak jasné ako hovor telom v momente keď sme sa mu naučili rozumieť.“  A. Lowen</vt:lpstr>
      <vt:lpstr>Prezentácia programu PowerPoint</vt:lpstr>
      <vt:lpstr>Prezentácia programu PowerPoint</vt:lpstr>
      <vt:lpstr>Najbežnejšími a zároveň najrozšírenejšími chybami sú:</vt:lpstr>
      <vt:lpstr>7.CHYBA PREDINFORMÁCIE. 8.CHYBA STEREOTYPIZÁCIE. 9.CHYBA LOGICKÁ. 10.CHYBA  BLÍZKOSTI. 11.CHYBA REFEREČNÝCH SKUPÍN. 12.CHYBA EFEKTU HIEARCHIE. 13.CHYBA SYMPATIE A ANTYPATIE. 14.CHYBA REGENCY EFEKT. 15.CHYBA KAUZÁLNEJ ATRIBÚCIE. 16.CHYBA ZÁKLADNEJ ATRIBÚĆIE. 17.CHYBA SELEKTIVITY. 18.CHYBA PREDCEŇOVANIA SA. 19.SAMO NAPLŇUJÚCE SA PROROCTVÁ.  </vt:lpstr>
      <vt:lpstr>Prezentácia programu PowerPoint</vt:lpstr>
      <vt:lpstr>Ako na seba navzájom pôsobia?</vt:lpstr>
      <vt:lpstr>Prezentácia programu PowerPoint</vt:lpstr>
      <vt:lpstr>Utváranie sebaobrazu  žiaka pod vplyvom školského hodnotenia</vt:lpstr>
      <vt:lpstr>Požiadavky na hodnotenie , ktoré zodpovedajú rozvoju osobnosti žiaka ( Kosová 1998)</vt:lpstr>
      <vt:lpstr>Prezentácia programu PowerPoint</vt:lpstr>
      <vt:lpstr>Aktivita - Erby</vt:lpstr>
      <vt:lpstr>Prezentácia programu PowerPoint</vt:lpstr>
      <vt:lpstr>Ďakujeme za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Sebaobraz žiakov a sebaobraz učiteľa.</dc:title>
  <dc:creator>Lenka Tarasovičová</dc:creator>
  <cp:keywords/>
  <cp:lastModifiedBy>Lenka Tarasovičová</cp:lastModifiedBy>
  <cp:revision>28</cp:revision>
  <dcterms:created xsi:type="dcterms:W3CDTF">2018-02-25T12:39:01Z</dcterms:created>
  <dcterms:modified xsi:type="dcterms:W3CDTF">2018-03-07T21:14:35Z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