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9" r:id="rId4"/>
    <p:sldId id="260" r:id="rId5"/>
    <p:sldId id="261" r:id="rId6"/>
    <p:sldId id="262" r:id="rId7"/>
    <p:sldId id="264" r:id="rId8"/>
    <p:sldId id="265" r:id="rId9"/>
    <p:sldId id="279" r:id="rId10"/>
    <p:sldId id="266" r:id="rId11"/>
    <p:sldId id="267" r:id="rId12"/>
    <p:sldId id="268" r:id="rId13"/>
    <p:sldId id="269" r:id="rId14"/>
    <p:sldId id="282" r:id="rId15"/>
    <p:sldId id="270" r:id="rId16"/>
    <p:sldId id="271" r:id="rId17"/>
    <p:sldId id="273" r:id="rId18"/>
    <p:sldId id="275" r:id="rId19"/>
    <p:sldId id="280" r:id="rId20"/>
    <p:sldId id="277" r:id="rId21"/>
    <p:sldId id="27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0000"/>
    <a:srgbClr val="2597FF"/>
    <a:srgbClr val="D68B1C"/>
    <a:srgbClr val="FF9E1D"/>
    <a:srgbClr val="253600"/>
    <a:srgbClr val="552579"/>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objekt pre hlavičk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k-SK"/>
          </a:p>
        </p:txBody>
      </p:sp>
      <p:sp>
        <p:nvSpPr>
          <p:cNvPr id="3" name="Zástupný objekt pre dá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95440B-08E2-4909-A6F3-0D244292DF91}" type="datetimeFigureOut">
              <a:rPr lang="sk-SK" smtClean="0"/>
              <a:t>11. 4. 2018</a:t>
            </a:fld>
            <a:endParaRPr lang="sk-SK"/>
          </a:p>
        </p:txBody>
      </p:sp>
      <p:sp>
        <p:nvSpPr>
          <p:cNvPr id="4" name="Zástupný objekt pre obrázok snímky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sk-SK"/>
          </a:p>
        </p:txBody>
      </p:sp>
      <p:sp>
        <p:nvSpPr>
          <p:cNvPr id="5" name="Zástupný objekt pre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6" name="Zástupný objekt pre pät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k-SK"/>
          </a:p>
        </p:txBody>
      </p:sp>
      <p:sp>
        <p:nvSpPr>
          <p:cNvPr id="7" name="Zástupný objekt pre číslo snímk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187784-5695-4879-A860-81F38F7E0CFA}" type="slidenum">
              <a:rPr lang="sk-SK" smtClean="0"/>
              <a:t>‹#›</a:t>
            </a:fld>
            <a:endParaRPr lang="sk-SK"/>
          </a:p>
        </p:txBody>
      </p:sp>
    </p:spTree>
    <p:extLst>
      <p:ext uri="{BB962C8B-B14F-4D97-AF65-F5344CB8AC3E}">
        <p14:creationId xmlns:p14="http://schemas.microsoft.com/office/powerpoint/2010/main" val="846107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endParaRPr lang="sk-SK" dirty="0"/>
          </a:p>
        </p:txBody>
      </p:sp>
      <p:sp>
        <p:nvSpPr>
          <p:cNvPr id="4" name="Zástupný objekt pre číslo snímky 3"/>
          <p:cNvSpPr>
            <a:spLocks noGrp="1"/>
          </p:cNvSpPr>
          <p:nvPr>
            <p:ph type="sldNum" sz="quarter" idx="10"/>
          </p:nvPr>
        </p:nvSpPr>
        <p:spPr/>
        <p:txBody>
          <a:bodyPr/>
          <a:lstStyle/>
          <a:p>
            <a:fld id="{5D187784-5695-4879-A860-81F38F7E0CFA}" type="slidenum">
              <a:rPr lang="sk-SK" smtClean="0"/>
              <a:t>2</a:t>
            </a:fld>
            <a:endParaRPr lang="sk-SK"/>
          </a:p>
        </p:txBody>
      </p:sp>
    </p:spTree>
    <p:extLst>
      <p:ext uri="{BB962C8B-B14F-4D97-AF65-F5344CB8AC3E}">
        <p14:creationId xmlns:p14="http://schemas.microsoft.com/office/powerpoint/2010/main" val="3891823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4375" y="4192525"/>
            <a:ext cx="8246070" cy="1221640"/>
          </a:xfrm>
          <a:effectLst>
            <a:outerShdw blurRad="38100" dist="38100" dir="2700000" algn="tl" rotWithShape="0">
              <a:prstClr val="black">
                <a:alpha val="65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754375" y="5566870"/>
            <a:ext cx="7940660" cy="763525"/>
          </a:xfrm>
        </p:spPr>
        <p:txBody>
          <a:bodyPr>
            <a:normAutofit/>
          </a:bodyPr>
          <a:lstStyle>
            <a:lvl1pPr marL="0" indent="0" algn="l">
              <a:buNone/>
              <a:defRPr sz="280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1443835"/>
            <a:ext cx="8076895" cy="458115"/>
          </a:xfrm>
        </p:spPr>
        <p:txBody>
          <a:bodyPr>
            <a:normAutofit/>
          </a:bodyPr>
          <a:lstStyle>
            <a:lvl1pPr algn="ctr">
              <a:defRPr sz="3600">
                <a:solidFill>
                  <a:schemeClr val="accent6">
                    <a:lumMod val="75000"/>
                  </a:schemeClr>
                </a:solidFill>
              </a:defRPr>
            </a:lvl1pPr>
          </a:lstStyle>
          <a:p>
            <a:r>
              <a:rPr lang="en-US" dirty="0"/>
              <a:t>Click to edit Master title style</a:t>
            </a:r>
          </a:p>
        </p:txBody>
      </p:sp>
      <p:sp>
        <p:nvSpPr>
          <p:cNvPr id="3" name="Content Placeholder 2"/>
          <p:cNvSpPr>
            <a:spLocks noGrp="1"/>
          </p:cNvSpPr>
          <p:nvPr>
            <p:ph idx="1"/>
          </p:nvPr>
        </p:nvSpPr>
        <p:spPr>
          <a:xfrm>
            <a:off x="601670" y="1901950"/>
            <a:ext cx="8076895" cy="4275740"/>
          </a:xfrm>
        </p:spPr>
        <p:txBody>
          <a:bodyPr/>
          <a:lstStyle>
            <a:lvl1pPr algn="ctr">
              <a:defRPr sz="2800">
                <a:solidFill>
                  <a:srgbClr val="002060"/>
                </a:solidFill>
              </a:defRPr>
            </a:lvl1pPr>
            <a:lvl2pPr algn="ctr">
              <a:defRPr>
                <a:solidFill>
                  <a:srgbClr val="002060"/>
                </a:solidFill>
              </a:defRPr>
            </a:lvl2pPr>
            <a:lvl3pPr algn="ctr">
              <a:defRPr>
                <a:solidFill>
                  <a:srgbClr val="002060"/>
                </a:solidFill>
              </a:defRPr>
            </a:lvl3pPr>
            <a:lvl4pPr algn="ctr">
              <a:defRPr>
                <a:solidFill>
                  <a:srgbClr val="002060"/>
                </a:solidFill>
              </a:defRPr>
            </a:lvl4pPr>
            <a:lvl5pPr algn="ct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3309" y="527605"/>
            <a:ext cx="6871724" cy="763525"/>
          </a:xfrm>
        </p:spPr>
        <p:txBody>
          <a:bodyPr>
            <a:normAutofit/>
          </a:bodyPr>
          <a:lstStyle>
            <a:lvl1pPr algn="l">
              <a:defRPr sz="3600">
                <a:solidFill>
                  <a:schemeClr val="accent6">
                    <a:lumMod val="75000"/>
                  </a:schemeClr>
                </a:solidFill>
              </a:defRPr>
            </a:lvl1pPr>
          </a:lstStyle>
          <a:p>
            <a:r>
              <a:rPr lang="en-US" dirty="0"/>
              <a:t>Click to edit Master title style</a:t>
            </a:r>
          </a:p>
        </p:txBody>
      </p:sp>
      <p:sp>
        <p:nvSpPr>
          <p:cNvPr id="3" name="Content Placeholder 2"/>
          <p:cNvSpPr>
            <a:spLocks noGrp="1"/>
          </p:cNvSpPr>
          <p:nvPr>
            <p:ph idx="1"/>
          </p:nvPr>
        </p:nvSpPr>
        <p:spPr>
          <a:xfrm>
            <a:off x="1823310" y="1443835"/>
            <a:ext cx="6871724" cy="4275740"/>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522475"/>
            <a:ext cx="8229600" cy="532180"/>
          </a:xfrm>
        </p:spPr>
        <p:txBody>
          <a:bodyPr>
            <a:normAutofit/>
          </a:bodyPr>
          <a:lstStyle>
            <a:lvl1pPr algn="ctr">
              <a:defRPr sz="3600">
                <a:solidFill>
                  <a:schemeClr val="accent6">
                    <a:lumMod val="75000"/>
                  </a:schemeClr>
                </a:solidFill>
              </a:defRPr>
            </a:lvl1pPr>
          </a:lstStyle>
          <a:p>
            <a:r>
              <a:rPr lang="en-US" dirty="0"/>
              <a:t>Click to edit Master title style</a:t>
            </a:r>
          </a:p>
        </p:txBody>
      </p:sp>
      <p:sp>
        <p:nvSpPr>
          <p:cNvPr id="3" name="Text Placeholder 2"/>
          <p:cNvSpPr>
            <a:spLocks noGrp="1"/>
          </p:cNvSpPr>
          <p:nvPr>
            <p:ph type="body" idx="1"/>
          </p:nvPr>
        </p:nvSpPr>
        <p:spPr>
          <a:xfrm>
            <a:off x="448965" y="2341022"/>
            <a:ext cx="4040188" cy="639762"/>
          </a:xfrm>
        </p:spPr>
        <p:txBody>
          <a:bodyPr anchor="b"/>
          <a:lstStyle>
            <a:lvl1pPr marL="0" indent="0" algn="ctr">
              <a:buNone/>
              <a:defRPr sz="2400" b="1">
                <a:solidFill>
                  <a:schemeClr val="accent6">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48965" y="2970885"/>
            <a:ext cx="4040188" cy="3035058"/>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36790" y="2341022"/>
            <a:ext cx="4041775" cy="639762"/>
          </a:xfrm>
        </p:spPr>
        <p:txBody>
          <a:bodyPr anchor="b"/>
          <a:lstStyle>
            <a:lvl1pPr marL="0" indent="0" algn="ctr">
              <a:buNone/>
              <a:defRPr sz="2400" b="1">
                <a:solidFill>
                  <a:schemeClr val="accent6">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36790" y="2970885"/>
            <a:ext cx="4041775" cy="3035058"/>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54375" y="4345230"/>
            <a:ext cx="8246070" cy="1221640"/>
          </a:xfrm>
        </p:spPr>
        <p:txBody>
          <a:bodyPr>
            <a:noAutofit/>
          </a:bodyPr>
          <a:lstStyle/>
          <a:p>
            <a:pPr algn="ctr"/>
            <a:r>
              <a:rPr lang="sk-SK" b="1" dirty="0">
                <a:ln>
                  <a:solidFill>
                    <a:srgbClr val="FFC000"/>
                  </a:solid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Motivácia k učeniu</a:t>
            </a:r>
            <a:endParaRPr lang="en-US" b="1" dirty="0">
              <a:ln>
                <a:solidFill>
                  <a:srgbClr val="FFC000"/>
                </a:solid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54375" y="5719575"/>
            <a:ext cx="7940660" cy="763525"/>
          </a:xfrm>
        </p:spPr>
        <p:txBody>
          <a:bodyPr>
            <a:noAutofit/>
          </a:bodyPr>
          <a:lstStyle/>
          <a:p>
            <a:r>
              <a:rPr lang="sk-SK" sz="2400" b="1" dirty="0">
                <a:ln>
                  <a:solidFill>
                    <a:srgbClr val="FFC000"/>
                  </a:solid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Rebeka </a:t>
            </a:r>
            <a:r>
              <a:rPr lang="sk-SK" sz="2400" b="1" dirty="0" err="1">
                <a:ln>
                  <a:solidFill>
                    <a:srgbClr val="FFC000"/>
                  </a:solid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Segečová2BiPgB</a:t>
            </a:r>
            <a:endParaRPr lang="sk-SK" sz="2400" b="1" dirty="0">
              <a:ln>
                <a:solidFill>
                  <a:srgbClr val="FFC000"/>
                </a:solid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sk-SK" sz="2400" b="1" dirty="0">
                <a:ln>
                  <a:solidFill>
                    <a:srgbClr val="FFC000"/>
                  </a:solid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Kristína </a:t>
            </a:r>
            <a:r>
              <a:rPr lang="sk-SK" sz="2400" b="1" dirty="0" err="1">
                <a:ln>
                  <a:solidFill>
                    <a:srgbClr val="FFC000"/>
                  </a:solid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Soláriková</a:t>
            </a:r>
            <a:r>
              <a:rPr lang="sk-SK" sz="2400" b="1" dirty="0">
                <a:ln>
                  <a:solidFill>
                    <a:srgbClr val="FFC000"/>
                  </a:solid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sk-SK" sz="2400" b="1" dirty="0" err="1">
                <a:ln>
                  <a:solidFill>
                    <a:srgbClr val="FFC000"/>
                  </a:solid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2PgHuB</a:t>
            </a:r>
            <a:endParaRPr lang="en-US" sz="2400" b="1" dirty="0">
              <a:ln>
                <a:solidFill>
                  <a:srgbClr val="FFC000"/>
                </a:solid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6D59581-155A-486B-90FD-FAF322462A81}"/>
              </a:ext>
            </a:extLst>
          </p:cNvPr>
          <p:cNvSpPr>
            <a:spLocks noGrp="1"/>
          </p:cNvSpPr>
          <p:nvPr>
            <p:ph type="title"/>
          </p:nvPr>
        </p:nvSpPr>
        <p:spPr>
          <a:xfrm>
            <a:off x="907080" y="1291130"/>
            <a:ext cx="6871724" cy="763525"/>
          </a:xfrm>
        </p:spPr>
        <p:txBody>
          <a:bodyPr>
            <a:normAutofit fontScale="90000"/>
          </a:bodyPr>
          <a:lstStyle/>
          <a:p>
            <a:r>
              <a:rPr lang="sk-SK" sz="2800" b="1" dirty="0">
                <a:ln>
                  <a:solidFill>
                    <a:srgbClr val="FFC000"/>
                  </a:solid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Ďalšie motivačné faktory ovplyvňujúce učenie</a:t>
            </a:r>
          </a:p>
        </p:txBody>
      </p:sp>
      <p:sp>
        <p:nvSpPr>
          <p:cNvPr id="3" name="Zástupný objekt pre obsah 2">
            <a:extLst>
              <a:ext uri="{FF2B5EF4-FFF2-40B4-BE49-F238E27FC236}">
                <a16:creationId xmlns:a16="http://schemas.microsoft.com/office/drawing/2014/main" id="{47ECC827-73B8-485D-810D-36EBFC774ACF}"/>
              </a:ext>
            </a:extLst>
          </p:cNvPr>
          <p:cNvSpPr>
            <a:spLocks noGrp="1"/>
          </p:cNvSpPr>
          <p:nvPr>
            <p:ph idx="1"/>
          </p:nvPr>
        </p:nvSpPr>
        <p:spPr>
          <a:xfrm>
            <a:off x="907080" y="2054655"/>
            <a:ext cx="6871724" cy="4275740"/>
          </a:xfrm>
        </p:spPr>
        <p:txBody>
          <a:bodyPr>
            <a:normAutofit/>
          </a:bodyPr>
          <a:lstStyle/>
          <a:p>
            <a:pPr marL="0" indent="0">
              <a:lnSpc>
                <a:spcPct val="107000"/>
              </a:lnSpc>
              <a:spcAft>
                <a:spcPts val="800"/>
              </a:spcAft>
              <a:buNone/>
            </a:pPr>
            <a:r>
              <a:rPr lang="sk-SK" b="1" dirty="0">
                <a:ln>
                  <a:solidFill>
                    <a:srgbClr val="FFC000"/>
                  </a:solidFill>
                </a:ln>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Záujmy</a:t>
            </a:r>
            <a:endParaRPr lang="sk-SK"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sk-SK" b="1" dirty="0">
                <a:ln>
                  <a:solidFill>
                    <a:srgbClr val="FFC000"/>
                  </a:solidFill>
                </a:ln>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Hodnoty</a:t>
            </a:r>
            <a:endParaRPr lang="sk-SK" sz="2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sk-SK" b="1" dirty="0">
                <a:ln>
                  <a:solidFill>
                    <a:srgbClr val="FFC000"/>
                  </a:solidFill>
                </a:ln>
                <a:latin typeface="Times New Roman" panose="02020603050405020304" pitchFamily="18" charset="0"/>
                <a:ea typeface="Calibri" panose="020F0502020204030204" pitchFamily="34" charset="0"/>
                <a:cs typeface="Times New Roman" panose="02020603050405020304" pitchFamily="18" charset="0"/>
              </a:rPr>
              <a:t>Postoje</a:t>
            </a:r>
            <a:endParaRPr lang="sk-SK" sz="2400" dirty="0">
              <a:latin typeface="Calibri" panose="020F0502020204030204" pitchFamily="34" charset="0"/>
              <a:ea typeface="Calibri" panose="020F0502020204030204" pitchFamily="34" charset="0"/>
              <a:cs typeface="Times New Roman" panose="02020603050405020304" pitchFamily="18" charset="0"/>
            </a:endParaRPr>
          </a:p>
          <a:p>
            <a:endParaRPr lang="sk-SK" dirty="0"/>
          </a:p>
        </p:txBody>
      </p:sp>
    </p:spTree>
    <p:extLst>
      <p:ext uri="{BB962C8B-B14F-4D97-AF65-F5344CB8AC3E}">
        <p14:creationId xmlns:p14="http://schemas.microsoft.com/office/powerpoint/2010/main" val="49637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20C5121-6992-4209-9A1F-E84BEF18DCD8}"/>
              </a:ext>
            </a:extLst>
          </p:cNvPr>
          <p:cNvSpPr>
            <a:spLocks noGrp="1"/>
          </p:cNvSpPr>
          <p:nvPr>
            <p:ph type="title"/>
          </p:nvPr>
        </p:nvSpPr>
        <p:spPr>
          <a:xfrm>
            <a:off x="1136138" y="1443835"/>
            <a:ext cx="6871724" cy="763525"/>
          </a:xfrm>
        </p:spPr>
        <p:txBody>
          <a:bodyPr/>
          <a:lstStyle/>
          <a:p>
            <a:r>
              <a:rPr lang="sk-SK" b="1" dirty="0">
                <a:ln>
                  <a:solidFill>
                    <a:srgbClr val="FFC000"/>
                  </a:solid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Vnútorná a vonkajšia motivácia</a:t>
            </a:r>
          </a:p>
        </p:txBody>
      </p:sp>
      <p:sp>
        <p:nvSpPr>
          <p:cNvPr id="3" name="Zástupný objekt pre obsah 2">
            <a:extLst>
              <a:ext uri="{FF2B5EF4-FFF2-40B4-BE49-F238E27FC236}">
                <a16:creationId xmlns:a16="http://schemas.microsoft.com/office/drawing/2014/main" id="{23CF1D7C-33F5-4EFB-8BBF-C622F1041C75}"/>
              </a:ext>
            </a:extLst>
          </p:cNvPr>
          <p:cNvSpPr>
            <a:spLocks noGrp="1"/>
          </p:cNvSpPr>
          <p:nvPr>
            <p:ph idx="1"/>
          </p:nvPr>
        </p:nvSpPr>
        <p:spPr>
          <a:xfrm>
            <a:off x="1136138" y="2207360"/>
            <a:ext cx="6871724" cy="4275740"/>
          </a:xfrm>
        </p:spPr>
        <p:txBody>
          <a:bodyPr>
            <a:normAutofit/>
          </a:bodyPr>
          <a:lstStyle/>
          <a:p>
            <a:pPr marL="0" indent="0">
              <a:lnSpc>
                <a:spcPct val="107000"/>
              </a:lnSpc>
              <a:spcAft>
                <a:spcPts val="800"/>
              </a:spcAft>
              <a:buNone/>
            </a:pPr>
            <a:r>
              <a:rPr lang="sk-SK" sz="2400" b="1" dirty="0">
                <a:ln>
                  <a:solidFill>
                    <a:srgbClr val="FFC000"/>
                  </a:solidFill>
                </a:ln>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Vnútorná motivácia-  </a:t>
            </a:r>
            <a:r>
              <a:rPr lang="sk-SK" sz="2400" dirty="0">
                <a:latin typeface="Times New Roman" panose="02020603050405020304" pitchFamily="18" charset="0"/>
                <a:ea typeface="Calibri" panose="020F0502020204030204" pitchFamily="34" charset="0"/>
                <a:cs typeface="Times New Roman" panose="02020603050405020304" pitchFamily="18" charset="0"/>
              </a:rPr>
              <a:t>sa chápe ako stav, ktorý núti jedinca niečo robiť alebo niečomu sa učiť pre vlastné uspokojenie, pre vlastný zážitok. Osoba ktorá je do učenia vnútorne motivovaná, ochotne sa učí, pretože samo učeniu ju teší a jeho výsledok ju uspokojuje.</a:t>
            </a:r>
          </a:p>
          <a:p>
            <a:pPr marL="0" indent="0">
              <a:lnSpc>
                <a:spcPct val="107000"/>
              </a:lnSpc>
              <a:spcAft>
                <a:spcPts val="800"/>
              </a:spcAft>
              <a:buNone/>
            </a:pPr>
            <a:r>
              <a:rPr lang="sk-SK" sz="2400" b="1" dirty="0">
                <a:ln>
                  <a:solidFill>
                    <a:srgbClr val="FFC000"/>
                  </a:solidFill>
                </a:ln>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Vonkajšia motivácia- </a:t>
            </a:r>
            <a:r>
              <a:rPr lang="sk-SK" sz="2400" dirty="0">
                <a:latin typeface="Times New Roman" panose="02020603050405020304" pitchFamily="18" charset="0"/>
                <a:ea typeface="Calibri" panose="020F0502020204030204" pitchFamily="34" charset="0"/>
                <a:cs typeface="Times New Roman" panose="02020603050405020304" pitchFamily="18" charset="0"/>
              </a:rPr>
              <a:t>sa chápe ako stav, keď jedinec  sa učí nie z vlastného záujmu, ale pod vplyvom vonkajších motivačných činiteľov.</a:t>
            </a:r>
          </a:p>
          <a:p>
            <a:endParaRPr lang="sk-SK" dirty="0"/>
          </a:p>
        </p:txBody>
      </p:sp>
    </p:spTree>
    <p:extLst>
      <p:ext uri="{BB962C8B-B14F-4D97-AF65-F5344CB8AC3E}">
        <p14:creationId xmlns:p14="http://schemas.microsoft.com/office/powerpoint/2010/main" val="1317142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BFC07E7-2E6E-478A-8852-CC32B6587694}"/>
              </a:ext>
            </a:extLst>
          </p:cNvPr>
          <p:cNvSpPr>
            <a:spLocks noGrp="1"/>
          </p:cNvSpPr>
          <p:nvPr>
            <p:ph type="title"/>
          </p:nvPr>
        </p:nvSpPr>
        <p:spPr>
          <a:xfrm>
            <a:off x="907080" y="1312298"/>
            <a:ext cx="6871724" cy="763525"/>
          </a:xfrm>
        </p:spPr>
        <p:txBody>
          <a:bodyPr/>
          <a:lstStyle/>
          <a:p>
            <a:r>
              <a:rPr lang="sk-SK" b="1" dirty="0">
                <a:ln>
                  <a:solidFill>
                    <a:srgbClr val="FFC000"/>
                  </a:solidFill>
                </a:ln>
                <a:solidFill>
                  <a:sysClr val="windowText" lastClr="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Zvnútornenie vonkajšej motivácie</a:t>
            </a:r>
          </a:p>
        </p:txBody>
      </p:sp>
      <p:sp>
        <p:nvSpPr>
          <p:cNvPr id="3" name="Zástupný objekt pre obsah 2">
            <a:extLst>
              <a:ext uri="{FF2B5EF4-FFF2-40B4-BE49-F238E27FC236}">
                <a16:creationId xmlns:a16="http://schemas.microsoft.com/office/drawing/2014/main" id="{23CFDCFF-711F-4FBD-A331-4AD5A7BD53CA}"/>
              </a:ext>
            </a:extLst>
          </p:cNvPr>
          <p:cNvSpPr>
            <a:spLocks noGrp="1"/>
          </p:cNvSpPr>
          <p:nvPr>
            <p:ph idx="1"/>
          </p:nvPr>
        </p:nvSpPr>
        <p:spPr>
          <a:xfrm>
            <a:off x="1059785" y="2054655"/>
            <a:ext cx="6871724" cy="4275740"/>
          </a:xfrm>
        </p:spPr>
        <p:txBody>
          <a:bodyPr>
            <a:normAutofit/>
          </a:bodyPr>
          <a:lstStyle/>
          <a:p>
            <a:pPr lvl="0">
              <a:lnSpc>
                <a:spcPct val="107000"/>
              </a:lnSpc>
              <a:buFont typeface="Wingdings" panose="05000000000000000000" pitchFamily="2" charset="2"/>
              <a:buChar char=""/>
            </a:pPr>
            <a:r>
              <a:rPr lang="sk-SK" sz="2400" b="1" dirty="0">
                <a:ln>
                  <a:solidFill>
                    <a:srgbClr val="FFC000"/>
                  </a:solidFill>
                </a:ln>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Vývinové osobitosti žiakov</a:t>
            </a:r>
          </a:p>
          <a:p>
            <a:pPr lvl="0">
              <a:lnSpc>
                <a:spcPct val="107000"/>
              </a:lnSpc>
              <a:buFont typeface="Wingdings" panose="05000000000000000000" pitchFamily="2" charset="2"/>
              <a:buChar char=""/>
            </a:pPr>
            <a:r>
              <a:rPr lang="sk-SK" sz="2400" b="1" dirty="0">
                <a:ln>
                  <a:solidFill>
                    <a:srgbClr val="FFC000"/>
                  </a:solidFill>
                </a:ln>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Minulá skúsenosť</a:t>
            </a:r>
          </a:p>
          <a:p>
            <a:pPr lvl="0">
              <a:lnSpc>
                <a:spcPct val="107000"/>
              </a:lnSpc>
              <a:buFont typeface="Wingdings" panose="05000000000000000000" pitchFamily="2" charset="2"/>
              <a:buChar char=""/>
            </a:pPr>
            <a:r>
              <a:rPr lang="sk-SK" sz="2400" b="1" dirty="0">
                <a:ln>
                  <a:solidFill>
                    <a:srgbClr val="FFC000"/>
                  </a:solidFill>
                </a:ln>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Sebarealizácia</a:t>
            </a:r>
          </a:p>
          <a:p>
            <a:pPr lvl="0">
              <a:lnSpc>
                <a:spcPct val="107000"/>
              </a:lnSpc>
              <a:buFont typeface="Wingdings" panose="05000000000000000000" pitchFamily="2" charset="2"/>
              <a:buChar char=""/>
            </a:pPr>
            <a:r>
              <a:rPr lang="sk-SK" sz="2400" b="1" dirty="0" err="1">
                <a:ln>
                  <a:solidFill>
                    <a:srgbClr val="FFC000"/>
                  </a:solidFill>
                </a:ln>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Ašpiračná</a:t>
            </a:r>
            <a:r>
              <a:rPr lang="sk-SK" sz="2400" b="1" dirty="0">
                <a:ln>
                  <a:solidFill>
                    <a:srgbClr val="FFC000"/>
                  </a:solidFill>
                </a:ln>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úroveň</a:t>
            </a:r>
          </a:p>
          <a:p>
            <a:pPr lvl="0">
              <a:lnSpc>
                <a:spcPct val="107000"/>
              </a:lnSpc>
              <a:buFont typeface="Wingdings" panose="05000000000000000000" pitchFamily="2" charset="2"/>
              <a:buChar char=""/>
            </a:pPr>
            <a:r>
              <a:rPr lang="sk-SK" sz="2400" b="1" dirty="0">
                <a:ln>
                  <a:solidFill>
                    <a:srgbClr val="FFC000"/>
                  </a:solidFill>
                </a:ln>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Záujmy</a:t>
            </a:r>
          </a:p>
          <a:p>
            <a:pPr lvl="0">
              <a:lnSpc>
                <a:spcPct val="107000"/>
              </a:lnSpc>
              <a:buFont typeface="Wingdings" panose="05000000000000000000" pitchFamily="2" charset="2"/>
              <a:buChar char=""/>
            </a:pPr>
            <a:r>
              <a:rPr lang="sk-SK" sz="2400" b="1" dirty="0">
                <a:ln>
                  <a:solidFill>
                    <a:srgbClr val="FFC000"/>
                  </a:solidFill>
                </a:ln>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Znalosť výsledkov výkonu v učení</a:t>
            </a:r>
          </a:p>
          <a:p>
            <a:pPr lvl="0">
              <a:lnSpc>
                <a:spcPct val="107000"/>
              </a:lnSpc>
              <a:spcAft>
                <a:spcPts val="800"/>
              </a:spcAft>
              <a:buFont typeface="Wingdings" panose="05000000000000000000" pitchFamily="2" charset="2"/>
              <a:buChar char=""/>
            </a:pPr>
            <a:r>
              <a:rPr lang="sk-SK" sz="2400" b="1" dirty="0">
                <a:ln>
                  <a:solidFill>
                    <a:srgbClr val="FFC000"/>
                  </a:solidFill>
                </a:ln>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Stanovenie cieľov</a:t>
            </a:r>
            <a:endParaRPr lang="sk-SK" sz="2400" b="1" dirty="0">
              <a:ln>
                <a:solidFill>
                  <a:srgbClr val="FFC000"/>
                </a:solid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8344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jekt pre obsah 2">
            <a:extLst>
              <a:ext uri="{FF2B5EF4-FFF2-40B4-BE49-F238E27FC236}">
                <a16:creationId xmlns:a16="http://schemas.microsoft.com/office/drawing/2014/main" id="{9754847B-110C-47FC-B475-DC121714E682}"/>
              </a:ext>
            </a:extLst>
          </p:cNvPr>
          <p:cNvSpPr>
            <a:spLocks noGrp="1"/>
          </p:cNvSpPr>
          <p:nvPr>
            <p:ph idx="1"/>
          </p:nvPr>
        </p:nvSpPr>
        <p:spPr>
          <a:xfrm>
            <a:off x="1136138" y="1749245"/>
            <a:ext cx="6871724" cy="4275740"/>
          </a:xfrm>
        </p:spPr>
        <p:txBody>
          <a:bodyPr>
            <a:normAutofit/>
          </a:bodyPr>
          <a:lstStyle/>
          <a:p>
            <a:pPr marL="0" indent="0" algn="ctr">
              <a:lnSpc>
                <a:spcPct val="107000"/>
              </a:lnSpc>
              <a:spcAft>
                <a:spcPts val="800"/>
              </a:spcAft>
              <a:buNone/>
            </a:pPr>
            <a:endParaRPr lang="sk-SK" sz="2600" b="1" dirty="0">
              <a:ln>
                <a:solidFill>
                  <a:srgbClr val="FFC000"/>
                </a:solidFill>
              </a:ln>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r>
              <a:rPr lang="sk-SK" sz="2600" b="1" dirty="0">
                <a:ln>
                  <a:solidFill>
                    <a:srgbClr val="FFC000"/>
                  </a:solidFill>
                </a:ln>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Pozitívna motivácia</a:t>
            </a:r>
            <a:endParaRPr lang="sk-SK" sz="26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endParaRPr lang="sk-SK" sz="2600" b="1" dirty="0">
              <a:ln>
                <a:solidFill>
                  <a:srgbClr val="FFC000"/>
                </a:solidFill>
              </a:ln>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r>
              <a:rPr lang="sk-SK" sz="2600" b="1" dirty="0">
                <a:ln>
                  <a:solidFill>
                    <a:srgbClr val="FFC000"/>
                  </a:solidFill>
                </a:ln>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Negatívna</a:t>
            </a:r>
            <a:r>
              <a:rPr lang="sk-SK" sz="2600" b="1" dirty="0">
                <a:ln>
                  <a:solidFill>
                    <a:srgbClr val="FFC000"/>
                  </a:solidFill>
                </a:ln>
                <a:latin typeface="Times New Roman" panose="02020603050405020304" pitchFamily="18" charset="0"/>
                <a:ea typeface="Calibri" panose="020F0502020204030204" pitchFamily="34" charset="0"/>
                <a:cs typeface="Times New Roman" panose="02020603050405020304" pitchFamily="18" charset="0"/>
              </a:rPr>
              <a:t> motivácia</a:t>
            </a:r>
            <a:endParaRPr lang="sk-SK" sz="2600" dirty="0">
              <a:latin typeface="Times New Roman" panose="02020603050405020304" pitchFamily="18" charset="0"/>
              <a:ea typeface="Calibri" panose="020F0502020204030204" pitchFamily="34" charset="0"/>
              <a:cs typeface="Times New Roman" panose="02020603050405020304" pitchFamily="18" charset="0"/>
            </a:endParaRPr>
          </a:p>
          <a:p>
            <a:endParaRPr lang="sk-SK" dirty="0"/>
          </a:p>
        </p:txBody>
      </p:sp>
    </p:spTree>
    <p:extLst>
      <p:ext uri="{BB962C8B-B14F-4D97-AF65-F5344CB8AC3E}">
        <p14:creationId xmlns:p14="http://schemas.microsoft.com/office/powerpoint/2010/main" val="2746047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463354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7E7C77BC-7138-40B1-A15B-20F57A49462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573869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7" name="Zástupný objekt pre obsah 4">
            <a:extLst>
              <a:ext uri="{FF2B5EF4-FFF2-40B4-BE49-F238E27FC236}">
                <a16:creationId xmlns:a16="http://schemas.microsoft.com/office/drawing/2014/main" id="{A2B3697F-1B97-4E59-8661-EF6685E9B4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82707"/>
            <a:ext cx="9144000" cy="3502716"/>
          </a:xfrm>
          <a:prstGeom prst="rect">
            <a:avLst/>
          </a:prstGeom>
        </p:spPr>
      </p:pic>
      <p:sp>
        <p:nvSpPr>
          <p:cNvPr id="2" name="Nadpis 1">
            <a:extLst>
              <a:ext uri="{FF2B5EF4-FFF2-40B4-BE49-F238E27FC236}">
                <a16:creationId xmlns:a16="http://schemas.microsoft.com/office/drawing/2014/main" id="{3CE15D15-2B64-4DF7-A0CC-B8EEBCC6FC0A}"/>
              </a:ext>
            </a:extLst>
          </p:cNvPr>
          <p:cNvSpPr>
            <a:spLocks noGrp="1"/>
          </p:cNvSpPr>
          <p:nvPr>
            <p:ph type="title"/>
          </p:nvPr>
        </p:nvSpPr>
        <p:spPr>
          <a:xfrm>
            <a:off x="395653" y="4756638"/>
            <a:ext cx="8354891" cy="930447"/>
          </a:xfrm>
        </p:spPr>
        <p:txBody>
          <a:bodyPr vert="horz" lIns="91440" tIns="45720" rIns="91440" bIns="45720" rtlCol="0" anchor="b">
            <a:normAutofit/>
          </a:bodyPr>
          <a:lstStyle/>
          <a:p>
            <a:pPr algn="ctr">
              <a:lnSpc>
                <a:spcPct val="90000"/>
              </a:lnSpc>
            </a:pPr>
            <a:r>
              <a:rPr lang="en-US" sz="4300" b="1" kern="1200" dirty="0">
                <a:ln>
                  <a:solidFill>
                    <a:srgbClr val="FFC000"/>
                  </a:solidFill>
                </a:ln>
                <a:solidFill>
                  <a:srgbClr val="FFFFFF"/>
                </a:solidFill>
                <a:effectLst>
                  <a:outerShdw blurRad="38100" dist="38100" dir="2700000" algn="tl">
                    <a:srgbClr val="000000">
                      <a:alpha val="43137"/>
                    </a:srgbClr>
                  </a:outerShdw>
                </a:effectLst>
                <a:latin typeface="+mj-lt"/>
                <a:ea typeface="+mj-ea"/>
                <a:cs typeface="+mj-cs"/>
              </a:rPr>
              <a:t>Technik</a:t>
            </a:r>
            <a:r>
              <a:rPr lang="sk-SK" sz="4300" b="1" kern="1200">
                <a:ln>
                  <a:solidFill>
                    <a:srgbClr val="FFC000"/>
                  </a:solidFill>
                </a:ln>
                <a:solidFill>
                  <a:srgbClr val="FFFFFF"/>
                </a:solidFill>
                <a:effectLst>
                  <a:outerShdw blurRad="38100" dist="38100" dir="2700000" algn="tl">
                    <a:srgbClr val="000000">
                      <a:alpha val="43137"/>
                    </a:srgbClr>
                  </a:outerShdw>
                </a:effectLst>
                <a:latin typeface="+mj-lt"/>
                <a:ea typeface="+mj-ea"/>
                <a:cs typeface="+mj-cs"/>
              </a:rPr>
              <a:t>a</a:t>
            </a:r>
            <a:r>
              <a:rPr lang="en-US" sz="4300" b="1" kern="1200">
                <a:ln>
                  <a:solidFill>
                    <a:srgbClr val="FFC000"/>
                  </a:solidFill>
                </a:ln>
                <a:solidFill>
                  <a:srgbClr val="FFFFFF"/>
                </a:solidFill>
                <a:effectLst>
                  <a:outerShdw blurRad="38100" dist="38100" dir="2700000" algn="tl">
                    <a:srgbClr val="000000">
                      <a:alpha val="43137"/>
                    </a:srgbClr>
                  </a:outerShdw>
                </a:effectLst>
                <a:latin typeface="+mj-lt"/>
                <a:ea typeface="+mj-ea"/>
                <a:cs typeface="+mj-cs"/>
              </a:rPr>
              <a:t> </a:t>
            </a:r>
            <a:r>
              <a:rPr lang="en-US" sz="4300" b="1" kern="1200" dirty="0" err="1">
                <a:ln>
                  <a:solidFill>
                    <a:srgbClr val="FFC000"/>
                  </a:solidFill>
                </a:ln>
                <a:solidFill>
                  <a:srgbClr val="FFFFFF"/>
                </a:solidFill>
                <a:effectLst>
                  <a:outerShdw blurRad="38100" dist="38100" dir="2700000" algn="tl">
                    <a:srgbClr val="000000">
                      <a:alpha val="43137"/>
                    </a:srgbClr>
                  </a:outerShdw>
                </a:effectLst>
                <a:latin typeface="+mj-lt"/>
                <a:ea typeface="+mj-ea"/>
                <a:cs typeface="+mj-cs"/>
              </a:rPr>
              <a:t>motivovania</a:t>
            </a:r>
            <a:r>
              <a:rPr lang="en-US" sz="4300" b="1" kern="1200" dirty="0">
                <a:ln>
                  <a:solidFill>
                    <a:srgbClr val="FFC000"/>
                  </a:solidFill>
                </a:ln>
                <a:solidFill>
                  <a:srgbClr val="FFFFFF"/>
                </a:solidFill>
                <a:effectLst>
                  <a:outerShdw blurRad="38100" dist="38100" dir="2700000" algn="tl">
                    <a:srgbClr val="000000">
                      <a:alpha val="43137"/>
                    </a:srgbClr>
                  </a:outerShdw>
                </a:effectLst>
                <a:latin typeface="+mj-lt"/>
                <a:ea typeface="+mj-ea"/>
                <a:cs typeface="+mj-cs"/>
              </a:rPr>
              <a:t> </a:t>
            </a:r>
            <a:r>
              <a:rPr lang="en-US" sz="4300" b="1" kern="1200" dirty="0" err="1">
                <a:ln>
                  <a:solidFill>
                    <a:srgbClr val="FFC000"/>
                  </a:solidFill>
                </a:ln>
                <a:solidFill>
                  <a:srgbClr val="FFFFFF"/>
                </a:solidFill>
                <a:effectLst>
                  <a:outerShdw blurRad="38100" dist="38100" dir="2700000" algn="tl">
                    <a:srgbClr val="000000">
                      <a:alpha val="43137"/>
                    </a:srgbClr>
                  </a:outerShdw>
                </a:effectLst>
                <a:latin typeface="+mj-lt"/>
                <a:ea typeface="+mj-ea"/>
                <a:cs typeface="+mj-cs"/>
              </a:rPr>
              <a:t>na</a:t>
            </a:r>
            <a:r>
              <a:rPr lang="en-US" sz="4300" b="1" kern="1200" dirty="0">
                <a:ln>
                  <a:solidFill>
                    <a:srgbClr val="FFC000"/>
                  </a:solidFill>
                </a:ln>
                <a:solidFill>
                  <a:srgbClr val="FFFFFF"/>
                </a:solidFill>
                <a:effectLst>
                  <a:outerShdw blurRad="38100" dist="38100" dir="2700000" algn="tl">
                    <a:srgbClr val="000000">
                      <a:alpha val="43137"/>
                    </a:srgbClr>
                  </a:outerShdw>
                </a:effectLst>
                <a:latin typeface="+mj-lt"/>
                <a:ea typeface="+mj-ea"/>
                <a:cs typeface="+mj-cs"/>
              </a:rPr>
              <a:t> </a:t>
            </a:r>
            <a:r>
              <a:rPr lang="en-US" sz="4300" b="1" kern="1200" dirty="0" err="1">
                <a:ln>
                  <a:solidFill>
                    <a:srgbClr val="FFC000"/>
                  </a:solidFill>
                </a:ln>
                <a:solidFill>
                  <a:srgbClr val="FFFFFF"/>
                </a:solidFill>
                <a:effectLst>
                  <a:outerShdw blurRad="38100" dist="38100" dir="2700000" algn="tl">
                    <a:srgbClr val="000000">
                      <a:alpha val="43137"/>
                    </a:srgbClr>
                  </a:outerShdw>
                </a:effectLst>
                <a:latin typeface="+mj-lt"/>
                <a:ea typeface="+mj-ea"/>
                <a:cs typeface="+mj-cs"/>
              </a:rPr>
              <a:t>vyučovaní</a:t>
            </a:r>
            <a:br>
              <a:rPr lang="sk-SK" sz="4300" b="1" dirty="0">
                <a:ln>
                  <a:solidFill>
                    <a:srgbClr val="FFC000"/>
                  </a:solidFill>
                </a:ln>
                <a:solidFill>
                  <a:srgbClr val="FFFFFF"/>
                </a:solidFill>
                <a:effectLst>
                  <a:outerShdw blurRad="38100" dist="38100" dir="2700000" algn="tl">
                    <a:srgbClr val="000000">
                      <a:alpha val="43137"/>
                    </a:srgbClr>
                  </a:outerShdw>
                </a:effectLst>
              </a:rPr>
            </a:br>
            <a:endParaRPr lang="en-US" sz="1600" b="1" kern="1200" dirty="0">
              <a:ln>
                <a:solidFill>
                  <a:srgbClr val="FFC000"/>
                </a:solidFill>
              </a:ln>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2920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2D4FD29-9F89-42A6-BBD3-DD6B3B97A786}"/>
              </a:ext>
            </a:extLst>
          </p:cNvPr>
          <p:cNvSpPr>
            <a:spLocks noGrp="1"/>
          </p:cNvSpPr>
          <p:nvPr>
            <p:ph type="title"/>
          </p:nvPr>
        </p:nvSpPr>
        <p:spPr>
          <a:xfrm>
            <a:off x="1059785" y="1291130"/>
            <a:ext cx="6871724" cy="763525"/>
          </a:xfrm>
        </p:spPr>
        <p:txBody>
          <a:bodyPr/>
          <a:lstStyle/>
          <a:p>
            <a:r>
              <a:rPr lang="sk-SK" b="1" dirty="0">
                <a:ln>
                  <a:solidFill>
                    <a:srgbClr val="FFC000"/>
                  </a:solid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Metódy rozvoja motivácie</a:t>
            </a:r>
          </a:p>
        </p:txBody>
      </p:sp>
      <p:sp>
        <p:nvSpPr>
          <p:cNvPr id="3" name="Zástupný objekt pre obsah 2">
            <a:extLst>
              <a:ext uri="{FF2B5EF4-FFF2-40B4-BE49-F238E27FC236}">
                <a16:creationId xmlns:a16="http://schemas.microsoft.com/office/drawing/2014/main" id="{A78117C0-3EDF-4FD2-9713-23D174D1E914}"/>
              </a:ext>
            </a:extLst>
          </p:cNvPr>
          <p:cNvSpPr>
            <a:spLocks noGrp="1"/>
          </p:cNvSpPr>
          <p:nvPr>
            <p:ph idx="1"/>
          </p:nvPr>
        </p:nvSpPr>
        <p:spPr>
          <a:xfrm>
            <a:off x="1059785" y="2207360"/>
            <a:ext cx="6871724" cy="4275740"/>
          </a:xfrm>
        </p:spPr>
        <p:txBody>
          <a:bodyPr>
            <a:normAutofit/>
          </a:bodyPr>
          <a:lstStyle/>
          <a:p>
            <a:pPr marL="0" indent="0">
              <a:buNone/>
            </a:pPr>
            <a:r>
              <a:rPr lang="sk-SK" sz="2400" b="1" dirty="0">
                <a:ln>
                  <a:solidFill>
                    <a:srgbClr val="FFC000"/>
                  </a:solid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Motivácia a aktivizácia pomocou úloh</a:t>
            </a:r>
          </a:p>
          <a:p>
            <a:pPr marL="0" indent="0">
              <a:buNone/>
            </a:pPr>
            <a:r>
              <a:rPr lang="sk-SK" sz="2400" b="1" dirty="0">
                <a:ln>
                  <a:solidFill>
                    <a:srgbClr val="FFC000"/>
                  </a:solid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Technika individuálne náročných úloh</a:t>
            </a:r>
          </a:p>
          <a:p>
            <a:pPr marL="0" indent="0" algn="just">
              <a:lnSpc>
                <a:spcPct val="107000"/>
              </a:lnSpc>
              <a:spcAft>
                <a:spcPts val="800"/>
              </a:spcAft>
              <a:buNone/>
            </a:pPr>
            <a:r>
              <a:rPr lang="sk-SK" sz="2400" b="1" u="sng" dirty="0" err="1">
                <a:ln>
                  <a:solidFill>
                    <a:srgbClr val="FFC000"/>
                  </a:solidFill>
                </a:ln>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Kolatívnosť</a:t>
            </a:r>
            <a:r>
              <a:rPr lang="sk-SK" sz="2400" b="1" u="sng" dirty="0">
                <a:ln>
                  <a:solidFill>
                    <a:srgbClr val="FFC000"/>
                  </a:solidFill>
                </a:ln>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úloh</a:t>
            </a:r>
            <a:endParaRPr lang="sk-SK" sz="2400" u="sng" dirty="0">
              <a:ln>
                <a:solidFill>
                  <a:srgbClr val="FFC000"/>
                </a:solidFill>
              </a:ln>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Ø"/>
            </a:pPr>
            <a:r>
              <a:rPr lang="sk-SK" sz="2400" b="1" u="sng" dirty="0">
                <a:latin typeface="Times New Roman" panose="02020603050405020304" pitchFamily="18" charset="0"/>
                <a:ea typeface="Calibri" panose="020F0502020204030204" pitchFamily="34" charset="0"/>
                <a:cs typeface="Times New Roman" panose="02020603050405020304" pitchFamily="18" charset="0"/>
              </a:rPr>
              <a:t>Zásada </a:t>
            </a:r>
            <a:r>
              <a:rPr lang="sk-SK" sz="2400" b="1" u="sng" dirty="0" err="1">
                <a:latin typeface="Times New Roman" panose="02020603050405020304" pitchFamily="18" charset="0"/>
                <a:ea typeface="Calibri" panose="020F0502020204030204" pitchFamily="34" charset="0"/>
                <a:cs typeface="Times New Roman" panose="02020603050405020304" pitchFamily="18" charset="0"/>
              </a:rPr>
              <a:t>prekvapivosti</a:t>
            </a:r>
            <a:r>
              <a:rPr lang="sk-SK" sz="2400" b="1" u="sng" dirty="0">
                <a:latin typeface="Times New Roman" panose="02020603050405020304" pitchFamily="18" charset="0"/>
                <a:ea typeface="Calibri" panose="020F0502020204030204" pitchFamily="34" charset="0"/>
                <a:cs typeface="Times New Roman" panose="02020603050405020304" pitchFamily="18" charset="0"/>
              </a:rPr>
              <a:t>, novosti, zaujímavosti</a:t>
            </a:r>
            <a:endParaRPr lang="sk-SK" sz="2400" b="1"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buFont typeface="Wingdings" panose="05000000000000000000" pitchFamily="2" charset="2"/>
              <a:buChar char=""/>
            </a:pPr>
            <a:r>
              <a:rPr lang="sk-SK" sz="2400" b="1" u="sng" dirty="0">
                <a:latin typeface="Times New Roman" panose="02020603050405020304" pitchFamily="18" charset="0"/>
                <a:ea typeface="Calibri" panose="020F0502020204030204" pitchFamily="34" charset="0"/>
                <a:cs typeface="Times New Roman" panose="02020603050405020304" pitchFamily="18" charset="0"/>
              </a:rPr>
              <a:t>Vytvorenie kognitívnej neistoty, rozporu</a:t>
            </a:r>
            <a:endParaRPr lang="sk-SK" sz="2400" b="1"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buFont typeface="Wingdings" panose="05000000000000000000" pitchFamily="2" charset="2"/>
              <a:buChar char=""/>
            </a:pPr>
            <a:r>
              <a:rPr lang="sk-SK" sz="2400" b="1" u="sng" dirty="0">
                <a:latin typeface="Times New Roman" panose="02020603050405020304" pitchFamily="18" charset="0"/>
                <a:ea typeface="Calibri" panose="020F0502020204030204" pitchFamily="34" charset="0"/>
                <a:cs typeface="Times New Roman" panose="02020603050405020304" pitchFamily="18" charset="0"/>
              </a:rPr>
              <a:t>Zásada náročnosti</a:t>
            </a:r>
            <a:endParaRPr lang="sk-SK" sz="2400" b="1"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buFont typeface="Wingdings" panose="05000000000000000000" pitchFamily="2" charset="2"/>
              <a:buChar char=""/>
            </a:pPr>
            <a:r>
              <a:rPr lang="sk-SK" sz="2400" b="1" u="sng" dirty="0">
                <a:latin typeface="Times New Roman" panose="02020603050405020304" pitchFamily="18" charset="0"/>
                <a:ea typeface="Calibri" panose="020F0502020204030204" pitchFamily="34" charset="0"/>
                <a:cs typeface="Times New Roman" panose="02020603050405020304" pitchFamily="18" charset="0"/>
              </a:rPr>
              <a:t>Princíp dramatickosti</a:t>
            </a:r>
            <a:endParaRPr lang="sk-SK" sz="2400" b="1" dirty="0">
              <a:latin typeface="Times New Roman" panose="02020603050405020304" pitchFamily="18" charset="0"/>
              <a:cs typeface="Times New Roman" panose="02020603050405020304" pitchFamily="18" charset="0"/>
            </a:endParaRPr>
          </a:p>
          <a:p>
            <a:pPr marL="0" indent="0">
              <a:buNone/>
            </a:pPr>
            <a:endParaRPr lang="sk-SK" dirty="0"/>
          </a:p>
        </p:txBody>
      </p:sp>
    </p:spTree>
    <p:extLst>
      <p:ext uri="{BB962C8B-B14F-4D97-AF65-F5344CB8AC3E}">
        <p14:creationId xmlns:p14="http://schemas.microsoft.com/office/powerpoint/2010/main" val="2658026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B289F7E-31C9-47D6-8088-8D348FB9310F}"/>
              </a:ext>
            </a:extLst>
          </p:cNvPr>
          <p:cNvSpPr>
            <a:spLocks noGrp="1"/>
          </p:cNvSpPr>
          <p:nvPr>
            <p:ph type="title"/>
          </p:nvPr>
        </p:nvSpPr>
        <p:spPr>
          <a:xfrm>
            <a:off x="1288843" y="1749245"/>
            <a:ext cx="6871724" cy="763525"/>
          </a:xfrm>
        </p:spPr>
        <p:txBody>
          <a:bodyPr/>
          <a:lstStyle/>
          <a:p>
            <a:r>
              <a:rPr lang="sk-SK" b="1" dirty="0">
                <a:ln>
                  <a:solidFill>
                    <a:srgbClr val="FFC000"/>
                  </a:solid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Motivovanie pomocou hodnotenia</a:t>
            </a:r>
          </a:p>
        </p:txBody>
      </p:sp>
      <p:sp>
        <p:nvSpPr>
          <p:cNvPr id="3" name="Zástupný objekt pre obsah 2">
            <a:extLst>
              <a:ext uri="{FF2B5EF4-FFF2-40B4-BE49-F238E27FC236}">
                <a16:creationId xmlns:a16="http://schemas.microsoft.com/office/drawing/2014/main" id="{E68AFDAF-BB35-40A9-8D12-EA34FAE86CA2}"/>
              </a:ext>
            </a:extLst>
          </p:cNvPr>
          <p:cNvSpPr>
            <a:spLocks noGrp="1"/>
          </p:cNvSpPr>
          <p:nvPr>
            <p:ph idx="1"/>
          </p:nvPr>
        </p:nvSpPr>
        <p:spPr>
          <a:xfrm>
            <a:off x="1823310" y="2970885"/>
            <a:ext cx="5802790" cy="2443280"/>
          </a:xfrm>
        </p:spPr>
        <p:txBody>
          <a:bodyPr/>
          <a:lstStyle/>
          <a:p>
            <a:pPr marL="0" indent="0">
              <a:lnSpc>
                <a:spcPct val="107000"/>
              </a:lnSpc>
              <a:spcAft>
                <a:spcPts val="800"/>
              </a:spcAft>
              <a:buNone/>
            </a:pPr>
            <a:r>
              <a:rPr lang="sk-SK" dirty="0">
                <a:latin typeface="Times New Roman" panose="02020603050405020304" pitchFamily="18" charset="0"/>
                <a:ea typeface="Calibri" panose="020F0502020204030204" pitchFamily="34" charset="0"/>
                <a:cs typeface="Times New Roman" panose="02020603050405020304" pitchFamily="18" charset="0"/>
              </a:rPr>
              <a:t>Odmeňovanie a trestanie, posilňovanie správnych reakcií a minimalizovanie negatívnych reakcií sú najklasickejšími spôsobmi motivačnej výchovy.</a:t>
            </a:r>
          </a:p>
          <a:p>
            <a:endParaRPr lang="sk-SK" dirty="0"/>
          </a:p>
        </p:txBody>
      </p:sp>
    </p:spTree>
    <p:extLst>
      <p:ext uri="{BB962C8B-B14F-4D97-AF65-F5344CB8AC3E}">
        <p14:creationId xmlns:p14="http://schemas.microsoft.com/office/powerpoint/2010/main" val="3272028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2CD64D5-C73C-4E5F-B631-0415EDC690AC}"/>
              </a:ext>
            </a:extLst>
          </p:cNvPr>
          <p:cNvSpPr>
            <a:spLocks noGrp="1"/>
          </p:cNvSpPr>
          <p:nvPr>
            <p:ph type="title"/>
          </p:nvPr>
        </p:nvSpPr>
        <p:spPr>
          <a:xfrm>
            <a:off x="1059785" y="1138425"/>
            <a:ext cx="6871724" cy="763525"/>
          </a:xfrm>
        </p:spPr>
        <p:txBody>
          <a:bodyPr/>
          <a:lstStyle/>
          <a:p>
            <a:r>
              <a:rPr lang="sk-SK" b="1" dirty="0">
                <a:ln>
                  <a:solidFill>
                    <a:srgbClr val="FFC000"/>
                  </a:solid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Metóda kauzálnych </a:t>
            </a:r>
            <a:r>
              <a:rPr lang="sk-SK" b="1" dirty="0" err="1">
                <a:ln>
                  <a:solidFill>
                    <a:srgbClr val="FFC000"/>
                  </a:solid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atribúcií</a:t>
            </a:r>
            <a:endParaRPr lang="sk-SK" b="1" dirty="0">
              <a:ln>
                <a:solidFill>
                  <a:srgbClr val="FFC000"/>
                </a:solid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Zástupný objekt pre obsah 2">
            <a:extLst>
              <a:ext uri="{FF2B5EF4-FFF2-40B4-BE49-F238E27FC236}">
                <a16:creationId xmlns:a16="http://schemas.microsoft.com/office/drawing/2014/main" id="{8E62BDCE-E31C-4D74-93C8-E5E7F6498EE9}"/>
              </a:ext>
            </a:extLst>
          </p:cNvPr>
          <p:cNvSpPr>
            <a:spLocks noGrp="1"/>
          </p:cNvSpPr>
          <p:nvPr>
            <p:ph idx="1"/>
          </p:nvPr>
        </p:nvSpPr>
        <p:spPr>
          <a:xfrm>
            <a:off x="1059785" y="2054655"/>
            <a:ext cx="6871724" cy="4275740"/>
          </a:xfrm>
        </p:spPr>
        <p:txBody>
          <a:bodyPr/>
          <a:lstStyle/>
          <a:p>
            <a:pPr marL="0" indent="0" algn="just">
              <a:lnSpc>
                <a:spcPct val="107000"/>
              </a:lnSpc>
              <a:spcAft>
                <a:spcPts val="800"/>
              </a:spcAft>
              <a:buNone/>
            </a:pPr>
            <a:r>
              <a:rPr lang="sk-SK" b="1" dirty="0">
                <a:ln>
                  <a:solidFill>
                    <a:srgbClr val="FFC000"/>
                  </a:solidFill>
                </a:ln>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Mapa príčin</a:t>
            </a:r>
            <a:endParaRPr lang="sk-SK" sz="2400" b="1" dirty="0">
              <a:ln>
                <a:solidFill>
                  <a:srgbClr val="FFC000"/>
                </a:solidFill>
              </a:ln>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buFont typeface="Wingdings" panose="05000000000000000000" pitchFamily="2" charset="2"/>
              <a:buChar char=""/>
            </a:pPr>
            <a:r>
              <a:rPr lang="sk-SK" sz="2400" b="1" dirty="0">
                <a:latin typeface="Times New Roman" panose="02020603050405020304" pitchFamily="18" charset="0"/>
                <a:ea typeface="Calibri" panose="020F0502020204030204" pitchFamily="34" charset="0"/>
                <a:cs typeface="Times New Roman" panose="02020603050405020304" pitchFamily="18" charset="0"/>
              </a:rPr>
              <a:t>Vnútorné a zmeniteľné príčiny</a:t>
            </a:r>
          </a:p>
          <a:p>
            <a:pPr lvl="0" algn="just">
              <a:lnSpc>
                <a:spcPct val="107000"/>
              </a:lnSpc>
              <a:buFont typeface="Wingdings" panose="05000000000000000000" pitchFamily="2" charset="2"/>
              <a:buChar char=""/>
            </a:pPr>
            <a:r>
              <a:rPr lang="sk-SK" sz="2400" b="1" dirty="0">
                <a:latin typeface="Times New Roman" panose="02020603050405020304" pitchFamily="18" charset="0"/>
                <a:ea typeface="Calibri" panose="020F0502020204030204" pitchFamily="34" charset="0"/>
                <a:cs typeface="Times New Roman" panose="02020603050405020304" pitchFamily="18" charset="0"/>
              </a:rPr>
              <a:t>Vnútorné a nezmeniteľné príčiny</a:t>
            </a:r>
          </a:p>
          <a:p>
            <a:pPr lvl="0" algn="just">
              <a:lnSpc>
                <a:spcPct val="107000"/>
              </a:lnSpc>
              <a:buFont typeface="Wingdings" panose="05000000000000000000" pitchFamily="2" charset="2"/>
              <a:buChar char=""/>
            </a:pPr>
            <a:r>
              <a:rPr lang="sk-SK" sz="2400" b="1" dirty="0">
                <a:latin typeface="Times New Roman" panose="02020603050405020304" pitchFamily="18" charset="0"/>
                <a:ea typeface="Calibri" panose="020F0502020204030204" pitchFamily="34" charset="0"/>
                <a:cs typeface="Times New Roman" panose="02020603050405020304" pitchFamily="18" charset="0"/>
              </a:rPr>
              <a:t>Vonkajšie a zmeniteľné príčiny</a:t>
            </a:r>
          </a:p>
          <a:p>
            <a:pPr lvl="0" algn="just">
              <a:lnSpc>
                <a:spcPct val="107000"/>
              </a:lnSpc>
              <a:spcAft>
                <a:spcPts val="800"/>
              </a:spcAft>
              <a:buFont typeface="Wingdings" panose="05000000000000000000" pitchFamily="2" charset="2"/>
              <a:buChar char=""/>
            </a:pPr>
            <a:r>
              <a:rPr lang="sk-SK" sz="2400" b="1" dirty="0">
                <a:latin typeface="Times New Roman" panose="02020603050405020304" pitchFamily="18" charset="0"/>
                <a:ea typeface="Calibri" panose="020F0502020204030204" pitchFamily="34" charset="0"/>
                <a:cs typeface="Times New Roman" panose="02020603050405020304" pitchFamily="18" charset="0"/>
              </a:rPr>
              <a:t>Vonkajšie a nezmeniteľné</a:t>
            </a:r>
          </a:p>
          <a:p>
            <a:pPr marL="0" indent="0">
              <a:buNone/>
            </a:pPr>
            <a:endParaRPr lang="sk-SK" dirty="0"/>
          </a:p>
        </p:txBody>
      </p:sp>
    </p:spTree>
    <p:extLst>
      <p:ext uri="{BB962C8B-B14F-4D97-AF65-F5344CB8AC3E}">
        <p14:creationId xmlns:p14="http://schemas.microsoft.com/office/powerpoint/2010/main" val="3080477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4E1E3AC-0B04-4C70-8CD5-B35C221DED11}"/>
              </a:ext>
            </a:extLst>
          </p:cNvPr>
          <p:cNvSpPr>
            <a:spLocks noGrp="1"/>
          </p:cNvSpPr>
          <p:nvPr>
            <p:ph type="title"/>
          </p:nvPr>
        </p:nvSpPr>
        <p:spPr>
          <a:xfrm>
            <a:off x="745588" y="1629527"/>
            <a:ext cx="6880511" cy="763525"/>
          </a:xfrm>
        </p:spPr>
        <p:txBody>
          <a:bodyPr>
            <a:noAutofit/>
          </a:bodyPr>
          <a:lstStyle/>
          <a:p>
            <a:pPr>
              <a:lnSpc>
                <a:spcPct val="107000"/>
              </a:lnSpc>
              <a:spcAft>
                <a:spcPts val="800"/>
              </a:spcAft>
            </a:pPr>
            <a:r>
              <a:rPr lang="sk-SK" sz="2800" b="1" dirty="0">
                <a:ln>
                  <a:solidFill>
                    <a:srgbClr val="FFC000"/>
                  </a:solidFill>
                </a:ln>
                <a:solidFill>
                  <a:schemeClr val="tx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Motivácia pomocou aktivizujúcich metód  a stratégií výchovy a vyučovania</a:t>
            </a:r>
            <a:br>
              <a:rPr lang="sk-SK" sz="2400" dirty="0">
                <a:latin typeface="Times New Roman" panose="02020603050405020304" pitchFamily="18" charset="0"/>
                <a:ea typeface="Calibri" panose="020F0502020204030204" pitchFamily="34" charset="0"/>
                <a:cs typeface="Times New Roman" panose="02020603050405020304" pitchFamily="18" charset="0"/>
              </a:rPr>
            </a:br>
            <a:endParaRPr lang="sk-SK" sz="2400" dirty="0">
              <a:latin typeface="Times New Roman" panose="02020603050405020304" pitchFamily="18" charset="0"/>
              <a:cs typeface="Times New Roman" panose="02020603050405020304" pitchFamily="18" charset="0"/>
            </a:endParaRPr>
          </a:p>
        </p:txBody>
      </p:sp>
      <p:sp>
        <p:nvSpPr>
          <p:cNvPr id="3" name="Zástupný objekt pre obsah 2">
            <a:extLst>
              <a:ext uri="{FF2B5EF4-FFF2-40B4-BE49-F238E27FC236}">
                <a16:creationId xmlns:a16="http://schemas.microsoft.com/office/drawing/2014/main" id="{847D5B6D-0EDF-4857-ADD3-71AC35A23E82}"/>
              </a:ext>
            </a:extLst>
          </p:cNvPr>
          <p:cNvSpPr>
            <a:spLocks noGrp="1"/>
          </p:cNvSpPr>
          <p:nvPr>
            <p:ph idx="1"/>
          </p:nvPr>
        </p:nvSpPr>
        <p:spPr>
          <a:xfrm>
            <a:off x="754375" y="2360065"/>
            <a:ext cx="6871724" cy="4275740"/>
          </a:xfrm>
        </p:spPr>
        <p:txBody>
          <a:bodyPr>
            <a:normAutofit fontScale="92500"/>
          </a:bodyPr>
          <a:lstStyle/>
          <a:p>
            <a:pPr marL="0" indent="0" algn="just">
              <a:lnSpc>
                <a:spcPct val="107000"/>
              </a:lnSpc>
              <a:spcAft>
                <a:spcPts val="800"/>
              </a:spcAft>
              <a:buNone/>
            </a:pPr>
            <a:r>
              <a:rPr lang="sk-SK" sz="2600" dirty="0">
                <a:latin typeface="Times New Roman" panose="02020603050405020304" pitchFamily="18" charset="0"/>
                <a:ea typeface="Calibri" panose="020F0502020204030204" pitchFamily="34" charset="0"/>
                <a:cs typeface="Times New Roman" panose="02020603050405020304" pitchFamily="18" charset="0"/>
              </a:rPr>
              <a:t>Vo vyučovaní treba aplikovať:</a:t>
            </a:r>
          </a:p>
          <a:p>
            <a:pPr lvl="0" algn="just">
              <a:lnSpc>
                <a:spcPct val="107000"/>
              </a:lnSpc>
              <a:buFont typeface="Wingdings" panose="05000000000000000000" pitchFamily="2" charset="2"/>
              <a:buChar char=""/>
            </a:pPr>
            <a:r>
              <a:rPr lang="sk-SK" sz="2600" b="1" dirty="0">
                <a:ln>
                  <a:solidFill>
                    <a:srgbClr val="FFC000"/>
                  </a:solidFill>
                </a:ln>
                <a:latin typeface="Times New Roman" panose="02020603050405020304" pitchFamily="18" charset="0"/>
                <a:ea typeface="Calibri" panose="020F0502020204030204" pitchFamily="34" charset="0"/>
                <a:cs typeface="Times New Roman" panose="02020603050405020304" pitchFamily="18" charset="0"/>
              </a:rPr>
              <a:t>Skupinové vyučovanie</a:t>
            </a:r>
          </a:p>
          <a:p>
            <a:pPr lvl="0" algn="just">
              <a:lnSpc>
                <a:spcPct val="107000"/>
              </a:lnSpc>
              <a:buFont typeface="Wingdings" panose="05000000000000000000" pitchFamily="2" charset="2"/>
              <a:buChar char=""/>
            </a:pPr>
            <a:r>
              <a:rPr lang="sk-SK" sz="2600" b="1" dirty="0">
                <a:ln>
                  <a:solidFill>
                    <a:srgbClr val="FFC000"/>
                  </a:solidFill>
                </a:ln>
                <a:latin typeface="Times New Roman" panose="02020603050405020304" pitchFamily="18" charset="0"/>
                <a:ea typeface="Calibri" panose="020F0502020204030204" pitchFamily="34" charset="0"/>
                <a:cs typeface="Times New Roman" panose="02020603050405020304" pitchFamily="18" charset="0"/>
              </a:rPr>
              <a:t>Problémové vyučovanie</a:t>
            </a:r>
          </a:p>
          <a:p>
            <a:pPr lvl="0" algn="just">
              <a:lnSpc>
                <a:spcPct val="107000"/>
              </a:lnSpc>
              <a:buFont typeface="Wingdings" panose="05000000000000000000" pitchFamily="2" charset="2"/>
              <a:buChar char=""/>
            </a:pPr>
            <a:r>
              <a:rPr lang="sk-SK" sz="2600" b="1" dirty="0">
                <a:ln>
                  <a:solidFill>
                    <a:srgbClr val="FFC000"/>
                  </a:solidFill>
                </a:ln>
                <a:latin typeface="Times New Roman" panose="02020603050405020304" pitchFamily="18" charset="0"/>
                <a:ea typeface="Calibri" panose="020F0502020204030204" pitchFamily="34" charset="0"/>
                <a:cs typeface="Times New Roman" panose="02020603050405020304" pitchFamily="18" charset="0"/>
              </a:rPr>
              <a:t>Projektové vyučovanie- </a:t>
            </a:r>
            <a:r>
              <a:rPr lang="sk-SK" sz="2600" dirty="0">
                <a:latin typeface="Times New Roman" panose="02020603050405020304" pitchFamily="18" charset="0"/>
                <a:ea typeface="Calibri" panose="020F0502020204030204" pitchFamily="34" charset="0"/>
                <a:cs typeface="Times New Roman" panose="02020603050405020304" pitchFamily="18" charset="0"/>
              </a:rPr>
              <a:t>žiaci pracujú na nejakom projekte, probléme a samostatne postupujú k záveru</a:t>
            </a:r>
          </a:p>
          <a:p>
            <a:pPr lvl="0" algn="just">
              <a:lnSpc>
                <a:spcPct val="107000"/>
              </a:lnSpc>
              <a:buFont typeface="Wingdings" panose="05000000000000000000" pitchFamily="2" charset="2"/>
              <a:buChar char=""/>
            </a:pPr>
            <a:r>
              <a:rPr lang="sk-SK" sz="2600" b="1" dirty="0">
                <a:ln>
                  <a:solidFill>
                    <a:srgbClr val="FFC000"/>
                  </a:solidFill>
                </a:ln>
                <a:latin typeface="Times New Roman" panose="02020603050405020304" pitchFamily="18" charset="0"/>
                <a:ea typeface="Calibri" panose="020F0502020204030204" pitchFamily="34" charset="0"/>
                <a:cs typeface="Times New Roman" panose="02020603050405020304" pitchFamily="18" charset="0"/>
              </a:rPr>
              <a:t>Blokové vyučovanie- </a:t>
            </a:r>
            <a:r>
              <a:rPr lang="sk-SK" sz="2600" dirty="0">
                <a:latin typeface="Times New Roman" panose="02020603050405020304" pitchFamily="18" charset="0"/>
                <a:ea typeface="Calibri" panose="020F0502020204030204" pitchFamily="34" charset="0"/>
                <a:cs typeface="Times New Roman" panose="02020603050405020304" pitchFamily="18" charset="0"/>
              </a:rPr>
              <a:t>žiaci sa dlhší čas venujú nejakému problému v 1 bloku</a:t>
            </a:r>
          </a:p>
          <a:p>
            <a:pPr lvl="0" algn="just">
              <a:lnSpc>
                <a:spcPct val="107000"/>
              </a:lnSpc>
              <a:buFont typeface="Wingdings" panose="05000000000000000000" pitchFamily="2" charset="2"/>
              <a:buChar char=""/>
            </a:pPr>
            <a:r>
              <a:rPr lang="sk-SK" sz="2600" b="1" dirty="0">
                <a:ln>
                  <a:solidFill>
                    <a:srgbClr val="FFC000"/>
                  </a:solidFill>
                </a:ln>
                <a:latin typeface="Times New Roman" panose="02020603050405020304" pitchFamily="18" charset="0"/>
                <a:ea typeface="Calibri" panose="020F0502020204030204" pitchFamily="34" charset="0"/>
                <a:cs typeface="Times New Roman" panose="02020603050405020304" pitchFamily="18" charset="0"/>
              </a:rPr>
              <a:t>Tvorivé vyučovanie</a:t>
            </a:r>
          </a:p>
          <a:p>
            <a:pPr lvl="0" algn="just">
              <a:lnSpc>
                <a:spcPct val="107000"/>
              </a:lnSpc>
              <a:spcAft>
                <a:spcPts val="800"/>
              </a:spcAft>
              <a:buFont typeface="Wingdings" panose="05000000000000000000" pitchFamily="2" charset="2"/>
              <a:buChar char=""/>
            </a:pPr>
            <a:r>
              <a:rPr lang="sk-SK" sz="2600" b="1" dirty="0">
                <a:ln>
                  <a:solidFill>
                    <a:srgbClr val="FFC000"/>
                  </a:solidFill>
                </a:ln>
                <a:latin typeface="Times New Roman" panose="02020603050405020304" pitchFamily="18" charset="0"/>
                <a:ea typeface="Calibri" panose="020F0502020204030204" pitchFamily="34" charset="0"/>
                <a:cs typeface="Times New Roman" panose="02020603050405020304" pitchFamily="18" charset="0"/>
              </a:rPr>
              <a:t>Výskumné/ tvorivé vyučovanie</a:t>
            </a:r>
          </a:p>
          <a:p>
            <a:endParaRPr lang="sk-SK" dirty="0"/>
          </a:p>
        </p:txBody>
      </p:sp>
    </p:spTree>
    <p:extLst>
      <p:ext uri="{BB962C8B-B14F-4D97-AF65-F5344CB8AC3E}">
        <p14:creationId xmlns:p14="http://schemas.microsoft.com/office/powerpoint/2010/main" val="1854762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B93F48B-6C85-4C36-8015-6741196DB5A8}"/>
              </a:ext>
            </a:extLst>
          </p:cNvPr>
          <p:cNvSpPr>
            <a:spLocks noGrp="1"/>
          </p:cNvSpPr>
          <p:nvPr>
            <p:ph type="title"/>
          </p:nvPr>
        </p:nvSpPr>
        <p:spPr>
          <a:xfrm>
            <a:off x="1136138" y="1291130"/>
            <a:ext cx="6871724" cy="763525"/>
          </a:xfrm>
        </p:spPr>
        <p:txBody>
          <a:bodyPr/>
          <a:lstStyle/>
          <a:p>
            <a:r>
              <a:rPr lang="sk-SK" b="1" dirty="0">
                <a:ln>
                  <a:solidFill>
                    <a:srgbClr val="FFC000"/>
                  </a:solid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Nástroje myslenia</a:t>
            </a:r>
          </a:p>
        </p:txBody>
      </p:sp>
      <p:sp>
        <p:nvSpPr>
          <p:cNvPr id="3" name="Zástupný objekt pre obsah 2">
            <a:extLst>
              <a:ext uri="{FF2B5EF4-FFF2-40B4-BE49-F238E27FC236}">
                <a16:creationId xmlns:a16="http://schemas.microsoft.com/office/drawing/2014/main" id="{471E6059-8345-43C7-BA09-FF524787F741}"/>
              </a:ext>
            </a:extLst>
          </p:cNvPr>
          <p:cNvSpPr>
            <a:spLocks noGrp="1"/>
          </p:cNvSpPr>
          <p:nvPr>
            <p:ph idx="1"/>
          </p:nvPr>
        </p:nvSpPr>
        <p:spPr>
          <a:xfrm>
            <a:off x="754375" y="2207360"/>
            <a:ext cx="8246069" cy="4886560"/>
          </a:xfrm>
        </p:spPr>
        <p:txBody>
          <a:bodyPr>
            <a:normAutofit fontScale="40000" lnSpcReduction="20000"/>
          </a:bodyPr>
          <a:lstStyle/>
          <a:p>
            <a:pPr marL="0" indent="0">
              <a:lnSpc>
                <a:spcPct val="107000"/>
              </a:lnSpc>
              <a:spcAft>
                <a:spcPts val="800"/>
              </a:spcAft>
              <a:buNone/>
            </a:pPr>
            <a:r>
              <a:rPr lang="sk-SK" sz="6000" dirty="0">
                <a:latin typeface="Times New Roman" panose="02020603050405020304" pitchFamily="18" charset="0"/>
                <a:ea typeface="Calibri" panose="020F0502020204030204" pitchFamily="34" charset="0"/>
                <a:cs typeface="Times New Roman" panose="02020603050405020304" pitchFamily="18" charset="0"/>
              </a:rPr>
              <a:t>Každý človek potrebuje na plnenie svojich súkromných a pracovných úloh určité „nástroje“ a musí s nimi vedieť zaobchádzať. V nasledujúcej aktivite by mali žiaci zamyslieť nad tým, čo človek potrebuje k tomu, aby vedel rýchlo a správne myslieť. Skupiny si napíšu zoznam zručností a schopností podľa ich vlastného uváženia. Môže to byť napríklad fantázia, odolnosť, trpezlivosť, ochota namáhať sa, radosť z premýšľania, radosť z čítania, vytrvalosť...Potom každá skupina prečíta svoj zoznam. Spoločne celá trieda vyberie určité schopnosti či zručnosti a potom ich napíšu na veľký plagát, ktorý potom umiestnia na nástenku. Plagát počas školského roka môže slúžiť ako motivácia pre tých, ktorí strácajú chuť učiť sa.</a:t>
            </a:r>
          </a:p>
          <a:p>
            <a:endParaRPr lang="sk-SK" dirty="0"/>
          </a:p>
        </p:txBody>
      </p:sp>
    </p:spTree>
    <p:extLst>
      <p:ext uri="{BB962C8B-B14F-4D97-AF65-F5344CB8AC3E}">
        <p14:creationId xmlns:p14="http://schemas.microsoft.com/office/powerpoint/2010/main" val="547502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552" y="1443835"/>
            <a:ext cx="8076895" cy="4275740"/>
          </a:xfrm>
        </p:spPr>
        <p:txBody>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lgn="l">
              <a:lnSpc>
                <a:spcPct val="107000"/>
              </a:lnSpc>
              <a:spcAft>
                <a:spcPts val="800"/>
              </a:spcAft>
              <a:buNone/>
            </a:pPr>
            <a:r>
              <a:rPr lang="sk-SK" sz="2400" b="1" dirty="0">
                <a:ln>
                  <a:solidFill>
                    <a:srgbClr val="FFC000"/>
                  </a:solidFill>
                </a:ln>
                <a:latin typeface="Times New Roman" panose="02020603050405020304" pitchFamily="18" charset="0"/>
                <a:ea typeface="Calibri" panose="020F0502020204030204" pitchFamily="34" charset="0"/>
                <a:cs typeface="Times New Roman" panose="02020603050405020304" pitchFamily="18" charset="0"/>
              </a:rPr>
              <a:t>Motivácia→</a:t>
            </a:r>
            <a:r>
              <a:rPr lang="sk-SK" sz="2400" dirty="0">
                <a:ln>
                  <a:solidFill>
                    <a:srgbClr val="FFC000"/>
                  </a:solidFill>
                </a:ln>
                <a:latin typeface="Times New Roman" panose="02020603050405020304" pitchFamily="18" charset="0"/>
                <a:ea typeface="Calibri" panose="020F0502020204030204" pitchFamily="34" charset="0"/>
                <a:cs typeface="Times New Roman" panose="02020603050405020304" pitchFamily="18" charset="0"/>
              </a:rPr>
              <a:t> </a:t>
            </a:r>
            <a:r>
              <a:rPr lang="sk-SK" sz="2400" dirty="0">
                <a:latin typeface="Times New Roman" panose="02020603050405020304" pitchFamily="18" charset="0"/>
                <a:ea typeface="Calibri" panose="020F0502020204030204" pitchFamily="34" charset="0"/>
                <a:cs typeface="Times New Roman" panose="02020603050405020304" pitchFamily="18" charset="0"/>
              </a:rPr>
              <a:t> najširšom slova zmysle predstavuje komplex činiteľov, javov a procesov, ktoré podnecujú, usmerňujú, udržiavajú a zacieľujú ľudské správanie.</a:t>
            </a:r>
          </a:p>
          <a:p>
            <a:pPr marL="0" indent="0" algn="l">
              <a:lnSpc>
                <a:spcPct val="107000"/>
              </a:lnSpc>
              <a:spcAft>
                <a:spcPts val="800"/>
              </a:spcAft>
              <a:buNone/>
            </a:pPr>
            <a:r>
              <a:rPr lang="sk-SK" sz="2400" b="1" dirty="0">
                <a:ln>
                  <a:solidFill>
                    <a:srgbClr val="FFC000"/>
                  </a:solidFill>
                </a:ln>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Motív →</a:t>
            </a:r>
            <a:r>
              <a:rPr lang="sk-SK" sz="2400" dirty="0">
                <a:latin typeface="Times New Roman" panose="02020603050405020304" pitchFamily="18" charset="0"/>
                <a:ea typeface="Calibri" panose="020F0502020204030204" pitchFamily="34" charset="0"/>
                <a:cs typeface="Times New Roman" panose="02020603050405020304" pitchFamily="18" charset="0"/>
              </a:rPr>
              <a:t>je to základná jednotka motivácie. Jedno správanie môže byť vyvolané s rôznych motívov, klamstvo- neznalosť. Jeden motív môže vyvolať rozličné správanie, napr. túžba byť stredobodom pozornosti- dobré učenie, grimasy, klamstvo.</a:t>
            </a:r>
          </a:p>
          <a:p>
            <a:pPr algn="l"/>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B1845EC-DCD3-48F6-A3DD-F54508811572}"/>
              </a:ext>
            </a:extLst>
          </p:cNvPr>
          <p:cNvSpPr>
            <a:spLocks noGrp="1"/>
          </p:cNvSpPr>
          <p:nvPr>
            <p:ph type="title"/>
          </p:nvPr>
        </p:nvSpPr>
        <p:spPr>
          <a:xfrm>
            <a:off x="1054295" y="1138425"/>
            <a:ext cx="6871724" cy="763525"/>
          </a:xfrm>
        </p:spPr>
        <p:txBody>
          <a:bodyPr/>
          <a:lstStyle/>
          <a:p>
            <a:r>
              <a:rPr lang="sk-SK" dirty="0">
                <a:ln>
                  <a:solidFill>
                    <a:srgbClr val="FFC000"/>
                  </a:solid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Použitá literatúra</a:t>
            </a:r>
          </a:p>
        </p:txBody>
      </p:sp>
      <p:sp>
        <p:nvSpPr>
          <p:cNvPr id="3" name="Zástupný objekt pre obsah 2">
            <a:extLst>
              <a:ext uri="{FF2B5EF4-FFF2-40B4-BE49-F238E27FC236}">
                <a16:creationId xmlns:a16="http://schemas.microsoft.com/office/drawing/2014/main" id="{8663CA27-6CDB-4DCE-B95C-2AA426D38F00}"/>
              </a:ext>
            </a:extLst>
          </p:cNvPr>
          <p:cNvSpPr>
            <a:spLocks noGrp="1"/>
          </p:cNvSpPr>
          <p:nvPr>
            <p:ph idx="1"/>
          </p:nvPr>
        </p:nvSpPr>
        <p:spPr>
          <a:xfrm>
            <a:off x="1059785" y="2054655"/>
            <a:ext cx="6871724" cy="4275740"/>
          </a:xfrm>
        </p:spPr>
        <p:txBody>
          <a:bodyPr>
            <a:normAutofit/>
          </a:bodyPr>
          <a:lstStyle/>
          <a:p>
            <a:pPr marL="0" indent="0">
              <a:buNone/>
            </a:pPr>
            <a:r>
              <a:rPr lang="sk-SK" sz="2400" dirty="0" err="1">
                <a:solidFill>
                  <a:schemeClr val="tx1"/>
                </a:solidFill>
                <a:latin typeface="Times New Roman" panose="02020603050405020304" pitchFamily="18" charset="0"/>
                <a:cs typeface="Times New Roman" panose="02020603050405020304" pitchFamily="18" charset="0"/>
              </a:rPr>
              <a:t>ĎURIČ,L</a:t>
            </a:r>
            <a:r>
              <a:rPr lang="sk-SK" sz="2400" dirty="0">
                <a:solidFill>
                  <a:schemeClr val="tx1"/>
                </a:solidFill>
                <a:latin typeface="Times New Roman" panose="02020603050405020304" pitchFamily="18" charset="0"/>
                <a:cs typeface="Times New Roman" panose="02020603050405020304" pitchFamily="18" charset="0"/>
              </a:rPr>
              <a:t>., BRATSKÁ, M. a kol., 1997. Pedagogická psychológia. Bratislava: SPN. ISBN 80-08-02-498-4.</a:t>
            </a:r>
          </a:p>
          <a:p>
            <a:pPr marL="0" indent="0">
              <a:buNone/>
            </a:pPr>
            <a:r>
              <a:rPr lang="sk-SK" sz="2400" dirty="0" err="1">
                <a:solidFill>
                  <a:schemeClr val="tx1"/>
                </a:solidFill>
                <a:latin typeface="Times New Roman" panose="02020603050405020304" pitchFamily="18" charset="0"/>
                <a:cs typeface="Times New Roman" panose="02020603050405020304" pitchFamily="18" charset="0"/>
              </a:rPr>
              <a:t>KUBÁNI,V.,2010</a:t>
            </a:r>
            <a:r>
              <a:rPr lang="sk-SK" sz="2400" dirty="0">
                <a:solidFill>
                  <a:schemeClr val="tx1"/>
                </a:solidFill>
                <a:latin typeface="Times New Roman" panose="02020603050405020304" pitchFamily="18" charset="0"/>
                <a:cs typeface="Times New Roman" panose="02020603050405020304" pitchFamily="18" charset="0"/>
              </a:rPr>
              <a:t>. Všeobecná psychológia. Prešov. ISBN 978-80-555-0172-7.</a:t>
            </a:r>
          </a:p>
          <a:p>
            <a:pPr marL="0" indent="0">
              <a:buNone/>
            </a:pPr>
            <a:r>
              <a:rPr lang="sk-SK" sz="2400" dirty="0" err="1">
                <a:solidFill>
                  <a:schemeClr val="tx1"/>
                </a:solidFill>
                <a:latin typeface="Times New Roman" panose="02020603050405020304" pitchFamily="18" charset="0"/>
                <a:cs typeface="Times New Roman" panose="02020603050405020304" pitchFamily="18" charset="0"/>
              </a:rPr>
              <a:t>PETTY</a:t>
            </a:r>
            <a:r>
              <a:rPr lang="sk-SK" sz="2400" dirty="0">
                <a:solidFill>
                  <a:schemeClr val="tx1"/>
                </a:solidFill>
                <a:latin typeface="Times New Roman" panose="02020603050405020304" pitchFamily="18" charset="0"/>
                <a:cs typeface="Times New Roman" panose="02020603050405020304" pitchFamily="18" charset="0"/>
              </a:rPr>
              <a:t>, G., 2013. Moderní vyučovaní. Praha: Portál.</a:t>
            </a:r>
          </a:p>
          <a:p>
            <a:pPr marL="0" indent="0">
              <a:buNone/>
            </a:pPr>
            <a:r>
              <a:rPr lang="sk-SK" sz="2400" dirty="0">
                <a:solidFill>
                  <a:schemeClr val="tx1"/>
                </a:solidFill>
                <a:latin typeface="Times New Roman" panose="02020603050405020304" pitchFamily="18" charset="0"/>
                <a:cs typeface="Times New Roman" panose="02020603050405020304" pitchFamily="18" charset="0"/>
              </a:rPr>
              <a:t>ISBN 978-80-262-0367-4.</a:t>
            </a:r>
          </a:p>
        </p:txBody>
      </p:sp>
    </p:spTree>
    <p:extLst>
      <p:ext uri="{BB962C8B-B14F-4D97-AF65-F5344CB8AC3E}">
        <p14:creationId xmlns:p14="http://schemas.microsoft.com/office/powerpoint/2010/main" val="220025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Obrázok 4" descr="Obrázok, na ktorom je osoba, dieťa, oblečenie, pózujúci&#10;&#10;Popis vygenerovaný s veľmi vysokou spoľahlivosťou">
            <a:extLst>
              <a:ext uri="{FF2B5EF4-FFF2-40B4-BE49-F238E27FC236}">
                <a16:creationId xmlns:a16="http://schemas.microsoft.com/office/drawing/2014/main" id="{CD92C1A2-08BF-48EF-BAE7-92EE01E23517}"/>
              </a:ext>
            </a:extLst>
          </p:cNvPr>
          <p:cNvPicPr>
            <a:picLocks noChangeAspect="1"/>
          </p:cNvPicPr>
          <p:nvPr/>
        </p:nvPicPr>
        <p:blipFill rotWithShape="1">
          <a:blip r:embed="rId2">
            <a:extLst>
              <a:ext uri="{28A0092B-C50C-407E-A947-70E740481C1C}">
                <a14:useLocalDpi xmlns:a14="http://schemas.microsoft.com/office/drawing/2010/main" val="0"/>
              </a:ext>
            </a:extLst>
          </a:blip>
          <a:srcRect t="188" b="9178"/>
          <a:stretch/>
        </p:blipFill>
        <p:spPr>
          <a:xfrm>
            <a:off x="20" y="10"/>
            <a:ext cx="9143980" cy="6857990"/>
          </a:xfrm>
          <a:prstGeom prst="rect">
            <a:avLst/>
          </a:prstGeom>
        </p:spPr>
      </p:pic>
      <p:sp>
        <p:nvSpPr>
          <p:cNvPr id="15" name="Rectangle 9">
            <a:extLst>
              <a:ext uri="{FF2B5EF4-FFF2-40B4-BE49-F238E27FC236}">
                <a16:creationId xmlns:a16="http://schemas.microsoft.com/office/drawing/2014/main" id="{37C89E4B-3C9F-44B9-8B86-D9E3D112D8E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9144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1">
            <a:extLst>
              <a:ext uri="{FF2B5EF4-FFF2-40B4-BE49-F238E27FC236}">
                <a16:creationId xmlns:a16="http://schemas.microsoft.com/office/drawing/2014/main" id="{AA2EAA10-076F-46BD-8F0F-B9A2FB77A85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2" name="Nadpis 1">
            <a:extLst>
              <a:ext uri="{FF2B5EF4-FFF2-40B4-BE49-F238E27FC236}">
                <a16:creationId xmlns:a16="http://schemas.microsoft.com/office/drawing/2014/main" id="{9E6517F0-C9A3-4966-95E2-53B3C2AC3171}"/>
              </a:ext>
            </a:extLst>
          </p:cNvPr>
          <p:cNvSpPr>
            <a:spLocks noGrp="1"/>
          </p:cNvSpPr>
          <p:nvPr>
            <p:ph type="title"/>
          </p:nvPr>
        </p:nvSpPr>
        <p:spPr>
          <a:xfrm>
            <a:off x="392906" y="5317240"/>
            <a:ext cx="8408194" cy="744836"/>
          </a:xfrm>
        </p:spPr>
        <p:txBody>
          <a:bodyPr vert="horz" lIns="91440" tIns="45720" rIns="91440" bIns="45720" rtlCol="0" anchor="ctr">
            <a:normAutofit/>
          </a:bodyPr>
          <a:lstStyle/>
          <a:p>
            <a:pPr algn="ctr">
              <a:lnSpc>
                <a:spcPct val="90000"/>
              </a:lnSpc>
            </a:pPr>
            <a:r>
              <a:rPr lang="en-US" sz="3100" b="1">
                <a:ln>
                  <a:solidFill>
                    <a:srgbClr val="FFC000"/>
                  </a:solidFill>
                </a:ln>
                <a:solidFill>
                  <a:schemeClr val="tx1">
                    <a:lumMod val="85000"/>
                    <a:lumOff val="15000"/>
                  </a:schemeClr>
                </a:solidFill>
                <a:effectLst>
                  <a:outerShdw blurRad="38100" dist="38100" dir="2700000" algn="tl">
                    <a:srgbClr val="000000">
                      <a:alpha val="43137"/>
                    </a:srgbClr>
                  </a:outerShdw>
                </a:effectLst>
              </a:rPr>
              <a:t>Ďakujeme za pozornosť !</a:t>
            </a:r>
          </a:p>
        </p:txBody>
      </p:sp>
    </p:spTree>
    <p:extLst>
      <p:ext uri="{BB962C8B-B14F-4D97-AF65-F5344CB8AC3E}">
        <p14:creationId xmlns:p14="http://schemas.microsoft.com/office/powerpoint/2010/main" val="677147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sk-SK" b="1" dirty="0">
                <a:ln>
                  <a:solidFill>
                    <a:srgbClr val="FFC000"/>
                  </a:solid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Klasifikácia motívov</a:t>
            </a:r>
            <a:endParaRPr lang="en-US" b="1" dirty="0">
              <a:ln>
                <a:solidFill>
                  <a:srgbClr val="FFC000"/>
                </a:solid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a:bodyPr>
          <a:lstStyle/>
          <a:p>
            <a:pPr marL="0" indent="0" algn="just">
              <a:lnSpc>
                <a:spcPct val="107000"/>
              </a:lnSpc>
              <a:spcAft>
                <a:spcPts val="800"/>
              </a:spcAft>
              <a:buNone/>
            </a:pPr>
            <a:endParaRPr lang="sk-SK"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sk-SK" b="1" dirty="0">
                <a:ln>
                  <a:solidFill>
                    <a:srgbClr val="FFC000"/>
                  </a:solidFill>
                </a:ln>
                <a:latin typeface="Times New Roman" panose="02020603050405020304" pitchFamily="18" charset="0"/>
                <a:ea typeface="Calibri" panose="020F0502020204030204" pitchFamily="34" charset="0"/>
                <a:cs typeface="Times New Roman" panose="02020603050405020304" pitchFamily="18" charset="0"/>
              </a:rPr>
              <a:t>Primárne motívy</a:t>
            </a:r>
          </a:p>
          <a:p>
            <a:pPr>
              <a:lnSpc>
                <a:spcPct val="107000"/>
              </a:lnSpc>
              <a:spcAft>
                <a:spcPts val="800"/>
              </a:spcAft>
              <a:buFont typeface="Wingdings" panose="05000000000000000000" pitchFamily="2" charset="2"/>
              <a:buChar char="Ø"/>
            </a:pPr>
            <a:r>
              <a:rPr lang="sk-SK" b="1" dirty="0">
                <a:ln>
                  <a:solidFill>
                    <a:srgbClr val="FFC000"/>
                  </a:solidFill>
                </a:ln>
                <a:latin typeface="Times New Roman" panose="02020603050405020304" pitchFamily="18" charset="0"/>
                <a:ea typeface="Calibri" panose="020F0502020204030204" pitchFamily="34" charset="0"/>
                <a:cs typeface="Times New Roman" panose="02020603050405020304" pitchFamily="18" charset="0"/>
              </a:rPr>
              <a:t>Emocionálne motívy</a:t>
            </a:r>
          </a:p>
          <a:p>
            <a:pPr>
              <a:lnSpc>
                <a:spcPct val="107000"/>
              </a:lnSpc>
              <a:spcAft>
                <a:spcPts val="800"/>
              </a:spcAft>
              <a:buFont typeface="Wingdings" panose="05000000000000000000" pitchFamily="2" charset="2"/>
              <a:buChar char="Ø"/>
            </a:pPr>
            <a:r>
              <a:rPr lang="sk-SK" sz="2400" dirty="0">
                <a:ln>
                  <a:solidFill>
                    <a:srgbClr val="FFC000"/>
                  </a:solidFill>
                </a:ln>
                <a:latin typeface="Times New Roman" panose="02020603050405020304" pitchFamily="18" charset="0"/>
                <a:ea typeface="Calibri" panose="020F0502020204030204" pitchFamily="34" charset="0"/>
                <a:cs typeface="Times New Roman" panose="02020603050405020304" pitchFamily="18" charset="0"/>
              </a:rPr>
              <a:t> </a:t>
            </a:r>
            <a:r>
              <a:rPr lang="sk-SK" b="1" dirty="0">
                <a:ln>
                  <a:solidFill>
                    <a:srgbClr val="FFC000"/>
                  </a:solidFill>
                </a:ln>
                <a:latin typeface="Times New Roman" panose="02020603050405020304" pitchFamily="18" charset="0"/>
                <a:ea typeface="Calibri" panose="020F0502020204030204" pitchFamily="34" charset="0"/>
                <a:cs typeface="Times New Roman" panose="02020603050405020304" pitchFamily="18" charset="0"/>
              </a:rPr>
              <a:t>Sekundárne motívy</a:t>
            </a:r>
            <a:endParaRPr lang="en-US" dirty="0">
              <a:ln>
                <a:solidFill>
                  <a:srgbClr val="FFC000"/>
                </a:solidFill>
              </a:l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19BAF2E-7EF0-4CBF-A784-C7D49849FBAA}"/>
              </a:ext>
            </a:extLst>
          </p:cNvPr>
          <p:cNvSpPr>
            <a:spLocks noGrp="1"/>
          </p:cNvSpPr>
          <p:nvPr>
            <p:ph type="title"/>
          </p:nvPr>
        </p:nvSpPr>
        <p:spPr>
          <a:xfrm>
            <a:off x="1365195" y="1443835"/>
            <a:ext cx="6871724" cy="763525"/>
          </a:xfrm>
        </p:spPr>
        <p:txBody>
          <a:bodyPr/>
          <a:lstStyle/>
          <a:p>
            <a:r>
              <a:rPr lang="sk-SK" b="1" dirty="0">
                <a:ln>
                  <a:solidFill>
                    <a:srgbClr val="FFC000"/>
                  </a:solidFill>
                </a:ln>
                <a:solidFill>
                  <a:schemeClr val="tx1"/>
                </a:solidFill>
                <a:effectLst>
                  <a:outerShdw blurRad="38100" dist="38100" dir="2700000" algn="tl">
                    <a:srgbClr val="000000">
                      <a:alpha val="43137"/>
                    </a:srgbClr>
                  </a:outerShdw>
                </a:effectLst>
              </a:rPr>
              <a:t> Podľa vzťahu k učeniu</a:t>
            </a:r>
          </a:p>
        </p:txBody>
      </p:sp>
      <p:sp>
        <p:nvSpPr>
          <p:cNvPr id="3" name="Zástupný objekt pre obsah 2">
            <a:extLst>
              <a:ext uri="{FF2B5EF4-FFF2-40B4-BE49-F238E27FC236}">
                <a16:creationId xmlns:a16="http://schemas.microsoft.com/office/drawing/2014/main" id="{0F59DA36-5562-478F-88E8-7855F420F9A4}"/>
              </a:ext>
            </a:extLst>
          </p:cNvPr>
          <p:cNvSpPr>
            <a:spLocks noGrp="1"/>
          </p:cNvSpPr>
          <p:nvPr>
            <p:ph idx="1"/>
          </p:nvPr>
        </p:nvSpPr>
        <p:spPr>
          <a:xfrm>
            <a:off x="1136138" y="2207360"/>
            <a:ext cx="6871724" cy="4275740"/>
          </a:xfrm>
        </p:spPr>
        <p:txBody>
          <a:bodyPr>
            <a:normAutofit/>
          </a:bodyPr>
          <a:lstStyle/>
          <a:p>
            <a:pPr>
              <a:lnSpc>
                <a:spcPct val="107000"/>
              </a:lnSpc>
              <a:spcAft>
                <a:spcPts val="800"/>
              </a:spcAft>
              <a:buFont typeface="Wingdings" panose="05000000000000000000" pitchFamily="2" charset="2"/>
              <a:buChar char="Ø"/>
            </a:pPr>
            <a:r>
              <a:rPr lang="sk-SK" sz="2400" b="1" dirty="0">
                <a:ln>
                  <a:solidFill>
                    <a:srgbClr val="FFC000"/>
                  </a:solidFill>
                </a:ln>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Primárne motívy</a:t>
            </a:r>
            <a:r>
              <a:rPr lang="sk-SK" sz="2400" dirty="0">
                <a:latin typeface="Times New Roman" panose="02020603050405020304" pitchFamily="18" charset="0"/>
                <a:ea typeface="Calibri" panose="020F0502020204030204" pitchFamily="34" charset="0"/>
                <a:cs typeface="Times New Roman" panose="02020603050405020304" pitchFamily="18" charset="0"/>
              </a:rPr>
              <a:t>-žiak  sa učí pre radosť z učebnej činnosti.</a:t>
            </a:r>
          </a:p>
          <a:p>
            <a:pPr lvl="0">
              <a:lnSpc>
                <a:spcPct val="107000"/>
              </a:lnSpc>
              <a:spcAft>
                <a:spcPts val="800"/>
              </a:spcAft>
              <a:buFont typeface="Wingdings" panose="05000000000000000000" pitchFamily="2" charset="2"/>
              <a:buChar char=""/>
            </a:pPr>
            <a:r>
              <a:rPr lang="sk-SK" sz="2400" b="1" dirty="0">
                <a:ln>
                  <a:solidFill>
                    <a:srgbClr val="FFC000"/>
                  </a:solidFill>
                </a:ln>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Sekundárne motívy-</a:t>
            </a:r>
            <a:r>
              <a:rPr lang="sk-SK" sz="2400" dirty="0">
                <a:latin typeface="Times New Roman" panose="02020603050405020304" pitchFamily="18" charset="0"/>
                <a:ea typeface="Calibri" panose="020F0502020204030204" pitchFamily="34" charset="0"/>
                <a:cs typeface="Times New Roman" panose="02020603050405020304" pitchFamily="18" charset="0"/>
              </a:rPr>
              <a:t>žiak  sa učí pre dosiahnutie dobrej známky, získanie uznania spolužiakov.</a:t>
            </a:r>
          </a:p>
          <a:p>
            <a:endParaRPr lang="sk-SK" dirty="0"/>
          </a:p>
        </p:txBody>
      </p:sp>
    </p:spTree>
    <p:extLst>
      <p:ext uri="{BB962C8B-B14F-4D97-AF65-F5344CB8AC3E}">
        <p14:creationId xmlns:p14="http://schemas.microsoft.com/office/powerpoint/2010/main" val="1574080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9" name="Rectangle 18">
            <a:extLst>
              <a:ext uri="{FF2B5EF4-FFF2-40B4-BE49-F238E27FC236}">
                <a16:creationId xmlns:a16="http://schemas.microsoft.com/office/drawing/2014/main" id="{F73FCEB7-CD02-4399-BA74-12D9191D6F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Zástupný objekt pre obsah 4" descr="Obrázok, na ktorom je snímka obrazovky&#10;&#10;Popis vygenerovaný s vysokou spoľahlivosťou">
            <a:extLst>
              <a:ext uri="{FF2B5EF4-FFF2-40B4-BE49-F238E27FC236}">
                <a16:creationId xmlns:a16="http://schemas.microsoft.com/office/drawing/2014/main" id="{793DD5BC-84C7-4E0A-9E8A-84C71DF90D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8877" y="1291133"/>
            <a:ext cx="5895123" cy="5530769"/>
          </a:xfrm>
          <a:prstGeom prst="rect">
            <a:avLst/>
          </a:prstGeom>
        </p:spPr>
      </p:pic>
      <p:sp>
        <p:nvSpPr>
          <p:cNvPr id="21" name="Rectangle 2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663" y="321177"/>
            <a:ext cx="3249230"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3344" y="3910267"/>
            <a:ext cx="1940093"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2" name="Nadpis 1">
            <a:extLst>
              <a:ext uri="{FF2B5EF4-FFF2-40B4-BE49-F238E27FC236}">
                <a16:creationId xmlns:a16="http://schemas.microsoft.com/office/drawing/2014/main" id="{1376B3BA-5B48-4B65-83BC-73C4DA32223A}"/>
              </a:ext>
            </a:extLst>
          </p:cNvPr>
          <p:cNvSpPr>
            <a:spLocks noGrp="1"/>
          </p:cNvSpPr>
          <p:nvPr>
            <p:ph type="title"/>
          </p:nvPr>
        </p:nvSpPr>
        <p:spPr>
          <a:xfrm>
            <a:off x="505677" y="914400"/>
            <a:ext cx="2743200" cy="2887579"/>
          </a:xfrm>
        </p:spPr>
        <p:txBody>
          <a:bodyPr vert="horz" lIns="91440" tIns="45720" rIns="91440" bIns="45720" rtlCol="0" anchor="b">
            <a:normAutofit/>
          </a:bodyPr>
          <a:lstStyle/>
          <a:p>
            <a:pPr algn="ctr">
              <a:lnSpc>
                <a:spcPct val="90000"/>
              </a:lnSpc>
              <a:spcAft>
                <a:spcPts val="800"/>
              </a:spcAft>
            </a:pPr>
            <a:r>
              <a:rPr lang="en-US" sz="2900" b="1" kern="1200" dirty="0" err="1">
                <a:ln>
                  <a:solidFill>
                    <a:srgbClr val="FFC000"/>
                  </a:solidFill>
                </a:ln>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A.H.Maslowova</a:t>
            </a:r>
            <a:r>
              <a:rPr lang="en-US" sz="2900" b="1" kern="1200" dirty="0">
                <a:ln>
                  <a:solidFill>
                    <a:srgbClr val="FFC000"/>
                  </a:solidFill>
                </a:ln>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900" b="1" kern="1200" dirty="0" err="1">
                <a:ln>
                  <a:solidFill>
                    <a:srgbClr val="FFC000"/>
                  </a:solidFill>
                </a:ln>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hierarchia</a:t>
            </a:r>
            <a:r>
              <a:rPr lang="en-US" sz="2900" b="1" kern="1200" dirty="0">
                <a:ln>
                  <a:solidFill>
                    <a:srgbClr val="FFC000"/>
                  </a:solidFill>
                </a:ln>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900" b="1" kern="1200" dirty="0" err="1">
                <a:ln>
                  <a:solidFill>
                    <a:srgbClr val="FFC000"/>
                  </a:solidFill>
                </a:ln>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potrieb</a:t>
            </a:r>
            <a:br>
              <a:rPr lang="en-US" sz="2900" kern="1200" dirty="0">
                <a:solidFill>
                  <a:srgbClr val="FFFFFF"/>
                </a:solidFill>
                <a:latin typeface="+mj-lt"/>
                <a:ea typeface="+mj-ea"/>
                <a:cs typeface="+mj-cs"/>
              </a:rPr>
            </a:br>
            <a:endParaRPr lang="en-US" sz="2900" kern="1200" dirty="0">
              <a:solidFill>
                <a:srgbClr val="FFFFFF"/>
              </a:solidFill>
              <a:latin typeface="+mj-lt"/>
              <a:ea typeface="+mj-ea"/>
              <a:cs typeface="+mj-cs"/>
            </a:endParaRPr>
          </a:p>
        </p:txBody>
      </p:sp>
    </p:spTree>
    <p:extLst>
      <p:ext uri="{BB962C8B-B14F-4D97-AF65-F5344CB8AC3E}">
        <p14:creationId xmlns:p14="http://schemas.microsoft.com/office/powerpoint/2010/main" val="152010186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928C9D4-C540-4F6E-8C66-61DA8DFFD8B4}"/>
              </a:ext>
            </a:extLst>
          </p:cNvPr>
          <p:cNvSpPr>
            <a:spLocks noGrp="1"/>
          </p:cNvSpPr>
          <p:nvPr>
            <p:ph type="title"/>
          </p:nvPr>
        </p:nvSpPr>
        <p:spPr>
          <a:xfrm>
            <a:off x="1136138" y="1291130"/>
            <a:ext cx="6871724" cy="763525"/>
          </a:xfrm>
        </p:spPr>
        <p:txBody>
          <a:bodyPr/>
          <a:lstStyle/>
          <a:p>
            <a:r>
              <a:rPr lang="sk-SK" b="1" dirty="0">
                <a:ln>
                  <a:solidFill>
                    <a:srgbClr val="FFC000"/>
                  </a:solid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Motívy súvisiace s učením</a:t>
            </a:r>
          </a:p>
        </p:txBody>
      </p:sp>
      <p:sp>
        <p:nvSpPr>
          <p:cNvPr id="3" name="Zástupný objekt pre obsah 2">
            <a:extLst>
              <a:ext uri="{FF2B5EF4-FFF2-40B4-BE49-F238E27FC236}">
                <a16:creationId xmlns:a16="http://schemas.microsoft.com/office/drawing/2014/main" id="{59D002F8-DA91-4977-878A-548447E86527}"/>
              </a:ext>
            </a:extLst>
          </p:cNvPr>
          <p:cNvSpPr>
            <a:spLocks noGrp="1"/>
          </p:cNvSpPr>
          <p:nvPr>
            <p:ph idx="1"/>
          </p:nvPr>
        </p:nvSpPr>
        <p:spPr>
          <a:xfrm>
            <a:off x="1136138" y="2054655"/>
            <a:ext cx="6871724" cy="4275740"/>
          </a:xfrm>
        </p:spPr>
        <p:txBody>
          <a:bodyPr/>
          <a:lstStyle/>
          <a:p>
            <a:pPr lvl="0">
              <a:lnSpc>
                <a:spcPct val="107000"/>
              </a:lnSpc>
              <a:buFont typeface="Wingdings" panose="05000000000000000000" pitchFamily="2" charset="2"/>
              <a:buChar char=""/>
            </a:pPr>
            <a:r>
              <a:rPr lang="sk-SK" sz="2400" b="1" dirty="0">
                <a:ln>
                  <a:solidFill>
                    <a:srgbClr val="FFC000"/>
                  </a:solidFill>
                </a:ln>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Poznávacie-</a:t>
            </a:r>
            <a:r>
              <a:rPr lang="sk-SK" sz="2400" dirty="0">
                <a:ln>
                  <a:solidFill>
                    <a:srgbClr val="FFC000"/>
                  </a:solidFill>
                </a:ln>
                <a:latin typeface="Times New Roman" panose="02020603050405020304" pitchFamily="18" charset="0"/>
                <a:ea typeface="Calibri" panose="020F0502020204030204" pitchFamily="34" charset="0"/>
                <a:cs typeface="Times New Roman" panose="02020603050405020304" pitchFamily="18" charset="0"/>
              </a:rPr>
              <a:t> </a:t>
            </a:r>
            <a:r>
              <a:rPr lang="sk-SK" sz="2400" dirty="0">
                <a:latin typeface="Times New Roman" panose="02020603050405020304" pitchFamily="18" charset="0"/>
                <a:ea typeface="Calibri" panose="020F0502020204030204" pitchFamily="34" charset="0"/>
                <a:cs typeface="Times New Roman" panose="02020603050405020304" pitchFamily="18" charset="0"/>
              </a:rPr>
              <a:t>hovoríme o vnútornej motivácií- učíme sa preto aby  sme vedeli</a:t>
            </a:r>
          </a:p>
          <a:p>
            <a:pPr lvl="0">
              <a:lnSpc>
                <a:spcPct val="107000"/>
              </a:lnSpc>
              <a:spcAft>
                <a:spcPts val="800"/>
              </a:spcAft>
              <a:buFont typeface="Wingdings" panose="05000000000000000000" pitchFamily="2" charset="2"/>
              <a:buChar char=""/>
            </a:pPr>
            <a:r>
              <a:rPr lang="sk-SK" sz="2400" b="1" dirty="0">
                <a:ln>
                  <a:solidFill>
                    <a:srgbClr val="FFC000"/>
                  </a:solidFill>
                </a:ln>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Výkonové-</a:t>
            </a:r>
            <a:r>
              <a:rPr lang="sk-SK" sz="2400" dirty="0">
                <a:latin typeface="Times New Roman" panose="02020603050405020304" pitchFamily="18" charset="0"/>
                <a:ea typeface="Calibri" panose="020F0502020204030204" pitchFamily="34" charset="0"/>
                <a:cs typeface="Times New Roman" panose="02020603050405020304" pitchFamily="18" charset="0"/>
              </a:rPr>
              <a:t>  motivačný úspech- dosiahnuť úspech , motivačný neúspech- vyhnúť sa neúspechu→ podľa toho čo u nás prevláda taká je naša výkonová motivácia ( vysoká/ nízka)</a:t>
            </a:r>
          </a:p>
          <a:p>
            <a:pPr lvl="0">
              <a:lnSpc>
                <a:spcPct val="107000"/>
              </a:lnSpc>
              <a:spcAft>
                <a:spcPts val="800"/>
              </a:spcAft>
              <a:buFont typeface="Wingdings" panose="05000000000000000000" pitchFamily="2" charset="2"/>
              <a:buChar char=""/>
            </a:pPr>
            <a:r>
              <a:rPr lang="sk-SK" sz="2400" b="1" dirty="0">
                <a:ln>
                  <a:solidFill>
                    <a:srgbClr val="FFC000"/>
                  </a:solidFill>
                </a:ln>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Ovplyvňuje voľbu úloh</a:t>
            </a:r>
          </a:p>
          <a:p>
            <a:endParaRPr lang="sk-SK" dirty="0"/>
          </a:p>
        </p:txBody>
      </p:sp>
    </p:spTree>
    <p:extLst>
      <p:ext uri="{BB962C8B-B14F-4D97-AF65-F5344CB8AC3E}">
        <p14:creationId xmlns:p14="http://schemas.microsoft.com/office/powerpoint/2010/main" val="498607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3FCEB7-CD02-4399-BA74-12D9191D6F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Zástupný objekt pre obsah 4" descr="Obrázok, na ktorom je text&#10;&#10;Popis vygenerovaný s veľmi vysokou spoľahlivosťou">
            <a:extLst>
              <a:ext uri="{FF2B5EF4-FFF2-40B4-BE49-F238E27FC236}">
                <a16:creationId xmlns:a16="http://schemas.microsoft.com/office/drawing/2014/main" id="{79D59951-4ECF-4EB5-8F84-96A2B3F075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5366" y="1110558"/>
            <a:ext cx="4915159" cy="4644825"/>
          </a:xfrm>
          <a:prstGeom prst="rect">
            <a:avLst/>
          </a:prstGeom>
        </p:spPr>
      </p:pic>
      <p:sp>
        <p:nvSpPr>
          <p:cNvPr id="12" name="Rectangle 11">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663" y="321177"/>
            <a:ext cx="3249230"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3344" y="3910267"/>
            <a:ext cx="1940093"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2" name="Nadpis 1">
            <a:extLst>
              <a:ext uri="{FF2B5EF4-FFF2-40B4-BE49-F238E27FC236}">
                <a16:creationId xmlns:a16="http://schemas.microsoft.com/office/drawing/2014/main" id="{7C284563-7A96-4370-9728-4330F040813E}"/>
              </a:ext>
            </a:extLst>
          </p:cNvPr>
          <p:cNvSpPr>
            <a:spLocks noGrp="1"/>
          </p:cNvSpPr>
          <p:nvPr>
            <p:ph type="title"/>
          </p:nvPr>
        </p:nvSpPr>
        <p:spPr>
          <a:xfrm>
            <a:off x="505677" y="914400"/>
            <a:ext cx="2743200" cy="2887579"/>
          </a:xfrm>
        </p:spPr>
        <p:txBody>
          <a:bodyPr vert="horz" lIns="91440" tIns="45720" rIns="91440" bIns="45720" rtlCol="0" anchor="b">
            <a:normAutofit/>
          </a:bodyPr>
          <a:lstStyle/>
          <a:p>
            <a:pPr algn="ctr">
              <a:lnSpc>
                <a:spcPct val="90000"/>
              </a:lnSpc>
            </a:pPr>
            <a:r>
              <a:rPr lang="en-US" sz="4200" kern="1200" dirty="0" err="1">
                <a:ln>
                  <a:solidFill>
                    <a:srgbClr val="FFC000"/>
                  </a:solidFill>
                </a:ln>
                <a:solidFill>
                  <a:schemeClr val="bg1"/>
                </a:solidFill>
                <a:latin typeface="Times New Roman" panose="02020603050405020304" pitchFamily="18" charset="0"/>
                <a:cs typeface="Times New Roman" panose="02020603050405020304" pitchFamily="18" charset="0"/>
              </a:rPr>
              <a:t>Pôsobenie</a:t>
            </a:r>
            <a:r>
              <a:rPr lang="en-US" sz="4200" kern="1200" dirty="0">
                <a:ln>
                  <a:solidFill>
                    <a:srgbClr val="FFC000"/>
                  </a:solidFill>
                </a:ln>
                <a:solidFill>
                  <a:schemeClr val="bg1"/>
                </a:solidFill>
                <a:latin typeface="Times New Roman" panose="02020603050405020304" pitchFamily="18" charset="0"/>
                <a:cs typeface="Times New Roman" panose="02020603050405020304" pitchFamily="18" charset="0"/>
              </a:rPr>
              <a:t> </a:t>
            </a:r>
            <a:r>
              <a:rPr lang="en-US" sz="4200" kern="1200" dirty="0" err="1">
                <a:ln>
                  <a:solidFill>
                    <a:srgbClr val="FFC000"/>
                  </a:solidFill>
                </a:ln>
                <a:solidFill>
                  <a:schemeClr val="bg1"/>
                </a:solidFill>
                <a:latin typeface="Times New Roman" panose="02020603050405020304" pitchFamily="18" charset="0"/>
                <a:cs typeface="Times New Roman" panose="02020603050405020304" pitchFamily="18" charset="0"/>
              </a:rPr>
              <a:t>úspechu</a:t>
            </a:r>
            <a:br>
              <a:rPr lang="en-US" sz="4200" kern="1200" dirty="0">
                <a:solidFill>
                  <a:srgbClr val="FFFFFF"/>
                </a:solidFill>
                <a:latin typeface="+mj-lt"/>
                <a:ea typeface="+mj-ea"/>
                <a:cs typeface="+mj-cs"/>
              </a:rPr>
            </a:br>
            <a:endParaRPr lang="en-US" sz="4200" kern="1200" dirty="0">
              <a:solidFill>
                <a:srgbClr val="FFFFFF"/>
              </a:solidFill>
              <a:latin typeface="+mj-lt"/>
              <a:ea typeface="+mj-ea"/>
              <a:cs typeface="+mj-cs"/>
            </a:endParaRPr>
          </a:p>
        </p:txBody>
      </p:sp>
    </p:spTree>
    <p:extLst>
      <p:ext uri="{BB962C8B-B14F-4D97-AF65-F5344CB8AC3E}">
        <p14:creationId xmlns:p14="http://schemas.microsoft.com/office/powerpoint/2010/main" val="79691291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3FCEB7-CD02-4399-BA74-12D9191D6F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Zástupný objekt pre obsah 4" descr="Obrázok, na ktorom je text, mapa&#10;&#10;Popis vygenerovaný s veľmi vysokou spoľahlivosťou">
            <a:extLst>
              <a:ext uri="{FF2B5EF4-FFF2-40B4-BE49-F238E27FC236}">
                <a16:creationId xmlns:a16="http://schemas.microsoft.com/office/drawing/2014/main" id="{3A333667-D8FD-4C0E-B8D4-6B72CBB7BF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5366" y="1215006"/>
            <a:ext cx="5025971" cy="4535938"/>
          </a:xfrm>
          <a:prstGeom prst="rect">
            <a:avLst/>
          </a:prstGeom>
        </p:spPr>
      </p:pic>
      <p:sp>
        <p:nvSpPr>
          <p:cNvPr id="12" name="Rectangle 11">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663" y="321177"/>
            <a:ext cx="3249230"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3344" y="3910267"/>
            <a:ext cx="1940093"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2" name="Nadpis 1">
            <a:extLst>
              <a:ext uri="{FF2B5EF4-FFF2-40B4-BE49-F238E27FC236}">
                <a16:creationId xmlns:a16="http://schemas.microsoft.com/office/drawing/2014/main" id="{5829A087-CB74-4106-A980-407E7CDFF2CC}"/>
              </a:ext>
            </a:extLst>
          </p:cNvPr>
          <p:cNvSpPr>
            <a:spLocks noGrp="1"/>
          </p:cNvSpPr>
          <p:nvPr>
            <p:ph type="title"/>
          </p:nvPr>
        </p:nvSpPr>
        <p:spPr>
          <a:xfrm>
            <a:off x="505677" y="914400"/>
            <a:ext cx="2743200" cy="2887579"/>
          </a:xfrm>
        </p:spPr>
        <p:txBody>
          <a:bodyPr vert="horz" lIns="91440" tIns="45720" rIns="91440" bIns="45720" rtlCol="0" anchor="b">
            <a:normAutofit/>
          </a:bodyPr>
          <a:lstStyle/>
          <a:p>
            <a:pPr algn="ctr">
              <a:lnSpc>
                <a:spcPct val="90000"/>
              </a:lnSpc>
            </a:pPr>
            <a:r>
              <a:rPr lang="en-US" sz="4200" kern="1200" dirty="0" err="1">
                <a:ln>
                  <a:solidFill>
                    <a:srgbClr val="FFC000"/>
                  </a:solidFill>
                </a:ln>
                <a:solidFill>
                  <a:sysClr val="windowText" lastClr="000000"/>
                </a:solidFill>
                <a:latin typeface="Times New Roman" panose="02020603050405020304" pitchFamily="18" charset="0"/>
                <a:cs typeface="Times New Roman" panose="02020603050405020304" pitchFamily="18" charset="0"/>
              </a:rPr>
              <a:t>Pôsobenie</a:t>
            </a:r>
            <a:r>
              <a:rPr lang="en-US" sz="4200" kern="1200" dirty="0">
                <a:ln>
                  <a:solidFill>
                    <a:srgbClr val="FFC000"/>
                  </a:solidFill>
                </a:ln>
                <a:solidFill>
                  <a:sysClr val="windowText" lastClr="000000"/>
                </a:solidFill>
                <a:latin typeface="Times New Roman" panose="02020603050405020304" pitchFamily="18" charset="0"/>
                <a:cs typeface="Times New Roman" panose="02020603050405020304" pitchFamily="18" charset="0"/>
              </a:rPr>
              <a:t> </a:t>
            </a:r>
            <a:r>
              <a:rPr lang="en-US" sz="4200" kern="1200" dirty="0" err="1">
                <a:ln>
                  <a:solidFill>
                    <a:srgbClr val="FFC000"/>
                  </a:solidFill>
                </a:ln>
                <a:solidFill>
                  <a:sysClr val="windowText" lastClr="000000"/>
                </a:solidFill>
                <a:latin typeface="Times New Roman" panose="02020603050405020304" pitchFamily="18" charset="0"/>
                <a:cs typeface="Times New Roman" panose="02020603050405020304" pitchFamily="18" charset="0"/>
              </a:rPr>
              <a:t>neúspechu</a:t>
            </a:r>
            <a:endParaRPr lang="en-US" sz="4200" kern="1200" dirty="0">
              <a:ln>
                <a:solidFill>
                  <a:srgbClr val="FFC000"/>
                </a:solidFill>
              </a:ln>
              <a:solidFill>
                <a:sysClr val="windowText" lastClr="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471712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5A592AF-4183-465E-BFBC-F424A2AEB74D}"/>
              </a:ext>
            </a:extLst>
          </p:cNvPr>
          <p:cNvSpPr>
            <a:spLocks noGrp="1"/>
          </p:cNvSpPr>
          <p:nvPr>
            <p:ph type="title"/>
          </p:nvPr>
        </p:nvSpPr>
        <p:spPr>
          <a:xfrm>
            <a:off x="772941" y="1443835"/>
            <a:ext cx="6871724" cy="763525"/>
          </a:xfrm>
        </p:spPr>
        <p:txBody>
          <a:bodyPr/>
          <a:lstStyle/>
          <a:p>
            <a:r>
              <a:rPr lang="sk-SK" b="1" dirty="0">
                <a:ln>
                  <a:solidFill>
                    <a:srgbClr val="FFC000"/>
                  </a:solid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Slnko úspechov</a:t>
            </a:r>
          </a:p>
        </p:txBody>
      </p:sp>
      <p:sp>
        <p:nvSpPr>
          <p:cNvPr id="3" name="Zástupný objekt pre obsah 2">
            <a:extLst>
              <a:ext uri="{FF2B5EF4-FFF2-40B4-BE49-F238E27FC236}">
                <a16:creationId xmlns:a16="http://schemas.microsoft.com/office/drawing/2014/main" id="{9C3E5EEA-C873-4F67-B947-F4FDCBF72729}"/>
              </a:ext>
            </a:extLst>
          </p:cNvPr>
          <p:cNvSpPr>
            <a:spLocks noGrp="1"/>
          </p:cNvSpPr>
          <p:nvPr>
            <p:ph idx="1"/>
          </p:nvPr>
        </p:nvSpPr>
        <p:spPr>
          <a:xfrm>
            <a:off x="754375" y="2360065"/>
            <a:ext cx="6871724" cy="4275740"/>
          </a:xfrm>
        </p:spPr>
        <p:txBody>
          <a:bodyPr>
            <a:normAutofit fontScale="92500"/>
          </a:bodyPr>
          <a:lstStyle/>
          <a:p>
            <a:pPr marL="0" indent="0">
              <a:lnSpc>
                <a:spcPct val="107000"/>
              </a:lnSpc>
              <a:spcAft>
                <a:spcPts val="800"/>
              </a:spcAft>
              <a:buNone/>
            </a:pPr>
            <a:r>
              <a:rPr lang="sk-SK" sz="2600" dirty="0">
                <a:latin typeface="Times New Roman" panose="02020603050405020304" pitchFamily="18" charset="0"/>
                <a:ea typeface="Calibri" panose="020F0502020204030204" pitchFamily="34" charset="0"/>
                <a:cs typeface="Times New Roman" panose="02020603050405020304" pitchFamily="18" charset="0"/>
              </a:rPr>
              <a:t>Pri tejto aktivite by si mali členovia skupiny uvedomiť, čo doteraz dokázali urobiť a čo z toho bolo pre nich obzvlášť dôležité. Každý žiak nakreslí na výkres slnko a svoje úspešné činnosti zakresľuje ako lúče. Mimoriadne výkony zobrazí ako dlhšie lúče. Potom o svojom slnku porozpráva spolužiakom.</a:t>
            </a:r>
          </a:p>
          <a:p>
            <a:pPr marL="0" indent="0">
              <a:lnSpc>
                <a:spcPct val="107000"/>
              </a:lnSpc>
              <a:spcAft>
                <a:spcPts val="800"/>
              </a:spcAft>
              <a:buNone/>
            </a:pPr>
            <a:r>
              <a:rPr lang="sk-SK" sz="2600" dirty="0">
                <a:latin typeface="Times New Roman" panose="02020603050405020304" pitchFamily="18" charset="0"/>
                <a:ea typeface="Calibri" panose="020F0502020204030204" pitchFamily="34" charset="0"/>
                <a:cs typeface="Times New Roman" panose="02020603050405020304" pitchFamily="18" charset="0"/>
              </a:rPr>
              <a:t>Okrem individuálnych sĺnk môžu žiaci v skupinách opísať aj spoločné výkony, ktoré v priebehu roka spoločne zaznamenali v rámci triedy.</a:t>
            </a:r>
          </a:p>
          <a:p>
            <a:endParaRPr lang="sk-SK" dirty="0"/>
          </a:p>
        </p:txBody>
      </p:sp>
    </p:spTree>
    <p:extLst>
      <p:ext uri="{BB962C8B-B14F-4D97-AF65-F5344CB8AC3E}">
        <p14:creationId xmlns:p14="http://schemas.microsoft.com/office/powerpoint/2010/main" val="2383210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ív balík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653</TotalTime>
  <Words>457</Words>
  <Application>Microsoft Office PowerPoint</Application>
  <PresentationFormat>Prezentácia na obrazovke (4:3)</PresentationFormat>
  <Paragraphs>77</Paragraphs>
  <Slides>21</Slides>
  <Notes>1</Notes>
  <HiddenSlides>0</HiddenSlides>
  <MMClips>0</MMClips>
  <ScaleCrop>false</ScaleCrop>
  <HeadingPairs>
    <vt:vector size="6" baseType="variant">
      <vt:variant>
        <vt:lpstr>Použité písma</vt:lpstr>
      </vt:variant>
      <vt:variant>
        <vt:i4>4</vt:i4>
      </vt:variant>
      <vt:variant>
        <vt:lpstr>Motív</vt:lpstr>
      </vt:variant>
      <vt:variant>
        <vt:i4>1</vt:i4>
      </vt:variant>
      <vt:variant>
        <vt:lpstr>Nadpisy snímok</vt:lpstr>
      </vt:variant>
      <vt:variant>
        <vt:i4>21</vt:i4>
      </vt:variant>
    </vt:vector>
  </HeadingPairs>
  <TitlesOfParts>
    <vt:vector size="26" baseType="lpstr">
      <vt:lpstr>Arial</vt:lpstr>
      <vt:lpstr>Calibri</vt:lpstr>
      <vt:lpstr>Times New Roman</vt:lpstr>
      <vt:lpstr>Wingdings</vt:lpstr>
      <vt:lpstr>Office Theme</vt:lpstr>
      <vt:lpstr>Motivácia k učeniu</vt:lpstr>
      <vt:lpstr>Prezentácia programu PowerPoint</vt:lpstr>
      <vt:lpstr>Klasifikácia motívov</vt:lpstr>
      <vt:lpstr> Podľa vzťahu k učeniu</vt:lpstr>
      <vt:lpstr>A.H.Maslowova  hierarchia potrieb </vt:lpstr>
      <vt:lpstr>Motívy súvisiace s učením</vt:lpstr>
      <vt:lpstr>Pôsobenie úspechu </vt:lpstr>
      <vt:lpstr>Pôsobenie neúspechu</vt:lpstr>
      <vt:lpstr>Slnko úspechov</vt:lpstr>
      <vt:lpstr>Ďalšie motivačné faktory ovplyvňujúce učenie</vt:lpstr>
      <vt:lpstr>Vnútorná a vonkajšia motivácia</vt:lpstr>
      <vt:lpstr>Zvnútornenie vonkajšej motivácie</vt:lpstr>
      <vt:lpstr>Prezentácia programu PowerPoint</vt:lpstr>
      <vt:lpstr>Technika motivovania na vyučovaní </vt:lpstr>
      <vt:lpstr>Metódy rozvoja motivácie</vt:lpstr>
      <vt:lpstr>Motivovanie pomocou hodnotenia</vt:lpstr>
      <vt:lpstr>Metóda kauzálnych atribúcií</vt:lpstr>
      <vt:lpstr>Motivácia pomocou aktivizujúcich metód  a stratégií výchovy a vyučovania </vt:lpstr>
      <vt:lpstr>Nástroje myslenia</vt:lpstr>
      <vt:lpstr>Použitá literatúra</vt:lpstr>
      <vt:lpstr>Ďakujeme za pozornosť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Miroslav Medvec</cp:lastModifiedBy>
  <cp:revision>77</cp:revision>
  <dcterms:created xsi:type="dcterms:W3CDTF">2013-08-21T19:17:07Z</dcterms:created>
  <dcterms:modified xsi:type="dcterms:W3CDTF">2018-04-11T06:44:24Z</dcterms:modified>
</cp:coreProperties>
</file>