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plexgmaing@gmail.com" initials="d" lastIdx="1" clrIdx="0">
    <p:extLst>
      <p:ext uri="{19B8F6BF-5375-455C-9EA6-DF929625EA0E}">
        <p15:presenceInfo xmlns:p15="http://schemas.microsoft.com/office/powerpoint/2012/main" userId="2aad8fb8308b80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4CDEF-C515-754E-A837-370C4F63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F74237F-F73A-634C-95EC-DE217098F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08785E-826F-AF4C-A37F-43CE32F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5921E8F-35B7-1143-86CF-3B9D1EF1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3FF0FD1-0112-6949-899E-4517DEB4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882831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3FF87-1266-EC48-AFE3-D8DC2189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7958D35-7D97-5B43-B443-315E920C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B3D5DA-8ABA-4A4A-9E25-2D85E34C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9F9014-ABD5-8141-B7E7-64F466BC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61394E-EF5F-844F-B26A-C554C5E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02191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C881F7F-B697-0842-8619-8488DA92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CECAB02-68F6-DC4A-B9B8-998F411C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475BD3-3C6F-2C42-AE0E-5A279576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2819C71-5116-C941-847C-F7BBDD34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F1C9D8F-B39A-9D49-B966-211CA9C0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6948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896BB-2E7D-3C44-9901-B6E9BD68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6C3F14-D89D-924D-8D8B-BD0CF570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A08F49D-2978-E94D-9241-7438D718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AD73E3B-4ED9-4144-8EC5-2FFFAE6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591289-0B7E-1C47-B2A0-58FA5E2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88896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429EE-2FD6-BD46-8B26-7DFB8037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32267F-64A8-7C45-8531-6B254BE2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D589EB-FFD7-3448-86CA-83BDE63D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61A9880-54E0-894B-AA9D-7EA6F627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BF36AA5-906A-FC4E-B51B-E7A7340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331243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87CE0-0B0A-3242-A603-6408153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F21550-F25E-7B4B-B02F-2F142DC7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7E0422D-2F01-7E46-AFDE-C351C1B9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5BD2B4E-C7D9-914A-A0FC-BC0FB921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8489632-3D0F-1142-892C-98CFA914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5980BA6-5E0F-9B48-915D-7F8864C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8080956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26B86-7B71-9947-A0CB-9A66C240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D77D55-A68B-284D-B226-29334370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0AFCA63-1C80-4947-B70B-D51B02EC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9E54EC6-3BEC-8440-A86A-7A8F9FCD7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F78A295-EC60-2646-9063-777EE604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16A8E5B-3E80-3D41-94F9-0295062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FD02436-0341-EB44-9380-217F36E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7B7652C-E9AF-F347-9C6A-3E7DD592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07128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133012-9727-D045-9566-254DC795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1013084-CC67-6F47-B6CA-93429C0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A7781EF-EC35-ED4C-8F83-0DAC2D45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DB678E9-2278-2145-9661-1BF506BC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7466759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B493639-77DD-9644-B671-51E81919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3DB91FB-8587-4A4C-9725-05F6901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D4B7779-0917-9B4F-A548-B9186E32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647318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E4960-B3F9-3740-A7D3-87868080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F01075-E04D-C346-A23C-BC4839F3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9C38298-2F8A-7D4C-BF6A-97D7D989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29E7C8-ED54-0244-B5A3-7FBB11FF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A7D88EE-E300-AA4A-86D0-4E513F5B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2243142-D41B-4D4A-AD60-60C00D8E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438908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2CF48-9B84-0B43-823A-AB6BCFB9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4CA727F-1B26-7A43-A07C-998B050BF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0462C80-58AE-1441-B120-4B0AC576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3321A20-064C-5F45-99F5-9727F8D2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EEC918-D5D2-6C4D-98C7-C1977D1A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9D2694-6CED-3040-9398-62D27064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3480194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10FE4E2-E576-EA41-A665-E72D2CC7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AB2226-D0A4-204C-8B19-6B28CF6DD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C4DE1E-A0A9-584F-8B9F-8E522E0C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23BB-BB87-514E-A65D-19D78937F22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CDA5618-44F3-2948-81FC-8DAC72034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918969-1F9F-C24C-979C-37688C3C9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03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zeummap.sk/gula-ci-geoid/" TargetMode="External" /><Relationship Id="rId13" Type="http://schemas.openxmlformats.org/officeDocument/2006/relationships/image" Target="../media/image22.jpeg" /><Relationship Id="rId3" Type="http://schemas.openxmlformats.org/officeDocument/2006/relationships/hyperlink" Target="https://oskole.detiamy.sk/clanok/oble-telesa-povrch-a-objem-gule-teoria" TargetMode="External" /><Relationship Id="rId7" Type="http://schemas.openxmlformats.org/officeDocument/2006/relationships/hyperlink" Target="https://www.calculat.org/sk/objem-povrch/gula.html" TargetMode="External" /><Relationship Id="rId12" Type="http://schemas.openxmlformats.org/officeDocument/2006/relationships/image" Target="../media/image1.jpeg" /><Relationship Id="rId2" Type="http://schemas.openxmlformats.org/officeDocument/2006/relationships/hyperlink" Target="https://sk.m.wikipedia.org/wiki/Gu%C4%BEa_(matematika)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zones.sk/studentske-prace/matematika/8581-gulovy-vysek-vzorce/" TargetMode="External" /><Relationship Id="rId11" Type="http://schemas.openxmlformats.org/officeDocument/2006/relationships/image" Target="../media/image21.jpeg" /><Relationship Id="rId5" Type="http://schemas.openxmlformats.org/officeDocument/2006/relationships/hyperlink" Target="https://www.formiax.com/HTML/HTML_SK/matematicke_kalkulacky/Gulova_vrstva_a_gulovy_pas/Gulova_vrstva_a_gulovy_pas.html" TargetMode="External" /><Relationship Id="rId15" Type="http://schemas.openxmlformats.org/officeDocument/2006/relationships/image" Target="../media/image24.jpeg" /><Relationship Id="rId10" Type="http://schemas.openxmlformats.org/officeDocument/2006/relationships/image" Target="../media/image20.jpeg" /><Relationship Id="rId4" Type="http://schemas.openxmlformats.org/officeDocument/2006/relationships/hyperlink" Target="https://sk.m.wikipedia.org/wiki/Gu%C4%BEov%C3%A1_plocha" TargetMode="External" /><Relationship Id="rId9" Type="http://schemas.openxmlformats.org/officeDocument/2006/relationships/hyperlink" Target="https://youtube.com/watch?v=UkUTTSwoh0Q&amp;feature=share" TargetMode="External" /><Relationship Id="rId14" Type="http://schemas.openxmlformats.org/officeDocument/2006/relationships/image" Target="../media/image23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jpeg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jpeg" /><Relationship Id="rId4" Type="http://schemas.openxmlformats.org/officeDocument/2006/relationships/image" Target="../media/image1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FADD5-085C-CC4A-B276-19C2379D0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/>
              <a:t>Rotačné (oblé) telesá</a:t>
            </a:r>
            <a:br>
              <a:rPr lang="sk-SK" b="1"/>
            </a:br>
            <a:r>
              <a:rPr lang="sk-SK" b="1"/>
              <a:t>Guľa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C0FC0C-2F3D-6848-8C99-87260AF56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Dávid Starinsky</a:t>
            </a:r>
          </a:p>
          <a:p>
            <a:r>
              <a:rPr lang="sk-SK"/>
              <a:t>Gymnázium Gelnica</a:t>
            </a:r>
          </a:p>
          <a:p>
            <a:r>
              <a:rPr lang="sk-SK"/>
              <a:t>II.A</a:t>
            </a:r>
          </a:p>
        </p:txBody>
      </p:sp>
    </p:spTree>
    <p:extLst>
      <p:ext uri="{BB962C8B-B14F-4D97-AF65-F5344CB8AC3E}">
        <p14:creationId xmlns:p14="http://schemas.microsoft.com/office/powerpoint/2010/main" val="3269303224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76C379-CBF7-0B45-83A0-506F7131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94" y="296792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Odkazy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D3CE06-5A45-B04A-A8F1-3172749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94" y="219939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sk-SK" sz="3200">
                <a:hlinkClick r:id="rId2"/>
              </a:rPr>
              <a:t>Čo je guľa?</a:t>
            </a:r>
            <a:endParaRPr lang="sk-SK" sz="3200"/>
          </a:p>
          <a:p>
            <a:r>
              <a:rPr lang="sk-SK" sz="3200">
                <a:hlinkClick r:id="rId3"/>
              </a:rPr>
              <a:t>Akou rotáciou vzniká?</a:t>
            </a:r>
            <a:endParaRPr lang="sk-SK" sz="3200"/>
          </a:p>
          <a:p>
            <a:r>
              <a:rPr lang="sk-SK" sz="3200">
                <a:hlinkClick r:id="rId4"/>
              </a:rPr>
              <a:t>Časti gule: guľova plocha</a:t>
            </a:r>
            <a:endParaRPr lang="sk-SK" sz="3200"/>
          </a:p>
          <a:p>
            <a:r>
              <a:rPr lang="sk-SK" sz="3200">
                <a:hlinkClick r:id="rId5"/>
              </a:rPr>
              <a:t>Časti gule: guľova vrstva</a:t>
            </a:r>
            <a:endParaRPr lang="sk-SK" sz="3200"/>
          </a:p>
          <a:p>
            <a:r>
              <a:rPr lang="sk-SK" sz="3200">
                <a:hlinkClick r:id="rId6"/>
              </a:rPr>
              <a:t>Časti gule: guľový výsek</a:t>
            </a:r>
            <a:endParaRPr lang="sk-SK" sz="3200"/>
          </a:p>
          <a:p>
            <a:r>
              <a:rPr lang="sk-SK" sz="3200">
                <a:hlinkClick r:id="rId7"/>
              </a:rPr>
              <a:t>Objem a povrch (vzorce)</a:t>
            </a:r>
            <a:endParaRPr lang="sk-SK" sz="3200"/>
          </a:p>
          <a:p>
            <a:r>
              <a:rPr lang="sk-SK" sz="3200">
                <a:hlinkClick r:id="rId2"/>
              </a:rPr>
              <a:t>Objem guľoveho vyseku</a:t>
            </a:r>
            <a:endParaRPr lang="sk-SK" sz="3200"/>
          </a:p>
          <a:p>
            <a:r>
              <a:rPr lang="sk-SK" sz="3200">
                <a:hlinkClick r:id="rId2"/>
              </a:rPr>
              <a:t>Povrch guľoveho segmentu</a:t>
            </a:r>
            <a:endParaRPr lang="sk-SK" sz="3200"/>
          </a:p>
          <a:p>
            <a:r>
              <a:rPr lang="sk-SK" sz="3200">
                <a:hlinkClick r:id="rId8"/>
              </a:rPr>
              <a:t>Geoid</a:t>
            </a:r>
            <a:endParaRPr lang="sk-SK" sz="3200"/>
          </a:p>
          <a:p>
            <a:r>
              <a:rPr lang="sk-SK" sz="3200">
                <a:hlinkClick r:id="rId9"/>
              </a:rPr>
              <a:t>Zem je guľatá</a:t>
            </a:r>
            <a:endParaRPr lang="sk-SK" sz="3200"/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5D365760-479B-C644-991B-2DB12080C7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09" y="329406"/>
            <a:ext cx="2881839" cy="2345026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650F66B1-85DC-A746-B72D-9BEBF9CD2E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73" y="381006"/>
            <a:ext cx="3275521" cy="3275521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33ABC874-E01C-874D-AFD4-21AA2C3147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08" y="4088321"/>
            <a:ext cx="1917986" cy="1917986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846ADC25-AF0D-CA40-9A2F-AFF8EEB3A3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29" y="2918052"/>
            <a:ext cx="2886075" cy="1348076"/>
          </a:xfrm>
          <a:prstGeom prst="rect">
            <a:avLst/>
          </a:prstGeom>
        </p:spPr>
      </p:pic>
      <p:pic>
        <p:nvPicPr>
          <p:cNvPr id="9" name="Obrázok 9">
            <a:extLst>
              <a:ext uri="{FF2B5EF4-FFF2-40B4-BE49-F238E27FC236}">
                <a16:creationId xmlns:a16="http://schemas.microsoft.com/office/drawing/2014/main" id="{A6C928B7-6EC5-D247-9344-9497C7C682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57" y="760755"/>
            <a:ext cx="1482327" cy="1482327"/>
          </a:xfrm>
          <a:prstGeom prst="rect">
            <a:avLst/>
          </a:prstGeom>
        </p:spPr>
      </p:pic>
      <p:pic>
        <p:nvPicPr>
          <p:cNvPr id="10" name="Obrázok 10">
            <a:extLst>
              <a:ext uri="{FF2B5EF4-FFF2-40B4-BE49-F238E27FC236}">
                <a16:creationId xmlns:a16="http://schemas.microsoft.com/office/drawing/2014/main" id="{B82522C6-51BE-B742-B8CF-0C5290E340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97" y="4022027"/>
            <a:ext cx="3074341" cy="27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087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97204C-BAE2-354C-AFFE-83F3108E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b="1"/>
              <a:t>Čo je guľa, akou rotáciu vzniká?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77862F-4B40-EC42-B3EF-09F536B5D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1929"/>
          </a:xfrm>
        </p:spPr>
        <p:txBody>
          <a:bodyPr/>
          <a:lstStyle/>
          <a:p>
            <a:r>
              <a:rPr lang="sk-SK" b="1"/>
              <a:t>Guľa</a:t>
            </a:r>
            <a:r>
              <a:rPr lang="sk-SK"/>
              <a:t> je množina všetkých bodov Euklidovskeho priestoru, ktorých vzdialenosti od pevného bodu  (</a:t>
            </a:r>
            <a:r>
              <a:rPr lang="sk-SK" b="1"/>
              <a:t>stredu gule</a:t>
            </a:r>
            <a:r>
              <a:rPr lang="sk-SK"/>
              <a:t>) nie je väčšia ako pevné kladne reálne číslo</a:t>
            </a:r>
          </a:p>
          <a:p>
            <a:r>
              <a:rPr lang="sk-SK" b="1"/>
              <a:t>Guľa</a:t>
            </a:r>
            <a:r>
              <a:rPr lang="sk-SK"/>
              <a:t> je rotačné teleso, ktoré vzniklo rotáciou kruhu okolo priamky prechádzajúcej jeho stredom. </a:t>
            </a:r>
            <a:r>
              <a:rPr lang="sk-SK" b="1"/>
              <a:t>Stred</a:t>
            </a:r>
            <a:r>
              <a:rPr lang="sk-SK"/>
              <a:t> tohto kruhu voláme </a:t>
            </a:r>
            <a:r>
              <a:rPr lang="sk-SK" b="1"/>
              <a:t>stred gule, </a:t>
            </a:r>
            <a:r>
              <a:rPr lang="sk-SK"/>
              <a:t>polomer tohto kruhu nazývame </a:t>
            </a:r>
            <a:r>
              <a:rPr lang="sk-SK" b="1"/>
              <a:t>polomer gule.</a:t>
            </a:r>
            <a:endParaRPr lang="sk-SK"/>
          </a:p>
        </p:txBody>
      </p:sp>
      <p:pic>
        <p:nvPicPr>
          <p:cNvPr id="6" name="Obrázok 6">
            <a:extLst>
              <a:ext uri="{FF2B5EF4-FFF2-40B4-BE49-F238E27FC236}">
                <a16:creationId xmlns:a16="http://schemas.microsoft.com/office/drawing/2014/main" id="{B32F3172-BD01-9749-8967-8B83FA1E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15" y="4001294"/>
            <a:ext cx="2856706" cy="2856706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B75AA65E-CF8F-8E4F-963D-4682F0C2A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08" y="4258888"/>
            <a:ext cx="2381912" cy="2390717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B19C336F-00FD-6E45-804E-76576E3E5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9" y="4907756"/>
            <a:ext cx="4080740" cy="12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399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ACCB1-C62A-8B4C-8367-C6F1632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72" y="0"/>
            <a:ext cx="10515600" cy="1325563"/>
          </a:xfrm>
        </p:spPr>
        <p:txBody>
          <a:bodyPr>
            <a:normAutofit/>
          </a:bodyPr>
          <a:lstStyle/>
          <a:p>
            <a:r>
              <a:rPr lang="sk-SK" sz="4800" b="1"/>
              <a:t>Časti gule: guľova plocha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1158F8-4914-A04F-94DA-A0881BBC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15" y="1182929"/>
            <a:ext cx="10515600" cy="4351338"/>
          </a:xfrm>
        </p:spPr>
        <p:txBody>
          <a:bodyPr/>
          <a:lstStyle/>
          <a:p>
            <a:r>
              <a:rPr lang="sk-SK" b="1"/>
              <a:t>Guľová plocha</a:t>
            </a:r>
            <a:r>
              <a:rPr lang="sk-SK"/>
              <a:t> alebo sférická plocha môže byť:
v geometrii: množina bodov, ktoré majú od pevného bodu rovnakú vzdialenosť, teda povrch gule.
v optike: lomná alebo odrazná plocha, ktorá je časťou </a:t>
            </a:r>
            <a:r>
              <a:rPr lang="sk-SK" b="1"/>
              <a:t>gule.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A7CC98A9-149C-6641-92E4-FA4227B8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32" y="3213652"/>
            <a:ext cx="6736953" cy="3358598"/>
          </a:xfrm>
          <a:prstGeom prst="rect">
            <a:avLst/>
          </a:prstGeo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1387BA0D-0E9A-484F-A188-526F2A25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6" y="3523733"/>
            <a:ext cx="3190676" cy="30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237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986E2-AF1B-9B42-B7A1-104B3D66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18255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Časti gule: guľova vrstva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4713D1-58A0-794A-AD0C-B8FEF5EA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94" y="1769665"/>
            <a:ext cx="10515600" cy="4351338"/>
          </a:xfrm>
        </p:spPr>
        <p:txBody>
          <a:bodyPr/>
          <a:lstStyle/>
          <a:p>
            <a:r>
              <a:rPr lang="sk-SK" b="1"/>
              <a:t>Guľová vrstva</a:t>
            </a:r>
            <a:r>
              <a:rPr lang="sk-SK"/>
              <a:t> je prienik </a:t>
            </a:r>
            <a:r>
              <a:rPr lang="sk-SK" b="1"/>
              <a:t>gule</a:t>
            </a:r>
            <a:r>
              <a:rPr lang="sk-SK"/>
              <a:t> a </a:t>
            </a:r>
            <a:r>
              <a:rPr lang="sk-SK" b="1"/>
              <a:t>vrstvy</a:t>
            </a:r>
            <a:r>
              <a:rPr lang="sk-SK"/>
              <a:t>, ktorá je určená dvoma rovnobežnými rovinami σ1a σ2, ktorých vzdialenosti od </a:t>
            </a:r>
            <a:r>
              <a:rPr lang="sk-SK" b="1"/>
              <a:t>stredu gule S</a:t>
            </a:r>
            <a:r>
              <a:rPr lang="sk-SK"/>
              <a:t> sú menšie, ako polomer gule r a pretínajú guľu v kruhoch s polomermi ρ1 a ρ2. Tieto kruhy nazývame podstavy </a:t>
            </a:r>
            <a:r>
              <a:rPr lang="sk-SK" b="1"/>
              <a:t>guľovej vrstvy.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B0B44FE7-956A-6A4A-8755-10DBC5658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4" y="3358753"/>
            <a:ext cx="2781300" cy="2762250"/>
          </a:xfrm>
          <a:prstGeom prst="rect">
            <a:avLst/>
          </a:prstGeo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3969FEE1-E4C6-0E48-BC87-450A9381A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4068365"/>
            <a:ext cx="5362575" cy="1343025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F9963EDC-5A72-7E4C-81BD-4E120C1BB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08" y="3473450"/>
            <a:ext cx="2405061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302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7C151-4648-1B45-A6D8-C58DF72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53" y="55959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Časti gule: guľový odsek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E8ED97-ED59-5843-8AF8-FBC4EE0D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/>
              <a:t>Guľový odsek </a:t>
            </a:r>
            <a:r>
              <a:rPr lang="sk-SK"/>
              <a:t>je prienik gule a pol priestoru, ktorého hraničná rovina pretína guľu v kruhu s polomerom ρ. Tento kruh nazývame podstava </a:t>
            </a:r>
            <a:r>
              <a:rPr lang="sk-SK" b="1"/>
              <a:t>guľového odseku</a:t>
            </a:r>
            <a:r>
              <a:rPr lang="sk-SK"/>
              <a:t>.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8AA49339-8F37-5548-B44C-E25C57A34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912"/>
            <a:ext cx="5257800" cy="2237362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D6A9941D-FB23-2644-94C0-6D8F8161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3147018"/>
            <a:ext cx="30575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743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F9BAA-6F8C-AA45-BBD0-BDF67E79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1" y="337677"/>
            <a:ext cx="10515600" cy="1353011"/>
          </a:xfrm>
        </p:spPr>
        <p:txBody>
          <a:bodyPr>
            <a:normAutofit/>
          </a:bodyPr>
          <a:lstStyle/>
          <a:p>
            <a:r>
              <a:rPr lang="sk-SK" sz="4800" b="1"/>
              <a:t>Objem a povrch (výpočet)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8CFCE0-6714-9247-99F9-CACD7A0E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/>
          </a:p>
          <a:p>
            <a:pPr marL="0" indent="0">
              <a:buNone/>
            </a:pPr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A0DBFDC-ADF8-1A47-87BB-769012021652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sk-SK"/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55D78598-4114-294A-ABFC-02C3E7304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89" y="1480351"/>
            <a:ext cx="2780705" cy="2863049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A8E907FA-56DB-CE42-A80F-0B9F56FB1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4" y="4794495"/>
            <a:ext cx="8128000" cy="1397324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47C80E2E-6C6F-CC4A-B0D3-E4817D3F7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7" y="2061692"/>
            <a:ext cx="2090598" cy="2519639"/>
          </a:xfrm>
          <a:prstGeom prst="rect">
            <a:avLst/>
          </a:prstGeom>
        </p:spPr>
      </p:pic>
      <p:pic>
        <p:nvPicPr>
          <p:cNvPr id="9" name="Obrázok 9">
            <a:extLst>
              <a:ext uri="{FF2B5EF4-FFF2-40B4-BE49-F238E27FC236}">
                <a16:creationId xmlns:a16="http://schemas.microsoft.com/office/drawing/2014/main" id="{D6CB3136-9E7B-6048-8FF9-0156E332E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75" y="2061692"/>
            <a:ext cx="2309801" cy="260954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0D884BFC-EF56-3244-B83E-13DAF932E9C7}"/>
              </a:ext>
            </a:extLst>
          </p:cNvPr>
          <p:cNvSpPr txBox="1"/>
          <p:nvPr/>
        </p:nvSpPr>
        <p:spPr>
          <a:xfrm>
            <a:off x="8364744" y="4794495"/>
            <a:ext cx="4154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2000" b="1"/>
              <a:t>Vks</a:t>
            </a:r>
            <a:r>
              <a:rPr lang="sk-SK" sz="2000"/>
              <a:t>- objem guľoveho vyseku</a:t>
            </a:r>
          </a:p>
          <a:p>
            <a:pPr algn="l"/>
            <a:r>
              <a:rPr lang="sk-SK" sz="2000" b="1"/>
              <a:t>Akk</a:t>
            </a:r>
            <a:r>
              <a:rPr lang="sk-SK" sz="2000"/>
              <a:t>- povrch guľoveho segmentu</a:t>
            </a:r>
          </a:p>
          <a:p>
            <a:pPr algn="l"/>
            <a:r>
              <a:rPr lang="el-GR" sz="2000" b="1"/>
              <a:t>Π</a:t>
            </a:r>
            <a:r>
              <a:rPr lang="sk-SK" sz="2000"/>
              <a:t>-3,14 (konštanta)</a:t>
            </a:r>
          </a:p>
          <a:p>
            <a:pPr algn="l"/>
            <a:r>
              <a:rPr lang="sk-SK" sz="2000" b="1"/>
              <a:t>r</a:t>
            </a:r>
            <a:r>
              <a:rPr lang="sk-SK" sz="2000"/>
              <a:t>- polomer</a:t>
            </a:r>
          </a:p>
          <a:p>
            <a:pPr algn="l"/>
            <a:endParaRPr lang="sk-SK" sz="2000"/>
          </a:p>
        </p:txBody>
      </p:sp>
      <p:pic>
        <p:nvPicPr>
          <p:cNvPr id="11" name="Obrázok 11">
            <a:extLst>
              <a:ext uri="{FF2B5EF4-FFF2-40B4-BE49-F238E27FC236}">
                <a16:creationId xmlns:a16="http://schemas.microsoft.com/office/drawing/2014/main" id="{8F1BB307-432E-9F4A-A2C6-03D1101B7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78" y="1322192"/>
            <a:ext cx="3965804" cy="30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7472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36875-C42D-994B-AF03-10818E66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8" y="-72232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Aký tvár ma Zem?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DB7A7C-39E9-1B42-8F5A-1C414C0B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22" y="1253331"/>
            <a:ext cx="10515600" cy="4351338"/>
          </a:xfrm>
        </p:spPr>
        <p:txBody>
          <a:bodyPr/>
          <a:lstStyle/>
          <a:p>
            <a:r>
              <a:rPr lang="sk-SK" b="1"/>
              <a:t>Geoid</a:t>
            </a:r>
            <a:r>
              <a:rPr lang="sk-SK"/>
              <a:t> je fyzikálny model povrchu Zeme pri strednej hladine svetových oceánov. Je definovaný ako ekvipotenciálna plocha voči gravitácii, t. J. Plocha s rovnakou úrovňou gravitačného potenciálu, na ktorý je vektor tiažového zrýchlenia kolmý.</a:t>
            </a:r>
          </a:p>
          <a:p>
            <a:r>
              <a:rPr lang="sk-SK"/>
              <a:t>Zem však nema tvar ako geoid ale ako nedokonalá guľa.</a:t>
            </a:r>
          </a:p>
          <a:p>
            <a:r>
              <a:rPr lang="sk-SK" b="1"/>
              <a:t>Geoid</a:t>
            </a:r>
            <a:r>
              <a:rPr lang="sk-SK"/>
              <a:t> je len fyzikálny model gravitačnej sily na rôznych miestach zeme čo znamená že nereprezentuje skutočný tvar zeme ako si mnohí ľudia myslia</a:t>
            </a:r>
          </a:p>
          <a:p>
            <a:pPr marL="0" indent="0">
              <a:buNone/>
            </a:pPr>
            <a:endParaRPr lang="sk-SK"/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D88858B9-818A-B94D-8390-1C754DB6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84" y="4335462"/>
            <a:ext cx="2430066" cy="2430066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D0CB2699-4327-7948-9035-7C8B5505D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27" y="4261467"/>
            <a:ext cx="2806636" cy="2504061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06BA50DE-9A70-4940-BD73-60BF81683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6" y="4622866"/>
            <a:ext cx="1652808" cy="1935957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0C594080-184D-104A-AA7F-65DA00AB9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76" y="4732183"/>
            <a:ext cx="2168751" cy="17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489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6467F9-608C-2746-BAEF-BF0693F5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/>
              <a:t>Zem je guľatá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6BC8AF-923A-CE42-9DDD-CC52BF4B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Zem je takmer </a:t>
            </a:r>
            <a:r>
              <a:rPr lang="sk-SK" b="1"/>
              <a:t>guľaté</a:t>
            </a:r>
            <a:r>
              <a:rPr lang="sk-SK"/>
              <a:t> teleso. Najvyššie pohoria aj plošne najrozsiahlejšie nížiny sú svojim vertikálnym i horizontálnym rozsahom len nepatrnými útvarmi z pohľadu skutočných rozmerov zemského telesa.</a:t>
            </a:r>
          </a:p>
          <a:p>
            <a:r>
              <a:rPr lang="sk-SK"/>
              <a:t>Malú deformáciu (sploštenie v oblasti pólov) </a:t>
            </a:r>
            <a:r>
              <a:rPr lang="sk-SK" b="1"/>
              <a:t>guľatého</a:t>
            </a:r>
            <a:r>
              <a:rPr lang="sk-SK"/>
              <a:t> tvaru Zeme spôsobila odstredivá sila zemskej rotácie. Sploštenie však nie je dosť veľké na to aby Zem vyzerala ako geoid.</a:t>
            </a:r>
          </a:p>
          <a:p>
            <a:r>
              <a:rPr lang="sk-SK"/>
              <a:t>Zem nema tvar ako geoid a nieje ani dokonalo guľatá.</a:t>
            </a:r>
          </a:p>
        </p:txBody>
      </p:sp>
    </p:spTree>
    <p:extLst>
      <p:ext uri="{BB962C8B-B14F-4D97-AF65-F5344CB8AC3E}">
        <p14:creationId xmlns:p14="http://schemas.microsoft.com/office/powerpoint/2010/main" val="173020260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2F19B-FA83-BC4F-8733-31D7F490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808" y="2364262"/>
            <a:ext cx="10515600" cy="1760141"/>
          </a:xfrm>
        </p:spPr>
        <p:txBody>
          <a:bodyPr>
            <a:normAutofit/>
          </a:bodyPr>
          <a:lstStyle/>
          <a:p>
            <a:r>
              <a:rPr lang="sk-SK" sz="6000" b="1"/>
              <a:t>Ďakujem za pozornosť</a:t>
            </a:r>
            <a:br>
              <a:rPr lang="sk-SK" sz="6000" b="1"/>
            </a:br>
            <a:endParaRPr lang="sk-SK" sz="6000" b="1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21BE64-7581-7140-B827-20356D19EADA}"/>
              </a:ext>
            </a:extLst>
          </p:cNvPr>
          <p:cNvSpPr txBox="1"/>
          <p:nvPr/>
        </p:nvSpPr>
        <p:spPr>
          <a:xfrm>
            <a:off x="2284808" y="3244333"/>
            <a:ext cx="381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/>
              <a:t>Vypracovanie: D. Starinsky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20B096E-0CD3-544C-ADC8-37329E99D9B5}"/>
              </a:ext>
            </a:extLst>
          </p:cNvPr>
          <p:cNvSpPr txBox="1"/>
          <p:nvPr/>
        </p:nvSpPr>
        <p:spPr>
          <a:xfrm>
            <a:off x="3666529" y="34289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/>
              <a:t>J. Fedor</a:t>
            </a:r>
          </a:p>
        </p:txBody>
      </p:sp>
    </p:spTree>
    <p:extLst>
      <p:ext uri="{BB962C8B-B14F-4D97-AF65-F5344CB8AC3E}">
        <p14:creationId xmlns:p14="http://schemas.microsoft.com/office/powerpoint/2010/main" val="338526330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Širokouhlá</PresentationFormat>
  <Slides>10</Slides>
  <Notes>0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balíka Office</vt:lpstr>
      <vt:lpstr>Rotačné (oblé) telesá Guľa</vt:lpstr>
      <vt:lpstr>Čo je guľa, akou rotáciu vzniká?</vt:lpstr>
      <vt:lpstr>Časti gule: guľova plocha</vt:lpstr>
      <vt:lpstr>Časti gule: guľova vrstva</vt:lpstr>
      <vt:lpstr>Časti gule: guľový odsek</vt:lpstr>
      <vt:lpstr>Objem a povrch (výpočet)</vt:lpstr>
      <vt:lpstr>Aký tvár ma Zem?</vt:lpstr>
      <vt:lpstr>Zem je guľatá</vt:lpstr>
      <vt:lpstr>Ďakujem za pozornosť 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Rotačné (oblé) telesá Guľa</dc:title>
  <dc:creator>duplexgmaing@gmail.com</dc:creator>
  <cp:lastModifiedBy>duplexgmaing@gmail.com</cp:lastModifiedBy>
  <cp:revision>5</cp:revision>
  <dcterms:created xsi:type="dcterms:W3CDTF">2022-06-12T16:35:19Z</dcterms:created>
  <dcterms:modified xsi:type="dcterms:W3CDTF">2022-06-13T18:41:17Z</dcterms:modified>
</cp:coreProperties>
</file>