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sldIdLst>
    <p:sldId id="256" r:id="rId3"/>
    <p:sldId id="258" r:id="rId4"/>
    <p:sldId id="257" r:id="rId5"/>
    <p:sldId id="263" r:id="rId6"/>
    <p:sldId id="262" r:id="rId7"/>
    <p:sldId id="269" r:id="rId8"/>
    <p:sldId id="272" r:id="rId9"/>
    <p:sldId id="273" r:id="rId10"/>
    <p:sldId id="274" r:id="rId11"/>
    <p:sldId id="259" r:id="rId12"/>
    <p:sldId id="26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277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B485-81AF-4CDB-9C01-BD96489CE8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5B07-7B32-4C01-A8D7-BD825825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29358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D18FC7-5EED-4178-8A74-919CAAD41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E84B8A-F858-4FB8-8555-0390C2CFAE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2D74F0-514E-4FF4-B944-86E4095FC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DB8C6-F76D-40EC-A2F8-FA3A3B59D75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726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hnonline.sk/klima-a-fyzika/1985356-takto-sa-topia-tony-gronskeho-ladu-vedci-varuju-pred-hrozbou-pre-pobrezne-mesta-po-celom-svete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691196551_6da7111c35_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-77274"/>
            <a:ext cx="9144000" cy="28956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907704" y="3933056"/>
            <a:ext cx="3526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8000" spc="100" dirty="0">
                <a:solidFill>
                  <a:schemeClr val="tx1">
                    <a:alpha val="88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Impact" pitchFamily="34" charset="0"/>
              </a:rPr>
              <a:t>TOPENIE</a:t>
            </a:r>
          </a:p>
        </p:txBody>
      </p:sp>
    </p:spTree>
    <p:extLst>
      <p:ext uri="{BB962C8B-B14F-4D97-AF65-F5344CB8AC3E}">
        <p14:creationId xmlns:p14="http://schemas.microsoft.com/office/powerpoint/2010/main" val="8497358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sk-SK" b="1" i="1" dirty="0">
                <a:solidFill>
                  <a:srgbClr val="7030A0"/>
                </a:solidFill>
              </a:rPr>
              <a:t>Topenie ako problém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4954"/>
            <a:ext cx="6096000" cy="3429000"/>
          </a:xfrm>
          <a:prstGeom prst="rect">
            <a:avLst/>
          </a:prstGeom>
        </p:spPr>
      </p:pic>
      <p:sp>
        <p:nvSpPr>
          <p:cNvPr id="3" name="Tlačidlo akcie: Informácie 2">
            <a:hlinkClick r:id="rId3" highlightClick="1"/>
          </p:cNvPr>
          <p:cNvSpPr/>
          <p:nvPr/>
        </p:nvSpPr>
        <p:spPr>
          <a:xfrm>
            <a:off x="4211960" y="5661248"/>
            <a:ext cx="936104" cy="864096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5119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7048500" cy="3952875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sk-SK" b="1" i="1" dirty="0">
                <a:solidFill>
                  <a:srgbClr val="7030A0"/>
                </a:solidFill>
              </a:rPr>
              <a:t>Ľadovec v Grónsku</a:t>
            </a:r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9459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sk-SK" b="1" dirty="0">
                <a:solidFill>
                  <a:srgbClr val="7030A0"/>
                </a:solidFill>
              </a:rPr>
              <a:t>Zamyslime sa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55576" y="1700808"/>
            <a:ext cx="72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/>
              <a:t>Čo sa Ti páčilo na dnešnej hodine?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/>
              <a:t>Čo je ešte pre Teba náročné na pochopenie?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/>
              <a:t>Dozvedel si sa dnes </a:t>
            </a:r>
            <a:r>
              <a:rPr lang="sk-SK" sz="2800"/>
              <a:t>niečo nové?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86035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/>
          <a:lstStyle/>
          <a:p>
            <a:r>
              <a:rPr lang="sk-SK" b="1" i="1" dirty="0">
                <a:solidFill>
                  <a:srgbClr val="7030A0"/>
                </a:solidFill>
              </a:rPr>
              <a:t>Čo vidíte na obrázkoch?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2131335" cy="378904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63" y="2956281"/>
            <a:ext cx="2869100" cy="366462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6792"/>
            <a:ext cx="3374504" cy="33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5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C24033F3-BED0-45D9-9F37-D8E165A1F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26638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sk-SK" sz="2800" b="1" dirty="0">
                <a:solidFill>
                  <a:schemeClr val="tx2"/>
                </a:solidFill>
                <a:effectLst/>
                <a:latin typeface="Arial" charset="0"/>
              </a:rPr>
              <a:t>Topenie</a:t>
            </a:r>
            <a:r>
              <a:rPr lang="sk-SK" sz="2800" b="1" dirty="0">
                <a:effectLst/>
                <a:latin typeface="Arial" charset="0"/>
              </a:rPr>
              <a:t> je premena pevného skupenstva na kvapalné.</a:t>
            </a:r>
            <a:r>
              <a:rPr lang="sk-SK" sz="2800" dirty="0">
                <a:effectLst/>
                <a:latin typeface="Arial" charset="0"/>
              </a:rPr>
              <a:t> </a:t>
            </a:r>
            <a:r>
              <a:rPr lang="sk-SK" sz="2800" b="1" dirty="0">
                <a:effectLst/>
                <a:latin typeface="Arial" charset="0"/>
              </a:rPr>
              <a:t>Pevné látky zohrievaním svoju teplotu zvyšujú. Ak dosiahnu </a:t>
            </a:r>
            <a:r>
              <a:rPr lang="sk-SK" sz="2800" b="1" dirty="0">
                <a:solidFill>
                  <a:schemeClr val="tx2"/>
                </a:solidFill>
                <a:effectLst/>
                <a:latin typeface="Arial" charset="0"/>
              </a:rPr>
              <a:t>teplotu topenia, </a:t>
            </a:r>
            <a:r>
              <a:rPr lang="sk-SK" sz="2800" b="1" dirty="0">
                <a:effectLst/>
                <a:latin typeface="Arial" charset="0"/>
              </a:rPr>
              <a:t>zmení sa pevné skupenstvo na kvapalné.</a:t>
            </a:r>
            <a:r>
              <a:rPr lang="sk-SK" sz="2800" b="1" dirty="0">
                <a:latin typeface="Arial" charset="0"/>
              </a:rPr>
              <a:t> </a:t>
            </a:r>
            <a:r>
              <a:rPr lang="sk-SK" sz="2800" b="1" dirty="0">
                <a:solidFill>
                  <a:schemeClr val="tx2"/>
                </a:solidFill>
                <a:effectLst/>
                <a:latin typeface="Arial" charset="0"/>
              </a:rPr>
              <a:t>Tavenie</a:t>
            </a:r>
            <a:r>
              <a:rPr lang="sk-SK" sz="2800" b="1" dirty="0">
                <a:effectLst/>
                <a:latin typeface="Arial" charset="0"/>
              </a:rPr>
              <a:t> je topenie kovov, ktorých teplota topenia je vysoká.</a:t>
            </a:r>
          </a:p>
        </p:txBody>
      </p:sp>
      <p:pic>
        <p:nvPicPr>
          <p:cNvPr id="3075" name="Picture 4" descr="cencúle">
            <a:extLst>
              <a:ext uri="{FF2B5EF4-FFF2-40B4-BE49-F238E27FC236}">
                <a16:creationId xmlns:a16="http://schemas.microsoft.com/office/drawing/2014/main" id="{7CF00081-5165-4C36-9953-A2B5CACA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860800"/>
            <a:ext cx="17430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sviečka">
            <a:extLst>
              <a:ext uri="{FF2B5EF4-FFF2-40B4-BE49-F238E27FC236}">
                <a16:creationId xmlns:a16="http://schemas.microsoft.com/office/drawing/2014/main" id="{F304A794-86D4-4D51-BC82-26B4EF6C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05263"/>
            <a:ext cx="18573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6" descr="cín">
            <a:extLst>
              <a:ext uri="{FF2B5EF4-FFF2-40B4-BE49-F238E27FC236}">
                <a16:creationId xmlns:a16="http://schemas.microsoft.com/office/drawing/2014/main" id="{4E8F7AC3-D830-402B-99CC-AFB29A2A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941888"/>
            <a:ext cx="1990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železo">
            <a:extLst>
              <a:ext uri="{FF2B5EF4-FFF2-40B4-BE49-F238E27FC236}">
                <a16:creationId xmlns:a16="http://schemas.microsoft.com/office/drawing/2014/main" id="{0D40B325-B647-45EB-9A1D-C3A0BB71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941888"/>
            <a:ext cx="226536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sklo">
            <a:extLst>
              <a:ext uri="{FF2B5EF4-FFF2-40B4-BE49-F238E27FC236}">
                <a16:creationId xmlns:a16="http://schemas.microsoft.com/office/drawing/2014/main" id="{756A577A-BBC7-4A08-8F89-03B6336B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141663"/>
            <a:ext cx="3162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 descr="olovo">
            <a:extLst>
              <a:ext uri="{FF2B5EF4-FFF2-40B4-BE49-F238E27FC236}">
                <a16:creationId xmlns:a16="http://schemas.microsoft.com/office/drawing/2014/main" id="{EA982589-31AC-47EA-9460-EEF8BFCE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357563"/>
            <a:ext cx="17907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sk-SK" b="1" i="1" dirty="0">
                <a:solidFill>
                  <a:srgbClr val="7030A0"/>
                </a:solidFill>
              </a:rPr>
              <a:t>Teplota topenia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38119" y="5229200"/>
            <a:ext cx="75608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Závisí od druhu látky a od tlaku. </a:t>
            </a: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45519"/>
              </p:ext>
            </p:extLst>
          </p:nvPr>
        </p:nvGraphicFramePr>
        <p:xfrm>
          <a:off x="611560" y="2420888"/>
          <a:ext cx="820891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538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Látka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Cín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Zlato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Hliník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Železo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Voda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Trstinový</a:t>
                      </a:r>
                      <a:r>
                        <a:rPr lang="sk-SK" sz="2000" baseline="0" dirty="0"/>
                        <a:t> cukor</a:t>
                      </a:r>
                      <a:endParaRPr lang="sk-SK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670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/>
                        <a:t>Teplota topenia 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2051720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232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275856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1060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427984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660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580112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1540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740347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0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7878879" y="35010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186</a:t>
            </a:r>
          </a:p>
        </p:txBody>
      </p:sp>
    </p:spTree>
    <p:extLst>
      <p:ext uri="{BB962C8B-B14F-4D97-AF65-F5344CB8AC3E}">
        <p14:creationId xmlns:p14="http://schemas.microsoft.com/office/powerpoint/2010/main" val="617414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7842"/>
            <a:ext cx="7772400" cy="1470025"/>
          </a:xfrm>
        </p:spPr>
        <p:txBody>
          <a:bodyPr/>
          <a:lstStyle/>
          <a:p>
            <a:r>
              <a:rPr lang="sk-SK" b="1" dirty="0">
                <a:solidFill>
                  <a:srgbClr val="7030A0"/>
                </a:solidFill>
              </a:rPr>
              <a:t>Priebeh topenia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/>
          <a:srcRect l="28969" t="28344" r="40038" b="35234"/>
          <a:stretch/>
        </p:blipFill>
        <p:spPr>
          <a:xfrm>
            <a:off x="1475656" y="1196752"/>
            <a:ext cx="6048673" cy="399644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65135" y="5650779"/>
            <a:ext cx="763284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dirty="0"/>
              <a:t>Pri topení teleso </a:t>
            </a:r>
            <a:r>
              <a:rPr lang="sk-SK" sz="3200" b="1" i="1" dirty="0">
                <a:solidFill>
                  <a:srgbClr val="7030A0"/>
                </a:solidFill>
              </a:rPr>
              <a:t>prijíma</a:t>
            </a:r>
            <a:r>
              <a:rPr lang="sk-SK" sz="3200" dirty="0"/>
              <a:t> teplo. </a:t>
            </a:r>
          </a:p>
        </p:txBody>
      </p:sp>
      <p:sp>
        <p:nvSpPr>
          <p:cNvPr id="4" name="Obdĺžnik 3"/>
          <p:cNvSpPr/>
          <p:nvPr/>
        </p:nvSpPr>
        <p:spPr>
          <a:xfrm>
            <a:off x="2339752" y="319497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8" name="Obdĺžnik 7">
            <a:hlinkClick r:id="" action="ppaction://hlinkshowjump?jump=nextslide"/>
          </p:cNvPr>
          <p:cNvSpPr/>
          <p:nvPr/>
        </p:nvSpPr>
        <p:spPr>
          <a:xfrm>
            <a:off x="3802185" y="286185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Obdĺžnik 8">
            <a:hlinkClick r:id="" action="ppaction://hlinkshowjump?jump=nextslide"/>
          </p:cNvPr>
          <p:cNvSpPr/>
          <p:nvPr/>
        </p:nvSpPr>
        <p:spPr>
          <a:xfrm>
            <a:off x="5452018" y="21851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lačidlo akcie: Vlastné 11">
            <a:hlinkClick r:id="" action="ppaction://hlinkshowjump?jump=nextslide" highlightClick="1"/>
          </p:cNvPr>
          <p:cNvSpPr/>
          <p:nvPr/>
        </p:nvSpPr>
        <p:spPr>
          <a:xfrm>
            <a:off x="2634163" y="1981331"/>
            <a:ext cx="1368152" cy="71017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Vysvetlenie</a:t>
            </a:r>
          </a:p>
          <a:p>
            <a:pPr algn="ctr"/>
            <a:r>
              <a:rPr lang="sk-SK" dirty="0"/>
              <a:t>KLIK</a:t>
            </a:r>
          </a:p>
        </p:txBody>
      </p:sp>
    </p:spTree>
    <p:extLst>
      <p:ext uri="{BB962C8B-B14F-4D97-AF65-F5344CB8AC3E}">
        <p14:creationId xmlns:p14="http://schemas.microsoft.com/office/powerpoint/2010/main" val="1081766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64522" y="166875"/>
            <a:ext cx="7772400" cy="1470025"/>
          </a:xfrm>
        </p:spPr>
        <p:txBody>
          <a:bodyPr/>
          <a:lstStyle/>
          <a:p>
            <a:r>
              <a:rPr lang="sk-SK" b="1" i="1" dirty="0">
                <a:solidFill>
                  <a:srgbClr val="7030A0"/>
                </a:solidFill>
              </a:rPr>
              <a:t>Vysvetlenie grafu</a:t>
            </a:r>
          </a:p>
        </p:txBody>
      </p:sp>
      <p:sp>
        <p:nvSpPr>
          <p:cNvPr id="4" name="Obdĺžnik 3">
            <a:hlinkClick r:id="" action="ppaction://hlinkshowjump?jump=previousslide"/>
          </p:cNvPr>
          <p:cNvSpPr/>
          <p:nvPr/>
        </p:nvSpPr>
        <p:spPr>
          <a:xfrm>
            <a:off x="291861" y="126876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51601" y="4055435"/>
            <a:ext cx="770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Teplota stúpa </a:t>
            </a:r>
            <a:r>
              <a:rPr lang="sk-SK" sz="2400" dirty="0"/>
              <a:t>z 0°C na 25°C. Látka je v </a:t>
            </a:r>
            <a:r>
              <a:rPr lang="sk-SK" sz="2400" b="1" dirty="0"/>
              <a:t>kvapalnom skupenstve. </a:t>
            </a:r>
          </a:p>
        </p:txBody>
      </p:sp>
      <p:sp>
        <p:nvSpPr>
          <p:cNvPr id="6" name="Obdĺžnik 5"/>
          <p:cNvSpPr/>
          <p:nvPr/>
        </p:nvSpPr>
        <p:spPr>
          <a:xfrm>
            <a:off x="291859" y="24208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8798" y="38610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951601" y="2651720"/>
            <a:ext cx="770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Teplota je 0°C. </a:t>
            </a:r>
            <a:r>
              <a:rPr lang="sk-SK" sz="2400" b="1" dirty="0">
                <a:solidFill>
                  <a:srgbClr val="7030A0"/>
                </a:solidFill>
              </a:rPr>
              <a:t>Prebieha topenie</a:t>
            </a:r>
            <a:r>
              <a:rPr lang="sk-SK" sz="2400" dirty="0"/>
              <a:t>.</a:t>
            </a:r>
          </a:p>
        </p:txBody>
      </p:sp>
      <p:sp>
        <p:nvSpPr>
          <p:cNvPr id="9" name="BlokTextu 8">
            <a:hlinkClick r:id="rId2" action="ppaction://hlinksldjump"/>
          </p:cNvPr>
          <p:cNvSpPr txBox="1"/>
          <p:nvPr/>
        </p:nvSpPr>
        <p:spPr>
          <a:xfrm>
            <a:off x="1124000" y="1667123"/>
            <a:ext cx="770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Teplota stúpa</a:t>
            </a:r>
            <a:r>
              <a:rPr lang="sk-SK" sz="2400" dirty="0"/>
              <a:t> z -10°C na 0°C. Látka je v </a:t>
            </a:r>
            <a:r>
              <a:rPr lang="sk-SK" sz="2400" b="1" dirty="0"/>
              <a:t>pevnom skupenstve </a:t>
            </a:r>
          </a:p>
        </p:txBody>
      </p:sp>
      <p:sp>
        <p:nvSpPr>
          <p:cNvPr id="13" name="Tlačidlo akcie: Vlastné 12">
            <a:hlinkClick r:id="" action="ppaction://hlinkshowjump?jump=previousslide" highlightClick="1"/>
          </p:cNvPr>
          <p:cNvSpPr/>
          <p:nvPr/>
        </p:nvSpPr>
        <p:spPr>
          <a:xfrm>
            <a:off x="2915816" y="5396434"/>
            <a:ext cx="3096344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Návrat na graf</a:t>
            </a:r>
          </a:p>
        </p:txBody>
      </p:sp>
    </p:spTree>
    <p:extLst>
      <p:ext uri="{BB962C8B-B14F-4D97-AF65-F5344CB8AC3E}">
        <p14:creationId xmlns:p14="http://schemas.microsoft.com/office/powerpoint/2010/main" val="34469823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6D22F42F-7EAA-4F9F-8716-A44C61198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240087"/>
          </a:xfrm>
        </p:spPr>
        <p:txBody>
          <a:bodyPr/>
          <a:lstStyle/>
          <a:p>
            <a:pPr marL="6350" indent="-6350" algn="just" eaLnBrk="1" hangingPunct="1">
              <a:buFont typeface="Wingdings" panose="05000000000000000000" pitchFamily="2" charset="2"/>
              <a:buNone/>
            </a:pPr>
            <a:r>
              <a:rPr lang="sk-SK" altLang="sk-SK" sz="2800" b="1" dirty="0">
                <a:effectLst/>
                <a:latin typeface="Arial" panose="020B0604020202020204" pitchFamily="34" charset="0"/>
              </a:rPr>
              <a:t>Pevné látky delíme na kryštalické a amorfné. </a:t>
            </a:r>
          </a:p>
          <a:p>
            <a:pPr marL="6350" indent="-6350" algn="just" eaLnBrk="1" hangingPunct="1">
              <a:buFont typeface="Wingdings" panose="05000000000000000000" pitchFamily="2" charset="2"/>
              <a:buNone/>
            </a:pPr>
            <a:r>
              <a:rPr lang="sk-SK" altLang="sk-SK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Kryštalické látky </a:t>
            </a:r>
            <a:r>
              <a:rPr lang="sk-SK" altLang="sk-SK" sz="2800" b="1" dirty="0">
                <a:effectLst/>
                <a:latin typeface="Arial" panose="020B0604020202020204" pitchFamily="34" charset="0"/>
              </a:rPr>
              <a:t>majú častice usporiadané pravidelne. Majú stálu teplotu topenia. Napr. železo, zlato, kuchynská soľ, ľad. Topením sa častice uvoľňujú a na túto zmenu je potrebné dodať energiu.</a:t>
            </a:r>
          </a:p>
        </p:txBody>
      </p:sp>
      <p:pic>
        <p:nvPicPr>
          <p:cNvPr id="4099" name="Picture 2" descr="http://vibrate.files.wordpress.com/2007/09/carlosincrystl.jpg">
            <a:extLst>
              <a:ext uri="{FF2B5EF4-FFF2-40B4-BE49-F238E27FC236}">
                <a16:creationId xmlns:a16="http://schemas.microsoft.com/office/drawing/2014/main" id="{792E2FD2-A3D0-415C-B1F0-B95FC324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214813"/>
            <a:ext cx="292893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7" descr="krystaly kuchyňské soli">
            <a:extLst>
              <a:ext uri="{FF2B5EF4-FFF2-40B4-BE49-F238E27FC236}">
                <a16:creationId xmlns:a16="http://schemas.microsoft.com/office/drawing/2014/main" id="{D7B1E9F4-53DF-4157-807A-2BC92BB1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572000"/>
            <a:ext cx="2381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9" descr="http://t2.gstatic.com/images?q=tbn:ANd9GcRwQI-5JhMX8lx5oiLvBPC6kjwty_5FQVTsGDzH2bJkMFeun_4JP13Je8t7rA">
            <a:extLst>
              <a:ext uri="{FF2B5EF4-FFF2-40B4-BE49-F238E27FC236}">
                <a16:creationId xmlns:a16="http://schemas.microsoft.com/office/drawing/2014/main" id="{F837DAF0-B2D6-4059-B500-2D648AA7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286250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BlokTextu 7">
            <a:extLst>
              <a:ext uri="{FF2B5EF4-FFF2-40B4-BE49-F238E27FC236}">
                <a16:creationId xmlns:a16="http://schemas.microsoft.com/office/drawing/2014/main" id="{F3E547BB-4A5B-4721-A74C-BCDF85321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628650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k-SK" altLang="sk-SK"/>
              <a:t>NAICA</a:t>
            </a:r>
          </a:p>
        </p:txBody>
      </p:sp>
      <p:sp>
        <p:nvSpPr>
          <p:cNvPr id="4103" name="BlokTextu 8">
            <a:extLst>
              <a:ext uri="{FF2B5EF4-FFF2-40B4-BE49-F238E27FC236}">
                <a16:creationId xmlns:a16="http://schemas.microsoft.com/office/drawing/2014/main" id="{3DE31200-54F0-4AAE-AEE7-12A70012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6215063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k-SK" altLang="sk-SK"/>
              <a:t>Zlato</a:t>
            </a:r>
          </a:p>
        </p:txBody>
      </p:sp>
      <p:sp>
        <p:nvSpPr>
          <p:cNvPr id="4104" name="BlokTextu 9">
            <a:extLst>
              <a:ext uri="{FF2B5EF4-FFF2-40B4-BE49-F238E27FC236}">
                <a16:creationId xmlns:a16="http://schemas.microsoft.com/office/drawing/2014/main" id="{5D2112D4-4DE9-4B54-B435-A69EE0DA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62245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k-SK" altLang="sk-SK"/>
              <a:t>Kuchynská soľ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279660E-1DCB-479D-BF9B-5D34007A7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229600" cy="1441450"/>
          </a:xfrm>
        </p:spPr>
        <p:txBody>
          <a:bodyPr/>
          <a:lstStyle/>
          <a:p>
            <a:pPr marL="6350" indent="-6350" algn="just" eaLnBrk="1" hangingPunct="1">
              <a:buFont typeface="Wingdings" panose="05000000000000000000" pitchFamily="2" charset="2"/>
              <a:buNone/>
            </a:pPr>
            <a:r>
              <a:rPr lang="sk-SK" altLang="sk-SK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Amorfné látky </a:t>
            </a:r>
            <a:r>
              <a:rPr lang="sk-SK" altLang="sk-SK" sz="2800" b="1" dirty="0">
                <a:effectLst/>
                <a:latin typeface="Arial" panose="020B0604020202020204" pitchFamily="34" charset="0"/>
              </a:rPr>
              <a:t>majú častice usporiadané nepravidelne. Topia sa v určitom teplotnom rozpätí. Napr. sklo, parafín, asfalt.</a:t>
            </a:r>
          </a:p>
        </p:txBody>
      </p:sp>
      <p:pic>
        <p:nvPicPr>
          <p:cNvPr id="8195" name="Picture 4" descr="2">
            <a:extLst>
              <a:ext uri="{FF2B5EF4-FFF2-40B4-BE49-F238E27FC236}">
                <a16:creationId xmlns:a16="http://schemas.microsoft.com/office/drawing/2014/main" id="{EC9CC322-E675-4F91-A5F4-2226D1E0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7" b="9550"/>
          <a:stretch>
            <a:fillRect/>
          </a:stretch>
        </p:blipFill>
        <p:spPr bwMode="auto">
          <a:xfrm>
            <a:off x="611188" y="2349500"/>
            <a:ext cx="3224212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>
            <a:extLst>
              <a:ext uri="{FF2B5EF4-FFF2-40B4-BE49-F238E27FC236}">
                <a16:creationId xmlns:a16="http://schemas.microsoft.com/office/drawing/2014/main" id="{8D7F690C-00D4-47D6-932C-F40D5ABC0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46085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sk-SK" altLang="sk-SK" sz="2800" b="1">
                <a:latin typeface="Arial" panose="020B0604020202020204" pitchFamily="34" charset="0"/>
              </a:rPr>
              <a:t>Parafín sa topí v rozpätí </a:t>
            </a:r>
            <a:br>
              <a:rPr lang="sk-SK" altLang="sk-SK" sz="2800" b="1">
                <a:latin typeface="Arial" panose="020B0604020202020204" pitchFamily="34" charset="0"/>
              </a:rPr>
            </a:br>
            <a:r>
              <a:rPr lang="sk-SK" altLang="sk-SK" sz="2800" b="1">
                <a:latin typeface="Arial" panose="020B0604020202020204" pitchFamily="34" charset="0"/>
              </a:rPr>
              <a:t>od 34 do 56 </a:t>
            </a:r>
            <a:r>
              <a:rPr lang="en-US" altLang="sk-SK" sz="2800" b="1">
                <a:latin typeface="Arial" panose="020B0604020202020204" pitchFamily="34" charset="0"/>
                <a:cs typeface="Times New Roman" panose="02020603050405020304" pitchFamily="18" charset="0"/>
              </a:rPr>
              <a:t>º</a:t>
            </a:r>
            <a:r>
              <a:rPr lang="sk-SK" altLang="sk-SK" sz="2800" b="1">
                <a:latin typeface="Arial" panose="020B0604020202020204" pitchFamily="34" charset="0"/>
                <a:cs typeface="Times New Roman" panose="02020603050405020304" pitchFamily="18" charset="0"/>
              </a:rPr>
              <a:t>C. Pri zohrievaní najprv mäkne, až potom sa roztopí.</a:t>
            </a:r>
            <a:endParaRPr lang="en-US" altLang="sk-SK" sz="2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7" name="Picture 6" descr="parafín">
            <a:extLst>
              <a:ext uri="{FF2B5EF4-FFF2-40B4-BE49-F238E27FC236}">
                <a16:creationId xmlns:a16="http://schemas.microsoft.com/office/drawing/2014/main" id="{908A9725-E557-478F-9CB7-1A17CFF5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33600"/>
            <a:ext cx="19732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744DE7F8-FF9C-4FED-9292-E0ACD39FB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500313"/>
            <a:ext cx="8229600" cy="2087562"/>
          </a:xfrm>
        </p:spPr>
        <p:txBody>
          <a:bodyPr/>
          <a:lstStyle/>
          <a:p>
            <a:pPr marL="6350" indent="22225" algn="just" eaLnBrk="1" hangingPunct="1">
              <a:buFont typeface="Wingdings" panose="05000000000000000000" pitchFamily="2" charset="2"/>
              <a:buNone/>
            </a:pPr>
            <a:r>
              <a:rPr lang="sk-SK" altLang="sk-SK" sz="2800" b="1">
                <a:effectLst/>
                <a:latin typeface="Arial" panose="020B0604020202020204" pitchFamily="34" charset="0"/>
              </a:rPr>
              <a:t>Znalosť teploty topenia látok je dôležitá v mnohých priemyselných odvetviach, napr. </a:t>
            </a:r>
            <a:br>
              <a:rPr lang="sk-SK" altLang="sk-SK" sz="2800" b="1">
                <a:effectLst/>
                <a:latin typeface="Arial" panose="020B0604020202020204" pitchFamily="34" charset="0"/>
              </a:rPr>
            </a:br>
            <a:r>
              <a:rPr lang="sk-SK" altLang="sk-SK" sz="2800" b="1">
                <a:effectLst/>
                <a:latin typeface="Arial" panose="020B0604020202020204" pitchFamily="34" charset="0"/>
              </a:rPr>
              <a:t>v  hutníctve, sklárstve, ale aj v chemickom priemysle. </a:t>
            </a:r>
          </a:p>
        </p:txBody>
      </p:sp>
      <p:pic>
        <p:nvPicPr>
          <p:cNvPr id="9219" name="Picture 5" descr="http://files.infoportal-infrastruktura.webnode.sk/system_preview_detail_200000170-73b8c74b2c-public/hutn%C3%ADctvo.jpg">
            <a:extLst>
              <a:ext uri="{FF2B5EF4-FFF2-40B4-BE49-F238E27FC236}">
                <a16:creationId xmlns:a16="http://schemas.microsoft.com/office/drawing/2014/main" id="{71B7451C-DCC7-467A-BEAC-84AB51C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4357688"/>
            <a:ext cx="24463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 descr="http://t3.gstatic.com/images?q=tbn:ANd9GcT3zDypOtTwft3SOy4gOnQ-qR-wsdqatXWDi6kwy3_h7WH4-75c">
            <a:extLst>
              <a:ext uri="{FF2B5EF4-FFF2-40B4-BE49-F238E27FC236}">
                <a16:creationId xmlns:a16="http://schemas.microsoft.com/office/drawing/2014/main" id="{9BAADA54-BFDF-4EAF-9E22-BA13FD1D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642938"/>
            <a:ext cx="19526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AutoShape 9" descr="data:image/jpeg;base64,/9j/4AAQSkZJRgABAQAAAQABAAD/2wBDAAkGBwgHBgkIBwgKCgkLDRYPDQwMDRsUFRAWIB0iIiAdHx8kKDQsJCYxJx8fLT0tMTU3Ojo6Iys/RD84QzQ5Ojf/2wBDAQoKCg0MDRoPDxo3JR8lNzc3Nzc3Nzc3Nzc3Nzc3Nzc3Nzc3Nzc3Nzc3Nzc3Nzc3Nzc3Nzc3Nzc3Nzc3Nzc3Nzf/wAARCADfAOIDASIAAhEBAxEB/8QAHAAAAgMBAQEBAAAAAAAAAAAAAgMAAQQFBgcI/8QAOBAAAQMDAwMDAwEGBQUBAAAAAQACEQMhMQQSQQVRYRMicTKBkaEGFELB0fAVI1JisQckM1Phcv/EABoBAQEBAQEBAQAAAAAAAAAAAAABAgMEBQb/xAAlEQEAAgICAgICAgMAAAAAAAAAAQIDEQQhEjEFQRRhEyIyUXH/2gAMAwEAAhEDEQA/APnLQRkyqPMXkqnGbzwpTI2juo9AwATc/ZXuhpAP4Si4ybwETSAZEAwgMkbDmPCHcNwi5yqJk2z/AMIZA3CCXd+6At1iSJCJhbkWJGUtjTlx+wRgtgiAgJ8kOm9soenEfu4tBUe607Ztwh6eZoW7lBtJj/6lOJ/oimbKrc2WkVeQZTMfJSwOZRNsLQB3VFuN+EIuZNvlR5iYH3VFwAx+VBJO4yZ+EU5hCDAk4UnzZVBTbkIrSD2S3B5cCDbkd0QI7qoM/CoxBgqbh3QCo0iW3Qea18HWVYEAGFnR1n76z3REuJhBK5oiikqSgsKBUoiLlRUoivQS7dBA291ZMCBjyh3e49zwo0ySAflHRTnGZlRryXe6w8ZVmmJtdQtbP3RBPEQWm03Ctz4FsoXvaIwltcTuJGe6KNjwRM/KYHBtu+El0+1rYRMBDoQMdgjccYQ9PtRtiVYLi07gVOngiiQf9RRGkuAyhL4J5upUBj2m6DuZwqDa7cLXRsgAgyI4SmkjBie6NpPKoMnt9kFSPCu4tc+UNUu9Nxp/VFvlATcKH3SIss2jNb3Gs4xwCtBNoV1pN7G2+ShiSO6om2UTTAVC3uI5+EovLWm/CN0z57JOo9lF5PDTdRHAcS5xJ5MqlFFhlFFFEVFFAiwEAyFFaiDsBp3TJ+EGsqVGNaKBInJCYL8qwwJDcxtNPuawF7iSRymke2eOUAdB7qe5zTNkFSTcYTNsAyhaQWQ3GPhGGWEGY5KKWXTaLjlG3jyo5nJwhBO4XlAby0WcY7QVWgMU3/8A7N0FQbyByi0Jim8Dh5RGncTlASAVTnWQb8GRKoMVBv23vdMDvCSD7pIE90W7F0hTd0CD8KY/kCli4n9UXABVQYJjiVDcZ+FQMYUE8wqgHOPAn4CptUxdrvxhGYkQL+VIt9kQsy4ENJB7kYSdYJ0dX3XAgla2iFl6oduiqQc2SRwFFUqLDK1LKlEBAiVbjYBCAiDC90MBPwgG6iZ6D/8A1uUTQ67g9r2AMLg45HCMUyDhbAwDKvaArp0ZCwgqgDPhai3+wqLRKmhnjaVTn/PgJz2SZS4M2CKLi+YSKtTa7aBKeTtF1kqyamEQ0GVWhM0qgFveUtjnGoGnHlN0QhtW995QXUfe8Je8Ia9ilNN1JVpD7+EwOtHlIZdHMQCVQ5p5P2RB1wkCYJgpokif0VQwE82HCs3iEINwEQEBahFki58ZViVQjKtVFwsXVz/2TgCPqErZ4WDrDo0kWu8KT6HEUURNY51wLd1hkKJrXP8ApEplJjRd4nsE7e1omyujZbKAy8/ZdXQGhTpHeADOQuSaqPT1gHGbzhE26v7xR/0tUXKNYzwoht6IyIH5Um0ICTI7cqw6/gKuiDm1z3Vzx+qE1GNIDiJOFbXA4/VRVwDNrpb7Oi6eKe4WuhdTOIU21okCxgflZXt90uyt4YQ2RwkVGh7r3KmzTOxsunsFNC/6w6A4uJgLQWxxhZ9K2DUdOHFWJSYXVp7ililB8LQ65wli1plXSBDYwCU5rIQsATQOTYrUQiBqu3CsfV5hUGtkkhXQuJbYkTdHN4/VA2Q0ByjZuTibIggfCknmFTcZ5Vqiwb2XO60f8hgAy7+S6LWuJsMrP1LSvLKe8QMrth41806iGZnUODTaJl2AidVRaxgplu3BWWVyzY5xXmk/TG9mF5PKEulVtcWlwBIGTCFc9SC3KBxBlCooGbj3US1EHpK1YtFs/wDCQXV3ts65K1+i3lWAwD6UdmEU9S4AHMrdQoVCPcclEKjRgQVroO3RcQud7adK12ZQpODrrY3TB14yjoUd4G1dHSadxIkGQvnZ+VWvp66YnLGgJJG37rLV6a6mSYkcL2VHRkuFvypqNAHEgheGPk58nb8eNPGVNGdtgRZc0aZ1EvMe0uK95/h0tI24WDWdMa+iWFsc2Xqw/IRvtzvx9w8jtMGxKVRoloJeZJv8Lo67SP0pHtssNSs2mC50gc2lfYx5K3jcPDes1nUjaGg2yFaUyvTqOhlRpJwE4NJXbTmENALnSZdGeERyEbaLrcpzNI53FluuK1vUDNE/0VhpK3s0Rm6e3RtAXppw729ptzadJz+MJ7NIf4l0GU2s4AS6jmjleqvDpTuzMyWxjKUcLk9crOcWDAvhdGo4nBt8rjdUpufXHbavTWZj+tIZn9ubWb6tEwZLbhYF2KOmIBJPKRqunuJL6Fxy1fO5XEyzPnEJuCtHr/3ak+n6YeHd1jNyjNF4PubHyoGtGZd+i8V75L1ilvUGgKwO5hMANT2sa0Dum09OAbySuOlZ4/2lRbdvgflRXSun6091Re5wwhgxlXzlTbrA27puV0NJskbiucBK16U7SCV58sbq7Y57ev6TRZUiIB8L02m0EgEC68x0Sqzc28eSvo/QaLa8OztC/IfIWtS76lJiK7kij0mA1zxt8cpjumUzfZ916UUGAXCnpsAjavj25Vo9Q4/mRDyw6TSvLTg4XL6j0ghpNGT4cvdmgwnELPqtE1zCWhdMXOtFm68mlp1L5F1LRb2uY9kOHdea1PTXNdAEgr6t1zpctLtvu4XnG9PNWzm3m9l+0+LzTkrtjPhie4eE/wAC9RwqUvY8X8LoaTQVmnbXYQe4GV7nT9HaI9q1/wCGU9sFtl+s42CtvbxTj08dT6exokhW6i1o9rF6XUdP2SWiQufXoQLBfWpix19Oc1cKpvEwAFz6z3l31ut5Xb1NJ8lc6rpyXSV104zDG3WOnbUE+QtDaD6o3A27pdRtOlckSsNfqZok+m77Lhlile5lNOkaLaY95XE6lWYK5DRgAJNfq76kkC/yudW1BqPLnZK8dudSn+MJNW2nWaKTiSJLlnrV6rv/ABxCQx4I2kxeQUZBaZzbheLJzb26+kiILFB9Qy9wHyo6jTabe5W5ziMoASCvNfJWY1WFMgcADwrgQgD+4VlwMLgq9w7KKlEHUa0m34Rem4ZCJ1LaJBQ7nj6QCs7dFgwcWT6J9w3GySCIktWXW6l1J7RuIaRgLNo301E6es6dqBTiSF9F/Ynq9IakUKrwA+zSe/C+KdN6hucGlxniV6LS9VOne1wkEXXxudwJy1l78WWtq+Mv0Q1sqzSsvA/st/1B0J07dP1R72PaYbVA3W88r6DotZpNbS9XR6ilXZ3puBj+i+Pj+OnXjkjTw5MdqT+i/TKmyMp9UgYWZ1SLuMAclePkYcWG3jHcs13Ppg6tpmupboyuK3poDX1CLCOOV6Pade8MpXYM2t+Vk6zUpacN0tK+w7nu7lfpficc4cXlbrb6OLJOox/bj+i1oiED6YAUqakN5WPUa1rQZIX6vByoiFvUVVrBlcnXikQS0gH/AJS9Z1RokAri6vqMXBXq/NiHmtEEa7Uik4h/tK4et6g1sgOTuoatuoYWOAM/ovMdQo16Di4Evpd+yxk+QmY6ee2oN1muc8mCuZVqucbq95ImVToItYrw5M1snuXKZJJUVkR/VCXCMriyKETXvbIabHISgS7CseoLhQNc8EiBCmeEn1Lw4JrXERtuOxUFwFapzt12+3uFQBccoL+5UR+g/uPyFENO2bfdJMsfiU0wR2VBocScRwsOwX3Flj1FHeJddbXEM+ogT3KB727ZkR3Q05Bpmm7cOF0hqC8NdPHBQ1KIcPbdY2SyoWGe631JE+Muvp9SWkGTK7Gg63qNM6aNd7JEEscWk/heYY4la6BMrE46z7evHll9C6X+01Z5DNR1DXwe1cr2XRNVoXNpu1NWvqSGmQ+pZfJenNdvBhev6dX2NEnAXkzUx07rHb6OPxtXUxr/AI+m1Ot06Wn9PR020mxaF5fqfUtrnEuBPzlYhqnekXkmBheU6p1Kp6zvdZeSk3y3c7Uphj+sO1qurZgrh63q7nE3Nlya2umZdEm3dZalUv8A4ucwvpUiYeO+VsqdQLj9RSX1y+IdIJWXbl10JPp3iW9uy67eeZ2c5gtyVUNLTJlRpa5u8ER5RMDdsNtKRLEuPrOlmXP03tM/Twf6LkVd1OQ5pa8G4K9iRiBZZ9VoKGqYRUbDps8cLW2Jq8oSKgABjuFIjOeydr9BW0j/AHj2n6XDBWZroMO/KrmMbuFD5/RXtJAi48IhReQCGEhAlwk3yqEtcAJTS10+Qoy7pOVDRjWui4EpjWj+IQUBeSYGUW87r3Ua9GQf7CiDeO6iDrOMn28fqoTAmVTKcXbaeVHtM3Nlh0DVDXgTFldOg5zQ4BsdpiVQgH3Q6OE51OsWCpSdjDCVVAGhrJAt/eVirNBJDTgp76lZzfTeWm8yLJ2moUyAHn+Sv7bpXynTFQaN0Osey62lpNtZaqPSaFfDo+626f8AZ6o8xR1QETM3hcr3e7FgtH1sejYARC7vT6Tq1RtOmRPJ7BZdD+zFVzj+8dQDWCPoif8A4vSaDRdK6Uzc2vvqC5c92f7uvJfU/t7seOY9w2O0vpaYteQRFiAceV8/683ZXcGxElej65+09AMNKnUaH3ENJMrxOv1bq7t0G55suvHxWrO5c+Tevjr7ZYLnyDIT9vtsDPwl02e+c+IWhrOO3MWXql8qYLEzi3KjhPJE9rFNe0NMbSfIU2ngHKjElUaLAQZ/ndG5sOiQfsqrPZRH+Y5rPErDX6rQpSRLjPNlqIYlv3QbJL9Q1l3Fu3yVwtV1ipVsz2j/AG2XPfqKj/qcT8la0xN4eh1XUNIGFtQiqx1i0BefqhhcQ0lwmxKUTJuZRMgC6MTO0aTTdlaxqHvpxgLNZ2VDIb7SESJPmBJKUHsZ3PwkucSfcSVUobGajibHb8JmmO6oGGSD2WdMo0zUcYMECURt9Jv/ALW/hRLFTVC3qfloUV6V16ReQXeoHNPFrIw7eJaQRESCo3SNY6WPLJuQBN1T3uokFzQKfBFoK56dUA2kHtglGGmsCS7d/JWykazJ3QPnKbSpOpugiRiSrLUMrqRbAAQk7XC5ELouYHgboI5S30QYsAAUiVjomnXewAtcQPC2UuoapjbPif1WU6YTMk/AV/uxmQ4/Cbh3rmvHqW4dY1O3aHuNu6VW6hUeCHVXzkgXSRpzbdgcQnsosFy0A+cqdOn895+yW7qvu9x8lP8A3d5uGzfBVVNTToj27XEXgHhYtR10MBDTB7NV7lytkj7l1mUtom0HErNW1VCkbvB7QvOV+q16ktBO3iViqVqtQnc4q+H+3G2WPp6Ov1ukxsNpiR3MrmajrVd9mOIERay5RMKi7srERDlOSZOqaiq8mXQkk9zKq5UAVY2kqXKsNKMNUQAajhFthU6G8qiDwrHlAXdkJJPKgKoQcZQKKXOAgibQcWBzhnCFjJN0ZF7wgL1H/wCsqJZmcKIPYACAUNSmyswseBtcLjuiDDJ+VYLSbX+Fl3Io0jTp7d8tabE2t5WppnEHAS3EgEjjulfvFGkZY9jXHI/opo20GQfq+55U2TJMnwEqrqKFJs1KgEhc+v1lgJFMkqxB5adR/pU7F3MJbtZQptO8kAHtnwvPVeo1qhJFge91lfUfUI3uJ7Sr4p/I7mo6zTBIotNvpnhc+t1PUVf4oWEloyUPqdgrqIZm8yc+rUfd7yfulOICElzslQNV2ztC/sFVymbETGDBB+QiEhpKIUpTdu2JCY0iIIIRdEiiSEbaFrlMc8AXSnVj/DZRdRBnpNDfKWXNbaJKAvceYQlEE6oeEuSVCqRlapRRATBLwFoLAAlaYTWC3imCYKbWIYjTIwllpGQukaLblswkVGRm4Q0xye6if6TeyiD0lXWUmEte+TMQPCyVupgH/Lphvl11w36h7sGEsknJJTTU2dCt1F7rF5d4Cyv1NR0xACzkqbkZ8pG5z3mXOLipIGSgklQNJVQRf2Crc4om05TRSAF1FJayU1tJNDMFMbAGFNrFSW04RBg5mEwvaAZQOqtAIaJ8o1qITYOLqiQ3Nkk1HHwhucqps51RsQMoDWcRdAVSJtbiXKioooIqKtCUJUVFFFWUVqKASg0aRpBL/sFs9RrfqMfKxNq7GhoRe+pE4UahoOoa0kC/80Bd6uPwqbQbkk/ZMaGtGLd0C4/2qJu4dwog5kqrog1F6chVkuJRCmSjot3Z4T2NgxCLEFMpdwmtpEmwTAAAh9QNkSSU2ulimGmJBPKpwAyUs1CRiLoCVF2bvDQQ1xQOqEoZspyqm0mTlTjyr+FYCAQ2VIREqiUXQShb9IVuwULcKJ9rKolQocoTK1FFcSqgVYE4Rbe6glpkIiwxWG3RsIdZFHYXRVNA5CdTxZZ9wEErS1psSeEIX+pV7TPuuTgBWLGCFZEugcKKX7ewUV/3hRB//9k=">
            <a:extLst>
              <a:ext uri="{FF2B5EF4-FFF2-40B4-BE49-F238E27FC236}">
                <a16:creationId xmlns:a16="http://schemas.microsoft.com/office/drawing/2014/main" id="{567B43CC-526C-411B-A157-5942F4403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2" name="AutoShape 11" descr="data:image/jpeg;base64,/9j/4AAQSkZJRgABAQAAAQABAAD/2wBDAAkGBwgHBgkIBwgKCgkLDRYPDQwMDRsUFRAWIB0iIiAdHx8kKDQsJCYxJx8fLT0tMTU3Ojo6Iys/RD84QzQ5Ojf/2wBDAQoKCg0MDRoPDxo3JR8lNzc3Nzc3Nzc3Nzc3Nzc3Nzc3Nzc3Nzc3Nzc3Nzc3Nzc3Nzc3Nzc3Nzc3Nzc3Nzc3Nzf/wAARCADfAOIDASIAAhEBAxEB/8QAHAAAAgMBAQEBAAAAAAAAAAAAAgMAAQQFBgcI/8QAOBAAAQMDAwMDAwEGBQUBAAAAAQACEQMhMQQSQQVRYRMicTKBkaEGFELB0fAVI1JisQckM1Phcv/EABoBAQEBAQEBAQAAAAAAAAAAAAABAgMEBQb/xAAlEQEAAgICAgICAgMAAAAAAAAAAQIDEQQhEjEFQRRhEyIyUXH/2gAMAwEAAhEDEQA/APnLQRkyqPMXkqnGbzwpTI2juo9AwATc/ZXuhpAP4Si4ybwETSAZEAwgMkbDmPCHcNwi5yqJk2z/AMIZA3CCXd+6At1iSJCJhbkWJGUtjTlx+wRgtgiAgJ8kOm9soenEfu4tBUe607Ztwh6eZoW7lBtJj/6lOJ/oimbKrc2WkVeQZTMfJSwOZRNsLQB3VFuN+EIuZNvlR5iYH3VFwAx+VBJO4yZ+EU5hCDAk4UnzZVBTbkIrSD2S3B5cCDbkd0QI7qoM/CoxBgqbh3QCo0iW3Qea18HWVYEAGFnR1n76z3REuJhBK5oiikqSgsKBUoiLlRUoivQS7dBA291ZMCBjyh3e49zwo0ySAflHRTnGZlRryXe6w8ZVmmJtdQtbP3RBPEQWm03Ctz4FsoXvaIwltcTuJGe6KNjwRM/KYHBtu+El0+1rYRMBDoQMdgjccYQ9PtRtiVYLi07gVOngiiQf9RRGkuAyhL4J5upUBj2m6DuZwqDa7cLXRsgAgyI4SmkjBie6NpPKoMnt9kFSPCu4tc+UNUu9Nxp/VFvlATcKH3SIss2jNb3Gs4xwCtBNoV1pN7G2+ShiSO6om2UTTAVC3uI5+EovLWm/CN0z57JOo9lF5PDTdRHAcS5xJ5MqlFFhlFFFEVFFAiwEAyFFaiDsBp3TJ+EGsqVGNaKBInJCYL8qwwJDcxtNPuawF7iSRymke2eOUAdB7qe5zTNkFSTcYTNsAyhaQWQ3GPhGGWEGY5KKWXTaLjlG3jyo5nJwhBO4XlAby0WcY7QVWgMU3/8A7N0FQbyByi0Jim8Dh5RGncTlASAVTnWQb8GRKoMVBv23vdMDvCSD7pIE90W7F0hTd0CD8KY/kCli4n9UXABVQYJjiVDcZ+FQMYUE8wqgHOPAn4CptUxdrvxhGYkQL+VIt9kQsy4ENJB7kYSdYJ0dX3XAgla2iFl6oduiqQc2SRwFFUqLDK1LKlEBAiVbjYBCAiDC90MBPwgG6iZ6D/8A1uUTQ67g9r2AMLg45HCMUyDhbAwDKvaArp0ZCwgqgDPhai3+wqLRKmhnjaVTn/PgJz2SZS4M2CKLi+YSKtTa7aBKeTtF1kqyamEQ0GVWhM0qgFveUtjnGoGnHlN0QhtW995QXUfe8Je8Ia9ilNN1JVpD7+EwOtHlIZdHMQCVQ5p5P2RB1wkCYJgpokif0VQwE82HCs3iEINwEQEBahFki58ZViVQjKtVFwsXVz/2TgCPqErZ4WDrDo0kWu8KT6HEUURNY51wLd1hkKJrXP8ApEplJjRd4nsE7e1omyujZbKAy8/ZdXQGhTpHeADOQuSaqPT1gHGbzhE26v7xR/0tUXKNYzwoht6IyIH5Um0ICTI7cqw6/gKuiDm1z3Vzx+qE1GNIDiJOFbXA4/VRVwDNrpb7Oi6eKe4WuhdTOIU21okCxgflZXt90uyt4YQ2RwkVGh7r3KmzTOxsunsFNC/6w6A4uJgLQWxxhZ9K2DUdOHFWJSYXVp7ililB8LQ65wli1plXSBDYwCU5rIQsATQOTYrUQiBqu3CsfV5hUGtkkhXQuJbYkTdHN4/VA2Q0ByjZuTibIggfCknmFTcZ5Vqiwb2XO60f8hgAy7+S6LWuJsMrP1LSvLKe8QMrth41806iGZnUODTaJl2AidVRaxgplu3BWWVyzY5xXmk/TG9mF5PKEulVtcWlwBIGTCFc9SC3KBxBlCooGbj3US1EHpK1YtFs/wDCQXV3ts65K1+i3lWAwD6UdmEU9S4AHMrdQoVCPcclEKjRgQVroO3RcQud7adK12ZQpODrrY3TB14yjoUd4G1dHSadxIkGQvnZ+VWvp66YnLGgJJG37rLV6a6mSYkcL2VHRkuFvypqNAHEgheGPk58nb8eNPGVNGdtgRZc0aZ1EvMe0uK95/h0tI24WDWdMa+iWFsc2Xqw/IRvtzvx9w8jtMGxKVRoloJeZJv8Lo67SP0pHtssNSs2mC50gc2lfYx5K3jcPDes1nUjaGg2yFaUyvTqOhlRpJwE4NJXbTmENALnSZdGeERyEbaLrcpzNI53FluuK1vUDNE/0VhpK3s0Rm6e3RtAXppw729ptzadJz+MJ7NIf4l0GU2s4AS6jmjleqvDpTuzMyWxjKUcLk9crOcWDAvhdGo4nBt8rjdUpufXHbavTWZj+tIZn9ubWb6tEwZLbhYF2KOmIBJPKRqunuJL6Fxy1fO5XEyzPnEJuCtHr/3ak+n6YeHd1jNyjNF4PubHyoGtGZd+i8V75L1ilvUGgKwO5hMANT2sa0Dum09OAbySuOlZ4/2lRbdvgflRXSun6091Re5wwhgxlXzlTbrA27puV0NJskbiucBK16U7SCV58sbq7Y57ev6TRZUiIB8L02m0EgEC68x0Sqzc28eSvo/QaLa8OztC/IfIWtS76lJiK7kij0mA1zxt8cpjumUzfZ916UUGAXCnpsAjavj25Vo9Q4/mRDyw6TSvLTg4XL6j0ghpNGT4cvdmgwnELPqtE1zCWhdMXOtFm68mlp1L5F1LRb2uY9kOHdea1PTXNdAEgr6t1zpctLtvu4XnG9PNWzm3m9l+0+LzTkrtjPhie4eE/wAC9RwqUvY8X8LoaTQVmnbXYQe4GV7nT9HaI9q1/wCGU9sFtl+s42CtvbxTj08dT6exokhW6i1o9rF6XUdP2SWiQufXoQLBfWpix19Oc1cKpvEwAFz6z3l31ut5Xb1NJ8lc6rpyXSV104zDG3WOnbUE+QtDaD6o3A27pdRtOlckSsNfqZok+m77Lhlile5lNOkaLaY95XE6lWYK5DRgAJNfq76kkC/yudW1BqPLnZK8dudSn+MJNW2nWaKTiSJLlnrV6rv/ABxCQx4I2kxeQUZBaZzbheLJzb26+kiILFB9Qy9wHyo6jTabe5W5ziMoASCvNfJWY1WFMgcADwrgQgD+4VlwMLgq9w7KKlEHUa0m34Rem4ZCJ1LaJBQ7nj6QCs7dFgwcWT6J9w3GySCIktWXW6l1J7RuIaRgLNo301E6es6dqBTiSF9F/Ynq9IakUKrwA+zSe/C+KdN6hucGlxniV6LS9VOne1wkEXXxudwJy1l78WWtq+Mv0Q1sqzSsvA/st/1B0J07dP1R72PaYbVA3W88r6DotZpNbS9XR6ilXZ3puBj+i+Pj+OnXjkjTw5MdqT+i/TKmyMp9UgYWZ1SLuMAclePkYcWG3jHcs13Ppg6tpmupboyuK3poDX1CLCOOV6Pade8MpXYM2t+Vk6zUpacN0tK+w7nu7lfpficc4cXlbrb6OLJOox/bj+i1oiED6YAUqakN5WPUa1rQZIX6vByoiFvUVVrBlcnXikQS0gH/AJS9Z1RokAri6vqMXBXq/NiHmtEEa7Uik4h/tK4et6g1sgOTuoatuoYWOAM/ovMdQo16Di4Evpd+yxk+QmY6ee2oN1muc8mCuZVqucbq95ImVToItYrw5M1snuXKZJJUVkR/VCXCMriyKETXvbIabHISgS7CseoLhQNc8EiBCmeEn1Lw4JrXERtuOxUFwFapzt12+3uFQBccoL+5UR+g/uPyFENO2bfdJMsfiU0wR2VBocScRwsOwX3Flj1FHeJddbXEM+ogT3KB727ZkR3Q05Bpmm7cOF0hqC8NdPHBQ1KIcPbdY2SyoWGe631JE+Muvp9SWkGTK7Gg63qNM6aNd7JEEscWk/heYY4la6BMrE46z7evHll9C6X+01Z5DNR1DXwe1cr2XRNVoXNpu1NWvqSGmQ+pZfJenNdvBhev6dX2NEnAXkzUx07rHb6OPxtXUxr/AI+m1Ot06Wn9PR020mxaF5fqfUtrnEuBPzlYhqnekXkmBheU6p1Kp6zvdZeSk3y3c7Uphj+sO1qurZgrh63q7nE3Nlya2umZdEm3dZalUv8A4ucwvpUiYeO+VsqdQLj9RSX1y+IdIJWXbl10JPp3iW9uy67eeZ2c5gtyVUNLTJlRpa5u8ER5RMDdsNtKRLEuPrOlmXP03tM/Twf6LkVd1OQ5pa8G4K9iRiBZZ9VoKGqYRUbDps8cLW2Jq8oSKgABjuFIjOeydr9BW0j/AHj2n6XDBWZroMO/KrmMbuFD5/RXtJAi48IhReQCGEhAlwk3yqEtcAJTS10+Qoy7pOVDRjWui4EpjWj+IQUBeSYGUW87r3Ua9GQf7CiDeO6iDrOMn28fqoTAmVTKcXbaeVHtM3Nlh0DVDXgTFldOg5zQ4BsdpiVQgH3Q6OE51OsWCpSdjDCVVAGhrJAt/eVirNBJDTgp76lZzfTeWm8yLJ2moUyAHn+Sv7bpXynTFQaN0Osey62lpNtZaqPSaFfDo+626f8AZ6o8xR1QETM3hcr3e7FgtH1sejYARC7vT6Tq1RtOmRPJ7BZdD+zFVzj+8dQDWCPoif8A4vSaDRdK6Uzc2vvqC5c92f7uvJfU/t7seOY9w2O0vpaYteQRFiAceV8/683ZXcGxElej65+09AMNKnUaH3ENJMrxOv1bq7t0G55suvHxWrO5c+Tevjr7ZYLnyDIT9vtsDPwl02e+c+IWhrOO3MWXql8qYLEzi3KjhPJE9rFNe0NMbSfIU2ngHKjElUaLAQZ/ndG5sOiQfsqrPZRH+Y5rPErDX6rQpSRLjPNlqIYlv3QbJL9Q1l3Fu3yVwtV1ipVsz2j/AG2XPfqKj/qcT8la0xN4eh1XUNIGFtQiqx1i0BefqhhcQ0lwmxKUTJuZRMgC6MTO0aTTdlaxqHvpxgLNZ2VDIb7SESJPmBJKUHsZ3PwkucSfcSVUobGajibHb8JmmO6oGGSD2WdMo0zUcYMECURt9Jv/ALW/hRLFTVC3qfloUV6V16ReQXeoHNPFrIw7eJaQRESCo3SNY6WPLJuQBN1T3uokFzQKfBFoK56dUA2kHtglGGmsCS7d/JWykazJ3QPnKbSpOpugiRiSrLUMrqRbAAQk7XC5ELouYHgboI5S30QYsAAUiVjomnXewAtcQPC2UuoapjbPif1WU6YTMk/AV/uxmQ4/Cbh3rmvHqW4dY1O3aHuNu6VW6hUeCHVXzkgXSRpzbdgcQnsosFy0A+cqdOn895+yW7qvu9x8lP8A3d5uGzfBVVNTToj27XEXgHhYtR10MBDTB7NV7lytkj7l1mUtom0HErNW1VCkbvB7QvOV+q16ktBO3iViqVqtQnc4q+H+3G2WPp6Ov1ukxsNpiR3MrmajrVd9mOIERay5RMKi7srERDlOSZOqaiq8mXQkk9zKq5UAVY2kqXKsNKMNUQAajhFthU6G8qiDwrHlAXdkJJPKgKoQcZQKKXOAgibQcWBzhnCFjJN0ZF7wgL1H/wCsqJZmcKIPYACAUNSmyswseBtcLjuiDDJ+VYLSbX+Fl3Io0jTp7d8tabE2t5WppnEHAS3EgEjjulfvFGkZY9jXHI/opo20GQfq+55U2TJMnwEqrqKFJs1KgEhc+v1lgJFMkqxB5adR/pU7F3MJbtZQptO8kAHtnwvPVeo1qhJFge91lfUfUI3uJ7Sr4p/I7mo6zTBIotNvpnhc+t1PUVf4oWEloyUPqdgrqIZm8yc+rUfd7yfulOICElzslQNV2ztC/sFVymbETGDBB+QiEhpKIUpTdu2JCY0iIIIRdEiiSEbaFrlMc8AXSnVj/DZRdRBnpNDfKWXNbaJKAvceYQlEE6oeEuSVCqRlapRRATBLwFoLAAlaYTWC3imCYKbWIYjTIwllpGQukaLblswkVGRm4Q0xye6if6TeyiD0lXWUmEte+TMQPCyVupgH/Lphvl11w36h7sGEsknJJTTU2dCt1F7rF5d4Cyv1NR0xACzkqbkZ8pG5z3mXOLipIGSgklQNJVQRf2Crc4om05TRSAF1FJayU1tJNDMFMbAGFNrFSW04RBg5mEwvaAZQOqtAIaJ8o1qITYOLqiQ3Nkk1HHwhucqps51RsQMoDWcRdAVSJtbiXKioooIqKtCUJUVFFFWUVqKASg0aRpBL/sFs9RrfqMfKxNq7GhoRe+pE4UahoOoa0kC/80Bd6uPwqbQbkk/ZMaGtGLd0C4/2qJu4dwog5kqrog1F6chVkuJRCmSjot3Z4T2NgxCLEFMpdwmtpEmwTAAAh9QNkSSU2ulimGmJBPKpwAyUs1CRiLoCVF2bvDQQ1xQOqEoZspyqm0mTlTjyr+FYCAQ2VIREqiUXQShb9IVuwULcKJ9rKolQocoTK1FFcSqgVYE4Rbe6glpkIiwxWG3RsIdZFHYXRVNA5CdTxZZ9wEErS1psSeEIX+pV7TPuuTgBWLGCFZEugcKKX7ewUV/3hRB//9k=">
            <a:extLst>
              <a:ext uri="{FF2B5EF4-FFF2-40B4-BE49-F238E27FC236}">
                <a16:creationId xmlns:a16="http://schemas.microsoft.com/office/drawing/2014/main" id="{19779244-4648-46D2-9B26-E5ED9F4EB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3" name="AutoShape 13" descr="data:image/jpeg;base64,/9j/4AAQSkZJRgABAQAAAQABAAD/2wBDAAkGBwgHBgkIBwgKCgkLDRYPDQwMDRsUFRAWIB0iIiAdHx8kKDQsJCYxJx8fLT0tMTU3Ojo6Iys/RD84QzQ5Ojf/2wBDAQoKCg0MDRoPDxo3JR8lNzc3Nzc3Nzc3Nzc3Nzc3Nzc3Nzc3Nzc3Nzc3Nzc3Nzc3Nzc3Nzc3Nzc3Nzc3Nzc3Nzf/wAARCADfAOIDASIAAhEBAxEB/8QAHAAAAgMBAQEBAAAAAAAAAAAAAgMAAQQFBgcI/8QAOBAAAQMDAwMDAwEGBQUBAAAAAQACEQMhMQQSQQVRYRMicTKBkaEGFELB0fAVI1JisQckM1Phcv/EABoBAQEBAQEBAQAAAAAAAAAAAAABAgMEBQb/xAAlEQEAAgICAgICAgMAAAAAAAAAAQIDEQQhEjEFQRRhEyIyUXH/2gAMAwEAAhEDEQA/APnLQRkyqPMXkqnGbzwpTI2juo9AwATc/ZXuhpAP4Si4ybwETSAZEAwgMkbDmPCHcNwi5yqJk2z/AMIZA3CCXd+6At1iSJCJhbkWJGUtjTlx+wRgtgiAgJ8kOm9soenEfu4tBUe607Ztwh6eZoW7lBtJj/6lOJ/oimbKrc2WkVeQZTMfJSwOZRNsLQB3VFuN+EIuZNvlR5iYH3VFwAx+VBJO4yZ+EU5hCDAk4UnzZVBTbkIrSD2S3B5cCDbkd0QI7qoM/CoxBgqbh3QCo0iW3Qea18HWVYEAGFnR1n76z3REuJhBK5oiikqSgsKBUoiLlRUoivQS7dBA291ZMCBjyh3e49zwo0ySAflHRTnGZlRryXe6w8ZVmmJtdQtbP3RBPEQWm03Ctz4FsoXvaIwltcTuJGe6KNjwRM/KYHBtu+El0+1rYRMBDoQMdgjccYQ9PtRtiVYLi07gVOngiiQf9RRGkuAyhL4J5upUBj2m6DuZwqDa7cLXRsgAgyI4SmkjBie6NpPKoMnt9kFSPCu4tc+UNUu9Nxp/VFvlATcKH3SIss2jNb3Gs4xwCtBNoV1pN7G2+ShiSO6om2UTTAVC3uI5+EovLWm/CN0z57JOo9lF5PDTdRHAcS5xJ5MqlFFhlFFFEVFFAiwEAyFFaiDsBp3TJ+EGsqVGNaKBInJCYL8qwwJDcxtNPuawF7iSRymke2eOUAdB7qe5zTNkFSTcYTNsAyhaQWQ3GPhGGWEGY5KKWXTaLjlG3jyo5nJwhBO4XlAby0WcY7QVWgMU3/8A7N0FQbyByi0Jim8Dh5RGncTlASAVTnWQb8GRKoMVBv23vdMDvCSD7pIE90W7F0hTd0CD8KY/kCli4n9UXABVQYJjiVDcZ+FQMYUE8wqgHOPAn4CptUxdrvxhGYkQL+VIt9kQsy4ENJB7kYSdYJ0dX3XAgla2iFl6oduiqQc2SRwFFUqLDK1LKlEBAiVbjYBCAiDC90MBPwgG6iZ6D/8A1uUTQ67g9r2AMLg45HCMUyDhbAwDKvaArp0ZCwgqgDPhai3+wqLRKmhnjaVTn/PgJz2SZS4M2CKLi+YSKtTa7aBKeTtF1kqyamEQ0GVWhM0qgFveUtjnGoGnHlN0QhtW995QXUfe8Je8Ia9ilNN1JVpD7+EwOtHlIZdHMQCVQ5p5P2RB1wkCYJgpokif0VQwE82HCs3iEINwEQEBahFki58ZViVQjKtVFwsXVz/2TgCPqErZ4WDrDo0kWu8KT6HEUURNY51wLd1hkKJrXP8ApEplJjRd4nsE7e1omyujZbKAy8/ZdXQGhTpHeADOQuSaqPT1gHGbzhE26v7xR/0tUXKNYzwoht6IyIH5Um0ICTI7cqw6/gKuiDm1z3Vzx+qE1GNIDiJOFbXA4/VRVwDNrpb7Oi6eKe4WuhdTOIU21okCxgflZXt90uyt4YQ2RwkVGh7r3KmzTOxsunsFNC/6w6A4uJgLQWxxhZ9K2DUdOHFWJSYXVp7ililB8LQ65wli1plXSBDYwCU5rIQsATQOTYrUQiBqu3CsfV5hUGtkkhXQuJbYkTdHN4/VA2Q0ByjZuTibIggfCknmFTcZ5Vqiwb2XO60f8hgAy7+S6LWuJsMrP1LSvLKe8QMrth41806iGZnUODTaJl2AidVRaxgplu3BWWVyzY5xXmk/TG9mF5PKEulVtcWlwBIGTCFc9SC3KBxBlCooGbj3US1EHpK1YtFs/wDCQXV3ts65K1+i3lWAwD6UdmEU9S4AHMrdQoVCPcclEKjRgQVroO3RcQud7adK12ZQpODrrY3TB14yjoUd4G1dHSadxIkGQvnZ+VWvp66YnLGgJJG37rLV6a6mSYkcL2VHRkuFvypqNAHEgheGPk58nb8eNPGVNGdtgRZc0aZ1EvMe0uK95/h0tI24WDWdMa+iWFsc2Xqw/IRvtzvx9w8jtMGxKVRoloJeZJv8Lo67SP0pHtssNSs2mC50gc2lfYx5K3jcPDes1nUjaGg2yFaUyvTqOhlRpJwE4NJXbTmENALnSZdGeERyEbaLrcpzNI53FluuK1vUDNE/0VhpK3s0Rm6e3RtAXppw729ptzadJz+MJ7NIf4l0GU2s4AS6jmjleqvDpTuzMyWxjKUcLk9crOcWDAvhdGo4nBt8rjdUpufXHbavTWZj+tIZn9ubWb6tEwZLbhYF2KOmIBJPKRqunuJL6Fxy1fO5XEyzPnEJuCtHr/3ak+n6YeHd1jNyjNF4PubHyoGtGZd+i8V75L1ilvUGgKwO5hMANT2sa0Dum09OAbySuOlZ4/2lRbdvgflRXSun6091Re5wwhgxlXzlTbrA27puV0NJskbiucBK16U7SCV58sbq7Y57ev6TRZUiIB8L02m0EgEC68x0Sqzc28eSvo/QaLa8OztC/IfIWtS76lJiK7kij0mA1zxt8cpjumUzfZ916UUGAXCnpsAjavj25Vo9Q4/mRDyw6TSvLTg4XL6j0ghpNGT4cvdmgwnELPqtE1zCWhdMXOtFm68mlp1L5F1LRb2uY9kOHdea1PTXNdAEgr6t1zpctLtvu4XnG9PNWzm3m9l+0+LzTkrtjPhie4eE/wAC9RwqUvY8X8LoaTQVmnbXYQe4GV7nT9HaI9q1/wCGU9sFtl+s42CtvbxTj08dT6exokhW6i1o9rF6XUdP2SWiQufXoQLBfWpix19Oc1cKpvEwAFz6z3l31ut5Xb1NJ8lc6rpyXSV104zDG3WOnbUE+QtDaD6o3A27pdRtOlckSsNfqZok+m77Lhlile5lNOkaLaY95XE6lWYK5DRgAJNfq76kkC/yudW1BqPLnZK8dudSn+MJNW2nWaKTiSJLlnrV6rv/ABxCQx4I2kxeQUZBaZzbheLJzb26+kiILFB9Qy9wHyo6jTabe5W5ziMoASCvNfJWY1WFMgcADwrgQgD+4VlwMLgq9w7KKlEHUa0m34Rem4ZCJ1LaJBQ7nj6QCs7dFgwcWT6J9w3GySCIktWXW6l1J7RuIaRgLNo301E6es6dqBTiSF9F/Ynq9IakUKrwA+zSe/C+KdN6hucGlxniV6LS9VOne1wkEXXxudwJy1l78WWtq+Mv0Q1sqzSsvA/st/1B0J07dP1R72PaYbVA3W88r6DotZpNbS9XR6ilXZ3puBj+i+Pj+OnXjkjTw5MdqT+i/TKmyMp9UgYWZ1SLuMAclePkYcWG3jHcs13Ppg6tpmupboyuK3poDX1CLCOOV6Pade8MpXYM2t+Vk6zUpacN0tK+w7nu7lfpficc4cXlbrb6OLJOox/bj+i1oiED6YAUqakN5WPUa1rQZIX6vByoiFvUVVrBlcnXikQS0gH/AJS9Z1RokAri6vqMXBXq/NiHmtEEa7Uik4h/tK4et6g1sgOTuoatuoYWOAM/ovMdQo16Di4Evpd+yxk+QmY6ee2oN1muc8mCuZVqucbq95ImVToItYrw5M1snuXKZJJUVkR/VCXCMriyKETXvbIabHISgS7CseoLhQNc8EiBCmeEn1Lw4JrXERtuOxUFwFapzt12+3uFQBccoL+5UR+g/uPyFENO2bfdJMsfiU0wR2VBocScRwsOwX3Flj1FHeJddbXEM+ogT3KB727ZkR3Q05Bpmm7cOF0hqC8NdPHBQ1KIcPbdY2SyoWGe631JE+Muvp9SWkGTK7Gg63qNM6aNd7JEEscWk/heYY4la6BMrE46z7evHll9C6X+01Z5DNR1DXwe1cr2XRNVoXNpu1NWvqSGmQ+pZfJenNdvBhev6dX2NEnAXkzUx07rHb6OPxtXUxr/AI+m1Ot06Wn9PR020mxaF5fqfUtrnEuBPzlYhqnekXkmBheU6p1Kp6zvdZeSk3y3c7Uphj+sO1qurZgrh63q7nE3Nlya2umZdEm3dZalUv8A4ucwvpUiYeO+VsqdQLj9RSX1y+IdIJWXbl10JPp3iW9uy67eeZ2c5gtyVUNLTJlRpa5u8ER5RMDdsNtKRLEuPrOlmXP03tM/Twf6LkVd1OQ5pa8G4K9iRiBZZ9VoKGqYRUbDps8cLW2Jq8oSKgABjuFIjOeydr9BW0j/AHj2n6XDBWZroMO/KrmMbuFD5/RXtJAi48IhReQCGEhAlwk3yqEtcAJTS10+Qoy7pOVDRjWui4EpjWj+IQUBeSYGUW87r3Ua9GQf7CiDeO6iDrOMn28fqoTAmVTKcXbaeVHtM3Nlh0DVDXgTFldOg5zQ4BsdpiVQgH3Q6OE51OsWCpSdjDCVVAGhrJAt/eVirNBJDTgp76lZzfTeWm8yLJ2moUyAHn+Sv7bpXynTFQaN0Osey62lpNtZaqPSaFfDo+626f8AZ6o8xR1QETM3hcr3e7FgtH1sejYARC7vT6Tq1RtOmRPJ7BZdD+zFVzj+8dQDWCPoif8A4vSaDRdK6Uzc2vvqC5c92f7uvJfU/t7seOY9w2O0vpaYteQRFiAceV8/683ZXcGxElej65+09AMNKnUaH3ENJMrxOv1bq7t0G55suvHxWrO5c+Tevjr7ZYLnyDIT9vtsDPwl02e+c+IWhrOO3MWXql8qYLEzi3KjhPJE9rFNe0NMbSfIU2ngHKjElUaLAQZ/ndG5sOiQfsqrPZRH+Y5rPErDX6rQpSRLjPNlqIYlv3QbJL9Q1l3Fu3yVwtV1ipVsz2j/AG2XPfqKj/qcT8la0xN4eh1XUNIGFtQiqx1i0BefqhhcQ0lwmxKUTJuZRMgC6MTO0aTTdlaxqHvpxgLNZ2VDIb7SESJPmBJKUHsZ3PwkucSfcSVUobGajibHb8JmmO6oGGSD2WdMo0zUcYMECURt9Jv/ALW/hRLFTVC3qfloUV6V16ReQXeoHNPFrIw7eJaQRESCo3SNY6WPLJuQBN1T3uokFzQKfBFoK56dUA2kHtglGGmsCS7d/JWykazJ3QPnKbSpOpugiRiSrLUMrqRbAAQk7XC5ELouYHgboI5S30QYsAAUiVjomnXewAtcQPC2UuoapjbPif1WU6YTMk/AV/uxmQ4/Cbh3rmvHqW4dY1O3aHuNu6VW6hUeCHVXzkgXSRpzbdgcQnsosFy0A+cqdOn895+yW7qvu9x8lP8A3d5uGzfBVVNTToj27XEXgHhYtR10MBDTB7NV7lytkj7l1mUtom0HErNW1VCkbvB7QvOV+q16ktBO3iViqVqtQnc4q+H+3G2WPp6Ov1ukxsNpiR3MrmajrVd9mOIERay5RMKi7srERDlOSZOqaiq8mXQkk9zKq5UAVY2kqXKsNKMNUQAajhFthU6G8qiDwrHlAXdkJJPKgKoQcZQKKXOAgibQcWBzhnCFjJN0ZF7wgL1H/wCsqJZmcKIPYACAUNSmyswseBtcLjuiDDJ+VYLSbX+Fl3Io0jTp7d8tabE2t5WppnEHAS3EgEjjulfvFGkZY9jXHI/opo20GQfq+55U2TJMnwEqrqKFJs1KgEhc+v1lgJFMkqxB5adR/pU7F3MJbtZQptO8kAHtnwvPVeo1qhJFge91lfUfUI3uJ7Sr4p/I7mo6zTBIotNvpnhc+t1PUVf4oWEloyUPqdgrqIZm8yc+rUfd7yfulOICElzslQNV2ztC/sFVymbETGDBB+QiEhpKIUpTdu2JCY0iIIIRdEiiSEbaFrlMc8AXSnVj/DZRdRBnpNDfKWXNbaJKAvceYQlEE6oeEuSVCqRlapRRATBLwFoLAAlaYTWC3imCYKbWIYjTIwllpGQukaLblswkVGRm4Q0xye6if6TeyiD0lXWUmEte+TMQPCyVupgH/Lphvl11w36h7sGEsknJJTTU2dCt1F7rF5d4Cyv1NR0xACzkqbkZ8pG5z3mXOLipIGSgklQNJVQRf2Crc4om05TRSAF1FJayU1tJNDMFMbAGFNrFSW04RBg5mEwvaAZQOqtAIaJ8o1qITYOLqiQ3Nkk1HHwhucqps51RsQMoDWcRdAVSJtbiXKioooIqKtCUJUVFFFWUVqKASg0aRpBL/sFs9RrfqMfKxNq7GhoRe+pE4UahoOoa0kC/80Bd6uPwqbQbkk/ZMaGtGLd0C4/2qJu4dwog5kqrog1F6chVkuJRCmSjot3Z4T2NgxCLEFMpdwmtpEmwTAAAh9QNkSSU2ulimGmJBPKpwAyUs1CRiLoCVF2bvDQQ1xQOqEoZspyqm0mTlTjyr+FYCAQ2VIREqiUXQShb9IVuwULcKJ9rKolQocoTK1FFcSqgVYE4Rbe6glpkIiwxWG3RsIdZFHYXRVNA5CdTxZZ9wEErS1psSeEIX+pV7TPuuTgBWLGCFZEugcKKX7ewUV/3hRB//9k=">
            <a:extLst>
              <a:ext uri="{FF2B5EF4-FFF2-40B4-BE49-F238E27FC236}">
                <a16:creationId xmlns:a16="http://schemas.microsoft.com/office/drawing/2014/main" id="{BD890E65-C38B-43D4-8853-62B26756E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4" name="AutoShape 15" descr="data:image/jpeg;base64,/9j/4AAQSkZJRgABAQAAAQABAAD/2wBDAAkGBwgHBgkIBwgKCgkLDRYPDQwMDRsUFRAWIB0iIiAdHx8kKDQsJCYxJx8fLT0tMTU3Ojo6Iys/RD84QzQ5Ojf/2wBDAQoKCg0MDRoPDxo3JR8lNzc3Nzc3Nzc3Nzc3Nzc3Nzc3Nzc3Nzc3Nzc3Nzc3Nzc3Nzc3Nzc3Nzc3Nzc3Nzc3Nzf/wAARCADfAOIDASIAAhEBAxEB/8QAHAAAAgMBAQEBAAAAAAAAAAAAAgMAAQQFBgcI/8QAOBAAAQMDAwMDAwEGBQUBAAAAAQACEQMhMQQSQQVRYRMicTKBkaEGFELB0fAVI1JisQckM1Phcv/EABoBAQEBAQEBAQAAAAAAAAAAAAABAgMEBQb/xAAlEQEAAgICAgICAgMAAAAAAAAAAQIDEQQhEjEFQRRhEyIyUXH/2gAMAwEAAhEDEQA/APnLQRkyqPMXkqnGbzwpTI2juo9AwATc/ZXuhpAP4Si4ybwETSAZEAwgMkbDmPCHcNwi5yqJk2z/AMIZA3CCXd+6At1iSJCJhbkWJGUtjTlx+wRgtgiAgJ8kOm9soenEfu4tBUe607Ztwh6eZoW7lBtJj/6lOJ/oimbKrc2WkVeQZTMfJSwOZRNsLQB3VFuN+EIuZNvlR5iYH3VFwAx+VBJO4yZ+EU5hCDAk4UnzZVBTbkIrSD2S3B5cCDbkd0QI7qoM/CoxBgqbh3QCo0iW3Qea18HWVYEAGFnR1n76z3REuJhBK5oiikqSgsKBUoiLlRUoivQS7dBA291ZMCBjyh3e49zwo0ySAflHRTnGZlRryXe6w8ZVmmJtdQtbP3RBPEQWm03Ctz4FsoXvaIwltcTuJGe6KNjwRM/KYHBtu+El0+1rYRMBDoQMdgjccYQ9PtRtiVYLi07gVOngiiQf9RRGkuAyhL4J5upUBj2m6DuZwqDa7cLXRsgAgyI4SmkjBie6NpPKoMnt9kFSPCu4tc+UNUu9Nxp/VFvlATcKH3SIss2jNb3Gs4xwCtBNoV1pN7G2+ShiSO6om2UTTAVC3uI5+EovLWm/CN0z57JOo9lF5PDTdRHAcS5xJ5MqlFFhlFFFEVFFAiwEAyFFaiDsBp3TJ+EGsqVGNaKBInJCYL8qwwJDcxtNPuawF7iSRymke2eOUAdB7qe5zTNkFSTcYTNsAyhaQWQ3GPhGGWEGY5KKWXTaLjlG3jyo5nJwhBO4XlAby0WcY7QVWgMU3/8A7N0FQbyByi0Jim8Dh5RGncTlASAVTnWQb8GRKoMVBv23vdMDvCSD7pIE90W7F0hTd0CD8KY/kCli4n9UXABVQYJjiVDcZ+FQMYUE8wqgHOPAn4CptUxdrvxhGYkQL+VIt9kQsy4ENJB7kYSdYJ0dX3XAgla2iFl6oduiqQc2SRwFFUqLDK1LKlEBAiVbjYBCAiDC90MBPwgG6iZ6D/8A1uUTQ67g9r2AMLg45HCMUyDhbAwDKvaArp0ZCwgqgDPhai3+wqLRKmhnjaVTn/PgJz2SZS4M2CKLi+YSKtTa7aBKeTtF1kqyamEQ0GVWhM0qgFveUtjnGoGnHlN0QhtW995QXUfe8Je8Ia9ilNN1JVpD7+EwOtHlIZdHMQCVQ5p5P2RB1wkCYJgpokif0VQwE82HCs3iEINwEQEBahFki58ZViVQjKtVFwsXVz/2TgCPqErZ4WDrDo0kWu8KT6HEUURNY51wLd1hkKJrXP8ApEplJjRd4nsE7e1omyujZbKAy8/ZdXQGhTpHeADOQuSaqPT1gHGbzhE26v7xR/0tUXKNYzwoht6IyIH5Um0ICTI7cqw6/gKuiDm1z3Vzx+qE1GNIDiJOFbXA4/VRVwDNrpb7Oi6eKe4WuhdTOIU21okCxgflZXt90uyt4YQ2RwkVGh7r3KmzTOxsunsFNC/6w6A4uJgLQWxxhZ9K2DUdOHFWJSYXVp7ililB8LQ65wli1plXSBDYwCU5rIQsATQOTYrUQiBqu3CsfV5hUGtkkhXQuJbYkTdHN4/VA2Q0ByjZuTibIggfCknmFTcZ5Vqiwb2XO60f8hgAy7+S6LWuJsMrP1LSvLKe8QMrth41806iGZnUODTaJl2AidVRaxgplu3BWWVyzY5xXmk/TG9mF5PKEulVtcWlwBIGTCFc9SC3KBxBlCooGbj3US1EHpK1YtFs/wDCQXV3ts65K1+i3lWAwD6UdmEU9S4AHMrdQoVCPcclEKjRgQVroO3RcQud7adK12ZQpODrrY3TB14yjoUd4G1dHSadxIkGQvnZ+VWvp66YnLGgJJG37rLV6a6mSYkcL2VHRkuFvypqNAHEgheGPk58nb8eNPGVNGdtgRZc0aZ1EvMe0uK95/h0tI24WDWdMa+iWFsc2Xqw/IRvtzvx9w8jtMGxKVRoloJeZJv8Lo67SP0pHtssNSs2mC50gc2lfYx5K3jcPDes1nUjaGg2yFaUyvTqOhlRpJwE4NJXbTmENALnSZdGeERyEbaLrcpzNI53FluuK1vUDNE/0VhpK3s0Rm6e3RtAXppw729ptzadJz+MJ7NIf4l0GU2s4AS6jmjleqvDpTuzMyWxjKUcLk9crOcWDAvhdGo4nBt8rjdUpufXHbavTWZj+tIZn9ubWb6tEwZLbhYF2KOmIBJPKRqunuJL6Fxy1fO5XEyzPnEJuCtHr/3ak+n6YeHd1jNyjNF4PubHyoGtGZd+i8V75L1ilvUGgKwO5hMANT2sa0Dum09OAbySuOlZ4/2lRbdvgflRXSun6091Re5wwhgxlXzlTbrA27puV0NJskbiucBK16U7SCV58sbq7Y57ev6TRZUiIB8L02m0EgEC68x0Sqzc28eSvo/QaLa8OztC/IfIWtS76lJiK7kij0mA1zxt8cpjumUzfZ916UUGAXCnpsAjavj25Vo9Q4/mRDyw6TSvLTg4XL6j0ghpNGT4cvdmgwnELPqtE1zCWhdMXOtFm68mlp1L5F1LRb2uY9kOHdea1PTXNdAEgr6t1zpctLtvu4XnG9PNWzm3m9l+0+LzTkrtjPhie4eE/wAC9RwqUvY8X8LoaTQVmnbXYQe4GV7nT9HaI9q1/wCGU9sFtl+s42CtvbxTj08dT6exokhW6i1o9rF6XUdP2SWiQufXoQLBfWpix19Oc1cKpvEwAFz6z3l31ut5Xb1NJ8lc6rpyXSV104zDG3WOnbUE+QtDaD6o3A27pdRtOlckSsNfqZok+m77Lhlile5lNOkaLaY95XE6lWYK5DRgAJNfq76kkC/yudW1BqPLnZK8dudSn+MJNW2nWaKTiSJLlnrV6rv/ABxCQx4I2kxeQUZBaZzbheLJzb26+kiILFB9Qy9wHyo6jTabe5W5ziMoASCvNfJWY1WFMgcADwrgQgD+4VlwMLgq9w7KKlEHUa0m34Rem4ZCJ1LaJBQ7nj6QCs7dFgwcWT6J9w3GySCIktWXW6l1J7RuIaRgLNo301E6es6dqBTiSF9F/Ynq9IakUKrwA+zSe/C+KdN6hucGlxniV6LS9VOne1wkEXXxudwJy1l78WWtq+Mv0Q1sqzSsvA/st/1B0J07dP1R72PaYbVA3W88r6DotZpNbS9XR6ilXZ3puBj+i+Pj+OnXjkjTw5MdqT+i/TKmyMp9UgYWZ1SLuMAclePkYcWG3jHcs13Ppg6tpmupboyuK3poDX1CLCOOV6Pade8MpXYM2t+Vk6zUpacN0tK+w7nu7lfpficc4cXlbrb6OLJOox/bj+i1oiED6YAUqakN5WPUa1rQZIX6vByoiFvUVVrBlcnXikQS0gH/AJS9Z1RokAri6vqMXBXq/NiHmtEEa7Uik4h/tK4et6g1sgOTuoatuoYWOAM/ovMdQo16Di4Evpd+yxk+QmY6ee2oN1muc8mCuZVqucbq95ImVToItYrw5M1snuXKZJJUVkR/VCXCMriyKETXvbIabHISgS7CseoLhQNc8EiBCmeEn1Lw4JrXERtuOxUFwFapzt12+3uFQBccoL+5UR+g/uPyFENO2bfdJMsfiU0wR2VBocScRwsOwX3Flj1FHeJddbXEM+ogT3KB727ZkR3Q05Bpmm7cOF0hqC8NdPHBQ1KIcPbdY2SyoWGe631JE+Muvp9SWkGTK7Gg63qNM6aNd7JEEscWk/heYY4la6BMrE46z7evHll9C6X+01Z5DNR1DXwe1cr2XRNVoXNpu1NWvqSGmQ+pZfJenNdvBhev6dX2NEnAXkzUx07rHb6OPxtXUxr/AI+m1Ot06Wn9PR020mxaF5fqfUtrnEuBPzlYhqnekXkmBheU6p1Kp6zvdZeSk3y3c7Uphj+sO1qurZgrh63q7nE3Nlya2umZdEm3dZalUv8A4ucwvpUiYeO+VsqdQLj9RSX1y+IdIJWXbl10JPp3iW9uy67eeZ2c5gtyVUNLTJlRpa5u8ER5RMDdsNtKRLEuPrOlmXP03tM/Twf6LkVd1OQ5pa8G4K9iRiBZZ9VoKGqYRUbDps8cLW2Jq8oSKgABjuFIjOeydr9BW0j/AHj2n6XDBWZroMO/KrmMbuFD5/RXtJAi48IhReQCGEhAlwk3yqEtcAJTS10+Qoy7pOVDRjWui4EpjWj+IQUBeSYGUW87r3Ua9GQf7CiDeO6iDrOMn28fqoTAmVTKcXbaeVHtM3Nlh0DVDXgTFldOg5zQ4BsdpiVQgH3Q6OE51OsWCpSdjDCVVAGhrJAt/eVirNBJDTgp76lZzfTeWm8yLJ2moUyAHn+Sv7bpXynTFQaN0Osey62lpNtZaqPSaFfDo+626f8AZ6o8xR1QETM3hcr3e7FgtH1sejYARC7vT6Tq1RtOmRPJ7BZdD+zFVzj+8dQDWCPoif8A4vSaDRdK6Uzc2vvqC5c92f7uvJfU/t7seOY9w2O0vpaYteQRFiAceV8/683ZXcGxElej65+09AMNKnUaH3ENJMrxOv1bq7t0G55suvHxWrO5c+Tevjr7ZYLnyDIT9vtsDPwl02e+c+IWhrOO3MWXql8qYLEzi3KjhPJE9rFNe0NMbSfIU2ngHKjElUaLAQZ/ndG5sOiQfsqrPZRH+Y5rPErDX6rQpSRLjPNlqIYlv3QbJL9Q1l3Fu3yVwtV1ipVsz2j/AG2XPfqKj/qcT8la0xN4eh1XUNIGFtQiqx1i0BefqhhcQ0lwmxKUTJuZRMgC6MTO0aTTdlaxqHvpxgLNZ2VDIb7SESJPmBJKUHsZ3PwkucSfcSVUobGajibHb8JmmO6oGGSD2WdMo0zUcYMECURt9Jv/ALW/hRLFTVC3qfloUV6V16ReQXeoHNPFrIw7eJaQRESCo3SNY6WPLJuQBN1T3uokFzQKfBFoK56dUA2kHtglGGmsCS7d/JWykazJ3QPnKbSpOpugiRiSrLUMrqRbAAQk7XC5ELouYHgboI5S30QYsAAUiVjomnXewAtcQPC2UuoapjbPif1WU6YTMk/AV/uxmQ4/Cbh3rmvHqW4dY1O3aHuNu6VW6hUeCHVXzkgXSRpzbdgcQnsosFy0A+cqdOn895+yW7qvu9x8lP8A3d5uGzfBVVNTToj27XEXgHhYtR10MBDTB7NV7lytkj7l1mUtom0HErNW1VCkbvB7QvOV+q16ktBO3iViqVqtQnc4q+H+3G2WPp6Ov1ukxsNpiR3MrmajrVd9mOIERay5RMKi7srERDlOSZOqaiq8mXQkk9zKq5UAVY2kqXKsNKMNUQAajhFthU6G8qiDwrHlAXdkJJPKgKoQcZQKKXOAgibQcWBzhnCFjJN0ZF7wgL1H/wCsqJZmcKIPYACAUNSmyswseBtcLjuiDDJ+VYLSbX+Fl3Io0jTp7d8tabE2t5WppnEHAS3EgEjjulfvFGkZY9jXHI/opo20GQfq+55U2TJMnwEqrqKFJs1KgEhc+v1lgJFMkqxB5adR/pU7F3MJbtZQptO8kAHtnwvPVeo1qhJFge91lfUfUI3uJ7Sr4p/I7mo6zTBIotNvpnhc+t1PUVf4oWEloyUPqdgrqIZm8yc+rUfd7yfulOICElzslQNV2ztC/sFVymbETGDBB+QiEhpKIUpTdu2JCY0iIIIRdEiiSEbaFrlMc8AXSnVj/DZRdRBnpNDfKWXNbaJKAvceYQlEE6oeEuSVCqRlapRRATBLwFoLAAlaYTWC3imCYKbWIYjTIwllpGQukaLblswkVGRm4Q0xye6if6TeyiD0lXWUmEte+TMQPCyVupgH/Lphvl11w36h7sGEsknJJTTU2dCt1F7rF5d4Cyv1NR0xACzkqbkZ8pG5z3mXOLipIGSgklQNJVQRf2Crc4om05TRSAF1FJayU1tJNDMFMbAGFNrFSW04RBg5mEwvaAZQOqtAIaJ8o1qITYOLqiQ3Nkk1HHwhucqps51RsQMoDWcRdAVSJtbiXKioooIqKtCUJUVFFFWUVqKASg0aRpBL/sFs9RrfqMfKxNq7GhoRe+pE4UahoOoa0kC/80Bd6uPwqbQbkk/ZMaGtGLd0C4/2qJu4dwog5kqrog1F6chVkuJRCmSjot3Z4T2NgxCLEFMpdwmtpEmwTAAAh9QNkSSU2ulimGmJBPKpwAyUs1CRiLoCVF2bvDQQ1xQOqEoZspyqm0mTlTjyr+FYCAQ2VIREqiUXQShb9IVuwULcKJ9rKolQocoTK1FFcSqgVYE4Rbe6glpkIiwxWG3RsIdZFHYXRVNA5CdTxZZ9wEErS1psSeEIX+pV7TPuuTgBWLGCFZEugcKKX7ewUV/3hRB//9k=">
            <a:extLst>
              <a:ext uri="{FF2B5EF4-FFF2-40B4-BE49-F238E27FC236}">
                <a16:creationId xmlns:a16="http://schemas.microsoft.com/office/drawing/2014/main" id="{C886DA82-7067-4E4A-A2F1-ECE3D4002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9225" name="Obrázok 10" descr="prevziať.jpg">
            <a:extLst>
              <a:ext uri="{FF2B5EF4-FFF2-40B4-BE49-F238E27FC236}">
                <a16:creationId xmlns:a16="http://schemas.microsoft.com/office/drawing/2014/main" id="{36376DA0-C376-403B-918C-F43372A78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286250"/>
            <a:ext cx="207168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7" descr="http://t0.gstatic.com/images?q=tbn:ANd9GcQtIW9Zzppv7oDZ5NWLVMbjFwoBLwna5y28glfaXguTtITFG8S3lA">
            <a:extLst>
              <a:ext uri="{FF2B5EF4-FFF2-40B4-BE49-F238E27FC236}">
                <a16:creationId xmlns:a16="http://schemas.microsoft.com/office/drawing/2014/main" id="{6C3EB8EF-EDB2-46C6-8B13-FAFA94D5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642938"/>
            <a:ext cx="2286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687545-AC05-40F1-B45B-16434BBB21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Obrázok so zrkadliacim sa popisom</Template>
  <TotalTime>0</TotalTime>
  <Words>286</Words>
  <Application>Microsoft Office PowerPoint</Application>
  <PresentationFormat>Prezentácia na obrazovke (4:3)</PresentationFormat>
  <Paragraphs>48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Calibri</vt:lpstr>
      <vt:lpstr>Impact</vt:lpstr>
      <vt:lpstr>Tahoma</vt:lpstr>
      <vt:lpstr>Wingdings</vt:lpstr>
      <vt:lpstr>3_Office Theme</vt:lpstr>
      <vt:lpstr>Prezentácia programu PowerPoint</vt:lpstr>
      <vt:lpstr>Čo vidíte na obrázkoch?</vt:lpstr>
      <vt:lpstr>Prezentácia programu PowerPoint</vt:lpstr>
      <vt:lpstr>Teplota topenia</vt:lpstr>
      <vt:lpstr>Priebeh topenia</vt:lpstr>
      <vt:lpstr>Vysvetlenie grafu</vt:lpstr>
      <vt:lpstr>Prezentácia programu PowerPoint</vt:lpstr>
      <vt:lpstr>Prezentácia programu PowerPoint</vt:lpstr>
      <vt:lpstr>Prezentácia programu PowerPoint</vt:lpstr>
      <vt:lpstr>Topenie ako problém</vt:lpstr>
      <vt:lpstr>Ľadovec v Grónsku</vt:lpstr>
      <vt:lpstr>Zamyslime 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2020-01-09T12:19:58Z</dcterms:created>
  <dcterms:modified xsi:type="dcterms:W3CDTF">2021-11-10T13:17:49Z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TC018814239991</vt:lpwstr>
  </property>
</Properties>
</file>