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1" r:id="rId4"/>
    <p:sldId id="257" r:id="rId5"/>
    <p:sldId id="258" r:id="rId6"/>
    <p:sldId id="262" r:id="rId7"/>
    <p:sldId id="259" r:id="rId8"/>
    <p:sldId id="260" r:id="rId9"/>
    <p:sldId id="261" r:id="rId10"/>
    <p:sldId id="27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_j_BkYcF4c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Zákon odrazu svetla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563888" y="5085184"/>
            <a:ext cx="5040560" cy="982960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54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7524" y="1013834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/>
              <a:t>Vlastnosti zrkadlového obrazu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"/>
          </p:nvPr>
        </p:nvSpPr>
        <p:spPr>
          <a:xfrm>
            <a:off x="287524" y="4567138"/>
            <a:ext cx="8568952" cy="2016224"/>
          </a:xfrm>
        </p:spPr>
        <p:txBody>
          <a:bodyPr>
            <a:normAutofit lnSpcReduction="10000"/>
          </a:bodyPr>
          <a:lstStyle/>
          <a:p>
            <a:r>
              <a:rPr lang="sk-SK" b="1" dirty="0">
                <a:solidFill>
                  <a:schemeClr val="tx1"/>
                </a:solidFill>
              </a:rPr>
              <a:t>Obraz je: 	- od zrkadla rovnako vzdialený ako                           		  predmet</a:t>
            </a:r>
          </a:p>
          <a:p>
            <a:pPr>
              <a:buNone/>
            </a:pPr>
            <a:r>
              <a:rPr lang="sk-SK" b="1" dirty="0">
                <a:solidFill>
                  <a:schemeClr val="tx1"/>
                </a:solidFill>
              </a:rPr>
              <a:t>			- rovnako veľký ako predmet</a:t>
            </a:r>
          </a:p>
          <a:p>
            <a:pPr>
              <a:buNone/>
            </a:pPr>
            <a:r>
              <a:rPr lang="sk-SK" b="1" dirty="0">
                <a:solidFill>
                  <a:schemeClr val="tx1"/>
                </a:solidFill>
              </a:rPr>
              <a:t>			- neskutočný, zdanlivý (vzniká za zrkadlom)</a:t>
            </a:r>
          </a:p>
          <a:p>
            <a:pPr>
              <a:buNone/>
            </a:pPr>
            <a:r>
              <a:rPr lang="sk-SK" b="1" dirty="0">
                <a:solidFill>
                  <a:schemeClr val="tx1"/>
                </a:solidFill>
              </a:rPr>
              <a:t>			- stranovo prevrátený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987" y="1484784"/>
            <a:ext cx="4010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75656" y="148478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>
                <a:solidFill>
                  <a:schemeClr val="accent1">
                    <a:lumMod val="75000"/>
                  </a:schemeClr>
                </a:solidFill>
              </a:rPr>
              <a:t>Ďakujem za pozornosť</a:t>
            </a:r>
          </a:p>
        </p:txBody>
      </p:sp>
      <p:pic>
        <p:nvPicPr>
          <p:cNvPr id="3074" name="Picture 2" descr="C:\Users\justus\AppData\Local\Microsoft\Windows\Temporary Internet Files\Content.IE5\IHLG2SH1\MP90040194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06" y="3609021"/>
            <a:ext cx="356578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ustus\AppData\Local\Microsoft\Windows\Temporary Internet Files\Content.IE5\JD33BYBC\MP90040351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3"/>
            <a:ext cx="36004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ustus\AppData\Local\Microsoft\Windows\Temporary Internet Files\Content.IE5\7UKDIXX8\MC90029095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8708">
            <a:off x="6516216" y="970503"/>
            <a:ext cx="1291628" cy="167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0 C 0.007 -0.01 0.014 -0.021 0.021 -0.035 C 0.04 -0.075 0.045 -0.114 0.031 -0.12 C 0.017 -0.127 -0.01 -0.099 -0.029 -0.059 C -0.039 -0.038 -0.045 -0.018 -0.047 -0.003 C -0.05 0.009 -0.051 0.021 -0.051 0.035 C -0.051 0.08 -0.038 0.117 -0.023 0.117 C -0.008 0.117 0.005 0.08 0.005 0.035 C 0.005 0.014 0.002 -0.006 -0.003 -0.02 C -0.005 -0.032 -0.01 -0.045 -0.016 -0.058 C -0.036 -0.099 -0.063 -0.127 -0.077 -0.12 C -0.091 -0.113 -0.086 -0.075 -0.066 -0.034 C -0.058 -0.015 -0.047 0.001 -0.036 0.012 C -0.028 0.022 -0.019 0.031 -0.007 0.04 C 0.029 0.069 0.065 0.082 0.075 0.07 C 0.084 0.058 0.064 0.025 0.028 -0.003 C 0.013 -0.015 -0.003 -0.024 -0.016 -0.03 C -0.028 -0.036 -0.043 -0.041 -0.059 -0.044 C -0.103 -0.054 -0.141 -0.051 -0.144 -0.035 C -0.148 -0.02 -0.115 0 -0.071 0.01 C -0.051 0.014 -0.032 0.016 -0.017 0.015 C -0.004 0.015 0.01 0.013 0.025 0.01 C 0.069 0 0.102 -0.021 0.098 -0.036 C 0.095 -0.051 0.057 -0.055 0.013 -0.045 C -0.008 -0.04 -0.027 -0.033 -0.04 -0.025 C -0.051 -0.019 -0.062 -0.012 -0.074 -0.003 C -0.109 0.026 -0.13 0.058 -0.12 0.07 C -0.111 0.082 -0.074 0.069 -0.039 0.041 C -0.022 0.027 -0.008 0.01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6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6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6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1030">
            <a:extLst>
              <a:ext uri="{FF2B5EF4-FFF2-40B4-BE49-F238E27FC236}">
                <a16:creationId xmlns:a16="http://schemas.microsoft.com/office/drawing/2014/main" id="{15529721-D58A-4DCC-95E2-D39F9A842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sz="40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 HISTÓRIE - ODRAZ SVETLA</a:t>
            </a:r>
            <a:endParaRPr lang="cs-CZ" altLang="sk-SK" sz="4000" b="1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38D0AD-63EE-47FC-BC59-DBEA0FFF3D82}"/>
              </a:ext>
            </a:extLst>
          </p:cNvPr>
          <p:cNvSpPr>
            <a:spLocks/>
          </p:cNvSpPr>
          <p:nvPr/>
        </p:nvSpPr>
        <p:spPr bwMode="auto">
          <a:xfrm>
            <a:off x="914400" y="1701552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14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r>
              <a:rPr lang="sk-SK" altLang="sk-SK" sz="3200" dirty="0">
                <a:solidFill>
                  <a:srgbClr val="262626"/>
                </a:solidFill>
                <a:latin typeface="Comic Sans MS" panose="030F0702030302020204" pitchFamily="66" charset="0"/>
              </a:rPr>
              <a:t>Bol slávny fyzik Archimedes, ktorý počas bojov na Sicílii, dal za úlohu vojakom, aby vyleštili svoje štíty z medi. Za jasného dňa odrazili svetlo na nepriateľské lode, ktoré zhoreli.</a:t>
            </a: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sk-SK" altLang="sk-SK" sz="3200" dirty="0">
              <a:solidFill>
                <a:srgbClr val="898989"/>
              </a:solidFill>
            </a:endParaRPr>
          </a:p>
        </p:txBody>
      </p:sp>
      <p:pic>
        <p:nvPicPr>
          <p:cNvPr id="19465" name="Picture 1033">
            <a:extLst>
              <a:ext uri="{FF2B5EF4-FFF2-40B4-BE49-F238E27FC236}">
                <a16:creationId xmlns:a16="http://schemas.microsoft.com/office/drawing/2014/main" id="{601DF4F4-2950-482B-ACDC-E0F102A0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01552"/>
            <a:ext cx="83058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89453490-5765-4BB5-AE18-24C4392C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sz="40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 HISTÓRIE - ODRAZ SVETLA</a:t>
            </a:r>
            <a:endParaRPr lang="cs-CZ" altLang="sk-SK" sz="4000" b="1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196397-8448-46E9-8955-4B9B347DBFE4}"/>
              </a:ext>
            </a:extLst>
          </p:cNvPr>
          <p:cNvSpPr>
            <a:spLocks/>
          </p:cNvSpPr>
          <p:nvPr/>
        </p:nvSpPr>
        <p:spPr bwMode="auto">
          <a:xfrm>
            <a:off x="971600" y="1701552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14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r>
              <a:rPr lang="sk-SK" altLang="sk-SK" sz="3200" dirty="0">
                <a:solidFill>
                  <a:srgbClr val="262626"/>
                </a:solidFill>
                <a:latin typeface="Comic Sans MS" panose="030F0702030302020204" pitchFamily="66" charset="0"/>
              </a:rPr>
              <a:t>O viac ako 2000 rokov sa rovnaký trik používa na výrobu elektrickej energie. Napríklad v Kalifornii, je asi 2000 zrkadiel usporiadaných tak, aby svetlo odrážali do jedného </a:t>
            </a:r>
            <a:r>
              <a:rPr lang="sk-SK" altLang="sk-SK" sz="3200" dirty="0" err="1">
                <a:solidFill>
                  <a:srgbClr val="262626"/>
                </a:solidFill>
                <a:latin typeface="Comic Sans MS" panose="030F0702030302020204" pitchFamily="66" charset="0"/>
              </a:rPr>
              <a:t>miesta.Tam</a:t>
            </a:r>
            <a:r>
              <a:rPr lang="sk-SK" altLang="sk-SK" sz="3200" dirty="0">
                <a:solidFill>
                  <a:srgbClr val="262626"/>
                </a:solidFill>
                <a:latin typeface="Comic Sans MS" panose="030F0702030302020204" pitchFamily="66" charset="0"/>
              </a:rPr>
              <a:t> sa zohrieva kotol, kde vzniká para a tá roztáča turbínu.</a:t>
            </a:r>
          </a:p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endParaRPr lang="sk-SK" altLang="sk-SK" sz="3200" dirty="0">
              <a:solidFill>
                <a:srgbClr val="262626"/>
              </a:solidFill>
              <a:latin typeface="Comic Sans MS" panose="030F0702030302020204" pitchFamily="66" charset="0"/>
              <a:ea typeface="맑은 고딕" panose="020B0503020000020004" pitchFamily="34" charset="-127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sk-SK" altLang="sk-SK" sz="3200" dirty="0">
              <a:solidFill>
                <a:srgbClr val="898989"/>
              </a:solidFill>
            </a:endParaRP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82324C6E-2465-4E02-88BE-0377E678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34725"/>
            <a:ext cx="68580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sk-SK" sz="4000" u="sng" dirty="0"/>
              <a:t>Pri šírení svetla prostredím môže dôjsť  k týmto javom</a:t>
            </a:r>
            <a:r>
              <a:rPr lang="sk-SK" sz="4000" dirty="0"/>
              <a:t>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060848"/>
            <a:ext cx="5760100" cy="1944216"/>
          </a:xfrm>
        </p:spPr>
        <p:txBody>
          <a:bodyPr>
            <a:normAutofit/>
          </a:bodyPr>
          <a:lstStyle/>
          <a:p>
            <a:pPr lvl="0"/>
            <a:r>
              <a:rPr lang="sk-SK" sz="2000" b="1" dirty="0">
                <a:solidFill>
                  <a:schemeClr val="accent5"/>
                </a:solidFill>
              </a:rPr>
              <a:t>Odraz svetla</a:t>
            </a:r>
            <a:r>
              <a:rPr lang="sk-SK" sz="2000" dirty="0">
                <a:solidFill>
                  <a:schemeClr val="accent5"/>
                </a:solidFill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na povrchu telesa</a:t>
            </a:r>
          </a:p>
          <a:p>
            <a:pPr lvl="0"/>
            <a:r>
              <a:rPr lang="sk-SK" sz="2000" b="1" dirty="0">
                <a:solidFill>
                  <a:schemeClr val="accent5"/>
                </a:solidFill>
              </a:rPr>
              <a:t>Lom svetla</a:t>
            </a:r>
            <a:r>
              <a:rPr lang="sk-SK" sz="2000" dirty="0">
                <a:solidFill>
                  <a:schemeClr val="accent5"/>
                </a:solidFill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pri prechode svetla prostredím</a:t>
            </a:r>
          </a:p>
          <a:p>
            <a:pPr lvl="0"/>
            <a:r>
              <a:rPr lang="sk-SK" sz="2000" b="1" dirty="0">
                <a:solidFill>
                  <a:schemeClr val="accent5"/>
                </a:solidFill>
              </a:rPr>
              <a:t>Absorpcia svetla</a:t>
            </a:r>
            <a:endParaRPr lang="sk-SK" sz="2000" dirty="0">
              <a:solidFill>
                <a:schemeClr val="accent5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65487" y="4189998"/>
            <a:ext cx="4248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latin typeface="+mj-lt"/>
              </a:rPr>
              <a:t>To, ktorý jav bude prevládať, závisí od vlastností optického prostredia, resp. optického rozhrania.</a:t>
            </a:r>
          </a:p>
          <a:p>
            <a:endParaRPr lang="sk-SK" dirty="0"/>
          </a:p>
        </p:txBody>
      </p:sp>
      <p:pic>
        <p:nvPicPr>
          <p:cNvPr id="2050" name="Picture 2" descr="http://img.ephoto.sk/data/users/4846/photos/7a71b422936651f21334b00c4bb61005f2c5083f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4357704" cy="26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ephoto.sk/data/users/4704/blog/474c72684dbeaa8155b57977e3e42b3f0d2c288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611" y="1988840"/>
            <a:ext cx="2847813" cy="1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8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2.flog.pravda.sk/2009/02/28/vTP_183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3240359" cy="21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flog.pravda.sk/2011/09/21/tpR_426737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3095402" cy="20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2.flog.pravda.sk/2008/11/15/kHL_138243_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7" y="2741410"/>
            <a:ext cx="4142089" cy="23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reativita pri fotografovaní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91624"/>
            <a:ext cx="270892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2.flog.pravda.sk/2009/03/10/u0K_187807_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30172"/>
            <a:ext cx="3094135" cy="206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Odraz svetla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971601" y="1988839"/>
            <a:ext cx="7272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Telesá, ktoré veľmi dobre odrážajú svetlo, nazývame </a:t>
            </a:r>
            <a:r>
              <a:rPr lang="sk-SK" sz="3200" b="1" dirty="0">
                <a:solidFill>
                  <a:schemeClr val="accent5"/>
                </a:solidFill>
              </a:rPr>
              <a:t>zrkadlá</a:t>
            </a:r>
            <a:r>
              <a:rPr lang="sk-SK" sz="3200" dirty="0"/>
              <a:t>. </a:t>
            </a:r>
          </a:p>
          <a:p>
            <a:r>
              <a:rPr lang="sk-SK" sz="3200" dirty="0"/>
              <a:t>ZRKADLO - </a:t>
            </a:r>
            <a:r>
              <a:rPr lang="sk-SK" sz="3200" dirty="0">
                <a:solidFill>
                  <a:schemeClr val="accent5"/>
                </a:solidFill>
              </a:rPr>
              <a:t>každá vybrúsená vyleštená kovová plocha</a:t>
            </a:r>
            <a:r>
              <a:rPr lang="sk-SK" sz="3200" dirty="0"/>
              <a:t>.</a:t>
            </a:r>
          </a:p>
          <a:p>
            <a:r>
              <a:rPr lang="sk-SK" sz="3200" dirty="0"/>
              <a:t>		</a:t>
            </a:r>
            <a:r>
              <a:rPr lang="sk-SK" sz="3200" dirty="0">
                <a:solidFill>
                  <a:schemeClr val="accent5"/>
                </a:solidFill>
              </a:rPr>
              <a:t>Rovinné</a:t>
            </a:r>
          </a:p>
          <a:p>
            <a:r>
              <a:rPr lang="sk-SK" sz="3200" dirty="0"/>
              <a:t>			</a:t>
            </a:r>
          </a:p>
          <a:p>
            <a:r>
              <a:rPr lang="sk-SK" sz="3200" dirty="0"/>
              <a:t>		</a:t>
            </a:r>
            <a:r>
              <a:rPr lang="sk-SK" sz="3200" dirty="0">
                <a:solidFill>
                  <a:schemeClr val="accent5"/>
                </a:solidFill>
              </a:rPr>
              <a:t>Zakrivené</a:t>
            </a:r>
            <a:r>
              <a:rPr lang="sk-SK" sz="3200" dirty="0"/>
              <a:t>, špeciálne </a:t>
            </a:r>
            <a:r>
              <a:rPr lang="sk-SK" sz="3200" dirty="0">
                <a:solidFill>
                  <a:schemeClr val="accent5"/>
                </a:solidFill>
              </a:rPr>
              <a:t>guľové</a:t>
            </a:r>
            <a:r>
              <a:rPr lang="sk-SK" sz="3200" dirty="0"/>
              <a:t> </a:t>
            </a:r>
          </a:p>
          <a:p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1763688" y="4653136"/>
            <a:ext cx="922784" cy="529208"/>
          </a:xfrm>
          <a:prstGeom prst="line">
            <a:avLst/>
          </a:prstGeom>
          <a:ln w="158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flipV="1">
            <a:off x="1763688" y="4293096"/>
            <a:ext cx="922784" cy="360040"/>
          </a:xfrm>
          <a:prstGeom prst="line">
            <a:avLst/>
          </a:prstGeom>
          <a:ln w="158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79512"/>
          </a:xfrm>
        </p:spPr>
        <p:txBody>
          <a:bodyPr>
            <a:normAutofit fontScale="90000"/>
          </a:bodyPr>
          <a:lstStyle/>
          <a:p>
            <a:pPr lvl="0"/>
            <a:r>
              <a:rPr lang="sk-SK" b="1" dirty="0">
                <a:solidFill>
                  <a:schemeClr val="accent5"/>
                </a:solidFill>
              </a:rPr>
              <a:t>ROVINNÉ ZRKADLÁ</a:t>
            </a:r>
            <a:br>
              <a:rPr lang="sk-SK" dirty="0"/>
            </a:b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251520" y="1124744"/>
            <a:ext cx="78564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latin typeface="Times New Roman" pitchFamily="18" charset="0"/>
                <a:cs typeface="Times New Roman" pitchFamily="18" charset="0"/>
              </a:rPr>
              <a:t>Hlavné pojmy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Optické rozhranie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hranica medzi dvoma optickými prostrediami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Dopadajúci lúč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Bod dopadu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bod optického rozhrania, do ktorého dopadá lúč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Kolmica dopadu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kolmica na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 rozhranie prechádzajúca bodom dopadu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Rovina dopadu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rovina, v ktorej leží dopadajúci lúč a kolmica dopadu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Odrazený lúč</a:t>
            </a:r>
          </a:p>
          <a:p>
            <a:pPr marL="342900" lvl="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Uhol dopadu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sk-SK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uhol medzi kolmicou dopadu a dopadajúcim lúčom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Uhol odrazu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α´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......... (pokúste sa zadefinovať si ho sami)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907704" y="6093296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3707904" y="3988536"/>
            <a:ext cx="0" cy="2304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3097669" y="4318125"/>
            <a:ext cx="0" cy="2016224"/>
          </a:xfrm>
          <a:prstGeom prst="straightConnector1">
            <a:avLst/>
          </a:prstGeom>
          <a:ln w="19050">
            <a:headEnd type="none"/>
            <a:tailEnd type="triangle" w="lg" len="lg"/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4401166" y="4210209"/>
            <a:ext cx="0" cy="2016224"/>
          </a:xfrm>
          <a:prstGeom prst="straightConnector1">
            <a:avLst/>
          </a:prstGeom>
          <a:ln w="19050">
            <a:tailEnd type="triangle" w="lg" len="lg"/>
          </a:ln>
          <a:scene3d>
            <a:camera prst="orthographicFront">
              <a:rot lat="0" lon="0" rev="8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ál 23"/>
          <p:cNvSpPr/>
          <p:nvPr/>
        </p:nvSpPr>
        <p:spPr>
          <a:xfrm>
            <a:off x="3656786" y="6091037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4"/>
          <p:cNvSpPr txBox="1"/>
          <p:nvPr/>
        </p:nvSpPr>
        <p:spPr>
          <a:xfrm>
            <a:off x="3355838" y="5275546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sk-SK" sz="20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684375" y="527554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sk-SK" sz="20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´</a:t>
            </a:r>
          </a:p>
        </p:txBody>
      </p:sp>
      <p:sp>
        <p:nvSpPr>
          <p:cNvPr id="27" name="Vývojový diagram: proces 26"/>
          <p:cNvSpPr/>
          <p:nvPr/>
        </p:nvSpPr>
        <p:spPr>
          <a:xfrm>
            <a:off x="1413368" y="5809583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" name="Vývojový diagram: proces 28"/>
          <p:cNvSpPr/>
          <p:nvPr/>
        </p:nvSpPr>
        <p:spPr>
          <a:xfrm>
            <a:off x="6444208" y="4742403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Vývojový diagram: proces 29"/>
          <p:cNvSpPr/>
          <p:nvPr/>
        </p:nvSpPr>
        <p:spPr>
          <a:xfrm>
            <a:off x="3978935" y="4803357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1" name="Vývojový diagram: proces 30"/>
          <p:cNvSpPr/>
          <p:nvPr/>
        </p:nvSpPr>
        <p:spPr>
          <a:xfrm>
            <a:off x="3199446" y="4808065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2" name="Vývojový diagram: proces 31"/>
          <p:cNvSpPr/>
          <p:nvPr/>
        </p:nvSpPr>
        <p:spPr>
          <a:xfrm>
            <a:off x="3548774" y="3822790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3" name="Vývojový diagram: proces 32"/>
          <p:cNvSpPr/>
          <p:nvPr/>
        </p:nvSpPr>
        <p:spPr>
          <a:xfrm>
            <a:off x="3455876" y="6226433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4" name="Vývojový diagram: proces 33"/>
          <p:cNvSpPr/>
          <p:nvPr/>
        </p:nvSpPr>
        <p:spPr>
          <a:xfrm>
            <a:off x="5148064" y="4318125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5" name="Vývojový diagram: proces 34"/>
          <p:cNvSpPr/>
          <p:nvPr/>
        </p:nvSpPr>
        <p:spPr>
          <a:xfrm>
            <a:off x="2013758" y="4318125"/>
            <a:ext cx="360040" cy="33149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" name="BlokTextu 35"/>
          <p:cNvSpPr txBox="1"/>
          <p:nvPr/>
        </p:nvSpPr>
        <p:spPr>
          <a:xfrm>
            <a:off x="3815916" y="415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647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hlinkClick r:id="rId2"/>
          </p:cNvPr>
          <p:cNvSpPr txBox="1"/>
          <p:nvPr/>
        </p:nvSpPr>
        <p:spPr>
          <a:xfrm>
            <a:off x="683568" y="54868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How To Make a Periscope | Homemade Periscope DIY - YouTube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060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692696"/>
            <a:ext cx="77768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accent5"/>
                </a:solidFill>
              </a:rPr>
              <a:t>Zákon odrazu svetla</a:t>
            </a:r>
            <a:r>
              <a:rPr lang="sk-SK" b="1" dirty="0"/>
              <a:t> (</a:t>
            </a:r>
            <a:r>
              <a:rPr lang="sk-SK" b="1" dirty="0">
                <a:solidFill>
                  <a:schemeClr val="accent5"/>
                </a:solidFill>
              </a:rPr>
              <a:t>ZOS</a:t>
            </a:r>
            <a:r>
              <a:rPr lang="sk-SK" b="1" dirty="0"/>
              <a:t>):</a:t>
            </a:r>
            <a:endParaRPr lang="sk-SK" dirty="0"/>
          </a:p>
          <a:p>
            <a:r>
              <a:rPr lang="sk-SK" b="1" dirty="0"/>
              <a:t>Veľkosť uhla odrazu α´ sa rovná veľkosti uhla dopadu α. Odrazený lúč zostáva v rovine dopadu.</a:t>
            </a:r>
            <a:endParaRPr lang="sk-SK" dirty="0"/>
          </a:p>
          <a:p>
            <a:r>
              <a:rPr lang="sk-SK" sz="1000" b="1" dirty="0"/>
              <a:t> </a:t>
            </a:r>
            <a:r>
              <a:rPr lang="sk-SK" sz="1000" dirty="0"/>
              <a:t> </a:t>
            </a:r>
            <a:br>
              <a:rPr lang="sk-SK" dirty="0"/>
            </a:br>
            <a:r>
              <a:rPr lang="sk-SK" u="sng" dirty="0">
                <a:solidFill>
                  <a:schemeClr val="accent5"/>
                </a:solidFill>
              </a:rPr>
              <a:t>ZOS matematicky</a:t>
            </a:r>
            <a:r>
              <a:rPr lang="sk-SK" dirty="0"/>
              <a:t>:    </a:t>
            </a:r>
          </a:p>
          <a:p>
            <a:r>
              <a:rPr lang="sk-SK" dirty="0"/>
              <a:t> </a:t>
            </a:r>
          </a:p>
          <a:p>
            <a:endParaRPr lang="sk-SK" dirty="0"/>
          </a:p>
          <a:p>
            <a:r>
              <a:rPr lang="sk-SK" dirty="0"/>
              <a:t>Odraz rovnobežných lúčov na rovnom a nerovnom povrchu podľa ZOS. V druhom prípade dochádza ku </a:t>
            </a:r>
            <a:r>
              <a:rPr lang="sk-SK" b="1" dirty="0"/>
              <a:t>rozptylu svetla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pic>
        <p:nvPicPr>
          <p:cNvPr id="3" name="Obrázok 2" descr="http://www.infovek.sk/predmety/fyzika/pokusy/obr/obr8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4042" y="3650240"/>
            <a:ext cx="276415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ázok 3" descr="http://3zscheb.unas.cz/e-learning/fyzika%20web/odraz%20svetla/odraz_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18" y="3664292"/>
            <a:ext cx="2428875" cy="18364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aoblený obdĺžnik 5"/>
          <p:cNvSpPr/>
          <p:nvPr/>
        </p:nvSpPr>
        <p:spPr>
          <a:xfrm>
            <a:off x="3347864" y="1671774"/>
            <a:ext cx="1224136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α = α´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177</TotalTime>
  <Words>372</Words>
  <Application>Microsoft Office PowerPoint</Application>
  <PresentationFormat>Prezentácia na obrazovke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Comic Sans MS</vt:lpstr>
      <vt:lpstr>Courier New</vt:lpstr>
      <vt:lpstr>Palatino Linotype</vt:lpstr>
      <vt:lpstr>Times New Roman</vt:lpstr>
      <vt:lpstr>Exekutíva</vt:lpstr>
      <vt:lpstr>Zákon odrazu svetla</vt:lpstr>
      <vt:lpstr>Prezentácia programu PowerPoint</vt:lpstr>
      <vt:lpstr>Prezentácia programu PowerPoint</vt:lpstr>
      <vt:lpstr>Pri šírení svetla prostredím môže dôjsť  k týmto javom: </vt:lpstr>
      <vt:lpstr>Prezentácia programu PowerPoint</vt:lpstr>
      <vt:lpstr>Odraz svetla</vt:lpstr>
      <vt:lpstr>ROVINNÉ ZRKADLÁ </vt:lpstr>
      <vt:lpstr>Prezentácia programu PowerPoint</vt:lpstr>
      <vt:lpstr>Prezentácia programu PowerPoint</vt:lpstr>
      <vt:lpstr>Vlastnosti zrkadlového obrazu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Zákon odrazu svetla</dc:title>
  <dc:creator>justus</dc:creator>
  <cp:lastModifiedBy>Eva Mackova</cp:lastModifiedBy>
  <cp:revision>30</cp:revision>
  <dcterms:created xsi:type="dcterms:W3CDTF">2012-09-23T14:55:38Z</dcterms:created>
  <dcterms:modified xsi:type="dcterms:W3CDTF">2021-11-11T16:53:01Z</dcterms:modified>
</cp:coreProperties>
</file>