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fdf3dff9b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fdf3dff9b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df3dff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df3dff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fdf3dff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fdf3dff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df3dff9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fdf3dff9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fdf3dff9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fdf3dff9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fdf3dff9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fdf3dff9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fdf3dff9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fdf3dff9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fdf3dff9b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fdf3dff9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fdf3dff9b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fdf3dff9b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s://sk.wikipedia.org/w/index.php?title=John_Stafford_Smith&amp;action=edit&amp;redlink=1" TargetMode="External"/><Relationship Id="rId10" Type="http://schemas.openxmlformats.org/officeDocument/2006/relationships/hyperlink" Target="https://sk.wikipedia.org/wiki/17._septembra" TargetMode="External"/><Relationship Id="rId13" Type="http://schemas.openxmlformats.org/officeDocument/2006/relationships/hyperlink" Target="https://sk.wikipedia.org/wiki/Kongres_USA" TargetMode="External"/><Relationship Id="rId12" Type="http://schemas.openxmlformats.org/officeDocument/2006/relationships/hyperlink" Target="https://sk.wikipedia.org/wiki/Spojen%C3%A9_%C5%A1t%C3%A1ty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k.wikipedia.org/wiki/Francis_Scott_Key" TargetMode="External"/><Relationship Id="rId4" Type="http://schemas.openxmlformats.org/officeDocument/2006/relationships/hyperlink" Target="https://sk.wikipedia.org/wiki/Vojna_roku_1812" TargetMode="External"/><Relationship Id="rId9" Type="http://schemas.openxmlformats.org/officeDocument/2006/relationships/hyperlink" Target="https://sk.wikipedia.org/wiki/Baltimore_(Maryland)" TargetMode="External"/><Relationship Id="rId15" Type="http://schemas.openxmlformats.org/officeDocument/2006/relationships/hyperlink" Target="https://sk.wikipedia.org/wiki/1931" TargetMode="External"/><Relationship Id="rId14" Type="http://schemas.openxmlformats.org/officeDocument/2006/relationships/hyperlink" Target="https://sk.wikipedia.org/wiki/3._marec" TargetMode="External"/><Relationship Id="rId5" Type="http://schemas.openxmlformats.org/officeDocument/2006/relationships/hyperlink" Target="https://sk.wikipedia.org/wiki/13._septembra" TargetMode="External"/><Relationship Id="rId6" Type="http://schemas.openxmlformats.org/officeDocument/2006/relationships/hyperlink" Target="https://sk.wikipedia.org/wiki/14._septembra" TargetMode="External"/><Relationship Id="rId7" Type="http://schemas.openxmlformats.org/officeDocument/2006/relationships/hyperlink" Target="https://sk.wikipedia.org/wiki/1814" TargetMode="External"/><Relationship Id="rId8" Type="http://schemas.openxmlformats.org/officeDocument/2006/relationships/hyperlink" Target="https://sk.wikipedia.org/w/index.php?title=Fort_Mchenry&amp;action=edit&amp;redlink=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Americká hymna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Sabina Žaludková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6000"/>
              <a:t>Ďakujem za pozornosť!</a:t>
            </a:r>
            <a:endParaRPr sz="6000"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250" y="1865300"/>
            <a:ext cx="4967226" cy="24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                            TEXT: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150"/>
            <a:ext cx="9144000" cy="47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PREKLAD: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: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90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050">
                <a:solidFill>
                  <a:srgbClr val="222222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Och, povedzte, vidíte to už v skorom rannom svetle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050">
                <a:solidFill>
                  <a:srgbClr val="70757A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Oh, say can you see by the dawn's early light</a:t>
            </a:r>
            <a:endParaRPr sz="1050">
              <a:solidFill>
                <a:srgbClr val="70757A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050">
                <a:solidFill>
                  <a:srgbClr val="222222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Čo sme sa hrdo tešili pri poslednom žiarení súmraku?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050">
                <a:solidFill>
                  <a:srgbClr val="70757A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What so proudly we hailed at the twilight's last gleaming?</a:t>
            </a:r>
            <a:endParaRPr sz="1050">
              <a:solidFill>
                <a:srgbClr val="70757A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050">
                <a:solidFill>
                  <a:srgbClr val="222222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Čí široké pruhy a jasné hviezdy cez nebezpečný boj,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050">
                <a:solidFill>
                  <a:srgbClr val="70757A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Whose broad stripes and bright stars through the perilous fight,</a:t>
            </a:r>
            <a:endParaRPr sz="1050">
              <a:solidFill>
                <a:srgbClr val="70757A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050">
                <a:solidFill>
                  <a:srgbClr val="222222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O'er valy, ktoré sme sledovali, sa tak statočne vysúvali?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050">
                <a:solidFill>
                  <a:srgbClr val="70757A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O'er the ramparts we watched were so gallantly streaming?</a:t>
            </a:r>
            <a:endParaRPr sz="1050">
              <a:solidFill>
                <a:srgbClr val="70757A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050">
                <a:solidFill>
                  <a:srgbClr val="222222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A červené žiarenie rakety, bomby prasknuté vo vzduchu,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050">
                <a:solidFill>
                  <a:srgbClr val="70757A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And the rocket's red glare, the bombs bursting in air,</a:t>
            </a:r>
            <a:endParaRPr sz="1050">
              <a:solidFill>
                <a:srgbClr val="70757A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050">
                <a:solidFill>
                  <a:srgbClr val="222222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Cez noc sme  preukázali , že tam stále je naša vlajka.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050">
                <a:solidFill>
                  <a:srgbClr val="70757A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Gave proof through the night that our flag was still there.</a:t>
            </a:r>
            <a:endParaRPr sz="1050">
              <a:solidFill>
                <a:srgbClr val="70757A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050">
                <a:solidFill>
                  <a:srgbClr val="222222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Oh, povedzme, že sa tento banner s hviezdami posiatymi vlnami ešte vlní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050">
                <a:solidFill>
                  <a:srgbClr val="70757A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Oh, say does that star-spangled banner yet wave</a:t>
            </a:r>
            <a:endParaRPr sz="1050">
              <a:solidFill>
                <a:srgbClr val="70757A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050">
                <a:solidFill>
                  <a:srgbClr val="222222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Je krajina slobodných a domov odvážnych?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sk" sz="1050">
                <a:solidFill>
                  <a:srgbClr val="70757A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O'er the land of the free and the home of the brave?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Zaujímavosti: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: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>
                <a:solidFill>
                  <a:srgbClr val="222222"/>
                </a:solidFill>
                <a:highlight>
                  <a:srgbClr val="FFFFFF"/>
                </a:highlight>
              </a:rPr>
              <a:t>Text napísal právnik a amatérsky básnik </a:t>
            </a:r>
            <a:r>
              <a:rPr lang="sk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Francis Scott Key</a:t>
            </a:r>
            <a:r>
              <a:rPr lang="sk">
                <a:solidFill>
                  <a:srgbClr val="222222"/>
                </a:solidFill>
                <a:highlight>
                  <a:srgbClr val="FFFFFF"/>
                </a:highlight>
              </a:rPr>
              <a:t>, potom, čo bol počas britsko-americkej vojny (</a:t>
            </a:r>
            <a:r>
              <a:rPr lang="sk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vojna roku 1812</a:t>
            </a:r>
            <a:r>
              <a:rPr lang="sk">
                <a:solidFill>
                  <a:srgbClr val="222222"/>
                </a:solidFill>
                <a:highlight>
                  <a:srgbClr val="FFFFFF"/>
                </a:highlight>
              </a:rPr>
              <a:t>) v noci z </a:t>
            </a:r>
            <a:r>
              <a:rPr lang="sk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13.</a:t>
            </a:r>
            <a:r>
              <a:rPr lang="sk">
                <a:solidFill>
                  <a:srgbClr val="222222"/>
                </a:solidFill>
                <a:highlight>
                  <a:srgbClr val="FFFFFF"/>
                </a:highlight>
              </a:rPr>
              <a:t> na </a:t>
            </a:r>
            <a:r>
              <a:rPr lang="sk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14. septembra</a:t>
            </a:r>
            <a:r>
              <a:rPr lang="sk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sk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1814</a:t>
            </a:r>
            <a:r>
              <a:rPr lang="sk">
                <a:solidFill>
                  <a:srgbClr val="222222"/>
                </a:solidFill>
                <a:highlight>
                  <a:srgbClr val="FFFFFF"/>
                </a:highlight>
              </a:rPr>
              <a:t> svedkom, ako posádka americkej pevnosti </a:t>
            </a:r>
            <a:r>
              <a:rPr lang="sk">
                <a:solidFill>
                  <a:srgbClr val="A55858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Fort Mchenry</a:t>
            </a:r>
            <a:r>
              <a:rPr lang="sk">
                <a:solidFill>
                  <a:srgbClr val="222222"/>
                </a:solidFill>
                <a:highlight>
                  <a:srgbClr val="FFFFFF"/>
                </a:highlight>
              </a:rPr>
              <a:t> v </a:t>
            </a:r>
            <a:r>
              <a:rPr lang="sk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9"/>
              </a:rPr>
              <a:t>Baltimore</a:t>
            </a:r>
            <a:r>
              <a:rPr lang="sk">
                <a:solidFill>
                  <a:srgbClr val="222222"/>
                </a:solidFill>
                <a:highlight>
                  <a:srgbClr val="FFFFFF"/>
                </a:highlight>
              </a:rPr>
              <a:t> úspešne vzdoruje ťažkému ostreľovaniu z mora.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>
                <a:solidFill>
                  <a:srgbClr val="222222"/>
                </a:solidFill>
                <a:highlight>
                  <a:srgbClr val="FFFFFF"/>
                </a:highlight>
              </a:rPr>
              <a:t>Keyova báseň </a:t>
            </a:r>
            <a:r>
              <a:rPr i="1" lang="sk">
                <a:solidFill>
                  <a:srgbClr val="222222"/>
                </a:solidFill>
                <a:highlight>
                  <a:srgbClr val="FFFFFF"/>
                </a:highlight>
              </a:rPr>
              <a:t>The Defence of Fort McHenry</a:t>
            </a:r>
            <a:r>
              <a:rPr lang="sk">
                <a:solidFill>
                  <a:srgbClr val="222222"/>
                </a:solidFill>
                <a:highlight>
                  <a:srgbClr val="FFFFFF"/>
                </a:highlight>
              </a:rPr>
              <a:t> (</a:t>
            </a:r>
            <a:r>
              <a:rPr i="1" lang="sk">
                <a:solidFill>
                  <a:srgbClr val="222222"/>
                </a:solidFill>
                <a:highlight>
                  <a:srgbClr val="FFFFFF"/>
                </a:highlight>
              </a:rPr>
              <a:t>Obrana pevnosti McHenry</a:t>
            </a:r>
            <a:r>
              <a:rPr lang="sk">
                <a:solidFill>
                  <a:srgbClr val="222222"/>
                </a:solidFill>
                <a:highlight>
                  <a:srgbClr val="FFFFFF"/>
                </a:highlight>
              </a:rPr>
              <a:t>) bola prvýkrát vytlačená </a:t>
            </a:r>
            <a:r>
              <a:rPr lang="sk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0"/>
              </a:rPr>
              <a:t>17. septembra</a:t>
            </a:r>
            <a:r>
              <a:rPr lang="sk">
                <a:solidFill>
                  <a:srgbClr val="222222"/>
                </a:solidFill>
                <a:highlight>
                  <a:srgbClr val="FFFFFF"/>
                </a:highlight>
              </a:rPr>
              <a:t> a o tri dni neskôr znovu, už pod aktuálnym titulom a ako pieseň na melódiu anglickej anakreontskej piesne </a:t>
            </a:r>
            <a:r>
              <a:rPr i="1" lang="sk">
                <a:solidFill>
                  <a:srgbClr val="222222"/>
                </a:solidFill>
                <a:highlight>
                  <a:srgbClr val="FFFFFF"/>
                </a:highlight>
              </a:rPr>
              <a:t>To Anacreon in Heaven</a:t>
            </a:r>
            <a:r>
              <a:rPr lang="sk">
                <a:solidFill>
                  <a:srgbClr val="222222"/>
                </a:solidFill>
                <a:highlight>
                  <a:srgbClr val="FFFFFF"/>
                </a:highlight>
              </a:rPr>
              <a:t> od </a:t>
            </a:r>
            <a:r>
              <a:rPr lang="sk">
                <a:solidFill>
                  <a:srgbClr val="A55858"/>
                </a:solidFill>
                <a:highlight>
                  <a:srgbClr val="FFFFFF"/>
                </a:highlight>
                <a:uFill>
                  <a:noFill/>
                </a:uFill>
                <a:hlinkClick r:id="rId11"/>
              </a:rPr>
              <a:t>Johna Stafforda Smitha</a:t>
            </a:r>
            <a:r>
              <a:rPr lang="sk">
                <a:solidFill>
                  <a:srgbClr val="222222"/>
                </a:solidFill>
                <a:highlight>
                  <a:srgbClr val="FFFFFF"/>
                </a:highlight>
              </a:rPr>
              <a:t>. Hymnou </a:t>
            </a:r>
            <a:r>
              <a:rPr lang="sk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2"/>
              </a:rPr>
              <a:t>Spojených štátov amerických</a:t>
            </a:r>
            <a:r>
              <a:rPr lang="sk">
                <a:solidFill>
                  <a:srgbClr val="222222"/>
                </a:solidFill>
                <a:highlight>
                  <a:srgbClr val="FFFFFF"/>
                </a:highlight>
              </a:rPr>
              <a:t> sa stala rozhodnutím </a:t>
            </a:r>
            <a:r>
              <a:rPr lang="sk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3"/>
              </a:rPr>
              <a:t>Kongresu</a:t>
            </a:r>
            <a:r>
              <a:rPr lang="sk">
                <a:solidFill>
                  <a:srgbClr val="222222"/>
                </a:solidFill>
                <a:highlight>
                  <a:srgbClr val="FFFFFF"/>
                </a:highlight>
              </a:rPr>
              <a:t> dňa </a:t>
            </a:r>
            <a:r>
              <a:rPr lang="sk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4"/>
              </a:rPr>
              <a:t>3. marca</a:t>
            </a:r>
            <a:r>
              <a:rPr lang="sk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sk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5"/>
              </a:rPr>
              <a:t>1931</a:t>
            </a:r>
            <a:r>
              <a:rPr lang="sk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73675" y="37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ZDROJE: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TEXT=Wikipédia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k"/>
              <a:t>PREKLAD= Google translator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k"/>
              <a:t>ZAUJíMAVOSTI=Wikipédia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