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63" r:id="rId4"/>
    <p:sldId id="258" r:id="rId5"/>
    <p:sldId id="265" r:id="rId6"/>
    <p:sldId id="261" r:id="rId7"/>
    <p:sldId id="262" r:id="rId8"/>
    <p:sldId id="266" r:id="rId9"/>
    <p:sldId id="259" r:id="rId10"/>
    <p:sldId id="264" r:id="rId11"/>
    <p:sldId id="260" r:id="rId12"/>
    <p:sldId id="268" r:id="rId13"/>
    <p:sldId id="269" r:id="rId14"/>
    <p:sldId id="267" r:id="rId15"/>
    <p:sldId id="270" r:id="rId16"/>
  </p:sldIdLst>
  <p:sldSz cx="9144000" cy="6858000" type="screen4x3"/>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4336"/>
    <a:srgbClr val="358F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445"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cs-CZ" smtClean="0"/>
              <a:t>Kliknutím lze upravit styl.</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cs-CZ" smtClean="0"/>
              <a:t>Kliknutím lze upravit styl předlohy.</a:t>
            </a:r>
            <a:endParaRPr kumimoji="0" lang="en-US"/>
          </a:p>
        </p:txBody>
      </p:sp>
      <p:sp>
        <p:nvSpPr>
          <p:cNvPr id="30" name="Date Placeholder 29"/>
          <p:cNvSpPr>
            <a:spLocks noGrp="1"/>
          </p:cNvSpPr>
          <p:nvPr>
            <p:ph type="dt" sz="half" idx="10"/>
          </p:nvPr>
        </p:nvSpPr>
        <p:spPr/>
        <p:txBody>
          <a:bodyPr/>
          <a:lstStyle/>
          <a:p>
            <a:fld id="{52B76858-06A3-4602-8847-37E8B9CD3EB6}" type="datetimeFigureOut">
              <a:rPr lang="sk-SK" smtClean="0"/>
              <a:t>26. 5. 2021</a:t>
            </a:fld>
            <a:endParaRPr lang="sk-SK"/>
          </a:p>
        </p:txBody>
      </p:sp>
      <p:sp>
        <p:nvSpPr>
          <p:cNvPr id="19" name="Footer Placeholder 18"/>
          <p:cNvSpPr>
            <a:spLocks noGrp="1"/>
          </p:cNvSpPr>
          <p:nvPr>
            <p:ph type="ftr" sz="quarter" idx="11"/>
          </p:nvPr>
        </p:nvSpPr>
        <p:spPr/>
        <p:txBody>
          <a:bodyPr/>
          <a:lstStyle/>
          <a:p>
            <a:endParaRPr lang="sk-SK"/>
          </a:p>
        </p:txBody>
      </p:sp>
      <p:sp>
        <p:nvSpPr>
          <p:cNvPr id="27" name="Slide Number Placeholder 26"/>
          <p:cNvSpPr>
            <a:spLocks noGrp="1"/>
          </p:cNvSpPr>
          <p:nvPr>
            <p:ph type="sldNum" sz="quarter" idx="12"/>
          </p:nvPr>
        </p:nvSpPr>
        <p:spPr/>
        <p:txBody>
          <a:bodyPr/>
          <a:lstStyle/>
          <a:p>
            <a:fld id="{6DF6A07B-52CB-4E15-A366-3494D98D459C}" type="slidenum">
              <a:rPr lang="sk-SK" smtClean="0"/>
              <a:t>‹#›</a:t>
            </a:fld>
            <a:endParaRPr lang="sk-SK"/>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cs-CZ" smtClean="0"/>
              <a:t>Kliknutím lze upravit styl.</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cs-CZ" smtClean="0"/>
              <a:t>Kliknutím lze upravit styly předlohy textu.</a:t>
            </a:r>
          </a:p>
          <a:p>
            <a:pPr lvl="1" eaLnBrk="1" latinLnBrk="0" hangingPunct="1"/>
            <a:r>
              <a:rPr lang="cs-CZ" smtClean="0"/>
              <a:t>Druhá úroveň</a:t>
            </a:r>
          </a:p>
          <a:p>
            <a:pPr lvl="2" eaLnBrk="1" latinLnBrk="0" hangingPunct="1"/>
            <a:r>
              <a:rPr lang="cs-CZ" smtClean="0"/>
              <a:t>Třetí úroveň</a:t>
            </a:r>
          </a:p>
          <a:p>
            <a:pPr lvl="3" eaLnBrk="1" latinLnBrk="0" hangingPunct="1"/>
            <a:r>
              <a:rPr lang="cs-CZ" smtClean="0"/>
              <a:t>Čtvrtá úroveň</a:t>
            </a:r>
          </a:p>
          <a:p>
            <a:pPr lvl="4" eaLnBrk="1" latinLnBrk="0" hangingPunct="1"/>
            <a:r>
              <a:rPr lang="cs-CZ" smtClean="0"/>
              <a:t>Pátá úroveň</a:t>
            </a:r>
            <a:endParaRPr kumimoji="0" lang="en-US"/>
          </a:p>
        </p:txBody>
      </p:sp>
      <p:sp>
        <p:nvSpPr>
          <p:cNvPr id="4" name="Date Placeholder 3"/>
          <p:cNvSpPr>
            <a:spLocks noGrp="1"/>
          </p:cNvSpPr>
          <p:nvPr>
            <p:ph type="dt" sz="half" idx="10"/>
          </p:nvPr>
        </p:nvSpPr>
        <p:spPr/>
        <p:txBody>
          <a:bodyPr/>
          <a:lstStyle/>
          <a:p>
            <a:fld id="{52B76858-06A3-4602-8847-37E8B9CD3EB6}" type="datetimeFigureOut">
              <a:rPr lang="sk-SK" smtClean="0"/>
              <a:t>26. 5. 2021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6DF6A07B-52CB-4E15-A366-3494D98D459C}" type="slidenum">
              <a:rPr lang="sk-SK" smtClean="0"/>
              <a:t>‹#›</a:t>
            </a:fld>
            <a:endParaRPr lang="sk-SK"/>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cs-CZ" smtClean="0"/>
              <a:t>Kliknutím lze upravit styl.</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cs-CZ" smtClean="0"/>
              <a:t>Kliknutím lze upravit styly předlohy textu.</a:t>
            </a:r>
          </a:p>
          <a:p>
            <a:pPr lvl="1" eaLnBrk="1" latinLnBrk="0" hangingPunct="1"/>
            <a:r>
              <a:rPr lang="cs-CZ" smtClean="0"/>
              <a:t>Druhá úroveň</a:t>
            </a:r>
          </a:p>
          <a:p>
            <a:pPr lvl="2" eaLnBrk="1" latinLnBrk="0" hangingPunct="1"/>
            <a:r>
              <a:rPr lang="cs-CZ" smtClean="0"/>
              <a:t>Třetí úroveň</a:t>
            </a:r>
          </a:p>
          <a:p>
            <a:pPr lvl="3" eaLnBrk="1" latinLnBrk="0" hangingPunct="1"/>
            <a:r>
              <a:rPr lang="cs-CZ" smtClean="0"/>
              <a:t>Čtvrtá úroveň</a:t>
            </a:r>
          </a:p>
          <a:p>
            <a:pPr lvl="4" eaLnBrk="1" latinLnBrk="0" hangingPunct="1"/>
            <a:r>
              <a:rPr lang="cs-CZ" smtClean="0"/>
              <a:t>Pátá úroveň</a:t>
            </a:r>
            <a:endParaRPr kumimoji="0" lang="en-US"/>
          </a:p>
        </p:txBody>
      </p:sp>
      <p:sp>
        <p:nvSpPr>
          <p:cNvPr id="4" name="Date Placeholder 3"/>
          <p:cNvSpPr>
            <a:spLocks noGrp="1"/>
          </p:cNvSpPr>
          <p:nvPr>
            <p:ph type="dt" sz="half" idx="10"/>
          </p:nvPr>
        </p:nvSpPr>
        <p:spPr/>
        <p:txBody>
          <a:bodyPr/>
          <a:lstStyle/>
          <a:p>
            <a:fld id="{52B76858-06A3-4602-8847-37E8B9CD3EB6}" type="datetimeFigureOut">
              <a:rPr lang="sk-SK" smtClean="0"/>
              <a:t>26. 5. 2021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6DF6A07B-52CB-4E15-A366-3494D98D459C}" type="slidenum">
              <a:rPr lang="sk-SK" smtClean="0"/>
              <a:t>‹#›</a:t>
            </a:fld>
            <a:endParaRPr lang="sk-SK"/>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cs-CZ" smtClean="0"/>
              <a:t>Kliknutím lze upravit styl.</a:t>
            </a:r>
            <a:endParaRPr kumimoji="0" lang="en-US"/>
          </a:p>
        </p:txBody>
      </p:sp>
      <p:sp>
        <p:nvSpPr>
          <p:cNvPr id="3" name="Content Placeholder 2"/>
          <p:cNvSpPr>
            <a:spLocks noGrp="1"/>
          </p:cNvSpPr>
          <p:nvPr>
            <p:ph idx="1"/>
          </p:nvPr>
        </p:nvSpPr>
        <p:spPr/>
        <p:txBody>
          <a:bodyPr/>
          <a:lstStyle/>
          <a:p>
            <a:pPr lvl="0" eaLnBrk="1" latinLnBrk="0" hangingPunct="1"/>
            <a:r>
              <a:rPr lang="cs-CZ" smtClean="0"/>
              <a:t>Kliknutím lze upravit styly předlohy textu.</a:t>
            </a:r>
          </a:p>
          <a:p>
            <a:pPr lvl="1" eaLnBrk="1" latinLnBrk="0" hangingPunct="1"/>
            <a:r>
              <a:rPr lang="cs-CZ" smtClean="0"/>
              <a:t>Druhá úroveň</a:t>
            </a:r>
          </a:p>
          <a:p>
            <a:pPr lvl="2" eaLnBrk="1" latinLnBrk="0" hangingPunct="1"/>
            <a:r>
              <a:rPr lang="cs-CZ" smtClean="0"/>
              <a:t>Třetí úroveň</a:t>
            </a:r>
          </a:p>
          <a:p>
            <a:pPr lvl="3" eaLnBrk="1" latinLnBrk="0" hangingPunct="1"/>
            <a:r>
              <a:rPr lang="cs-CZ" smtClean="0"/>
              <a:t>Čtvrtá úroveň</a:t>
            </a:r>
          </a:p>
          <a:p>
            <a:pPr lvl="4" eaLnBrk="1" latinLnBrk="0" hangingPunct="1"/>
            <a:r>
              <a:rPr lang="cs-CZ" smtClean="0"/>
              <a:t>Pátá úroveň</a:t>
            </a:r>
            <a:endParaRPr kumimoji="0" lang="en-US"/>
          </a:p>
        </p:txBody>
      </p:sp>
      <p:sp>
        <p:nvSpPr>
          <p:cNvPr id="4" name="Date Placeholder 3"/>
          <p:cNvSpPr>
            <a:spLocks noGrp="1"/>
          </p:cNvSpPr>
          <p:nvPr>
            <p:ph type="dt" sz="half" idx="10"/>
          </p:nvPr>
        </p:nvSpPr>
        <p:spPr/>
        <p:txBody>
          <a:bodyPr/>
          <a:lstStyle/>
          <a:p>
            <a:fld id="{52B76858-06A3-4602-8847-37E8B9CD3EB6}" type="datetimeFigureOut">
              <a:rPr lang="sk-SK" smtClean="0"/>
              <a:t>26. 5. 2021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6DF6A07B-52CB-4E15-A366-3494D98D459C}" type="slidenum">
              <a:rPr lang="sk-SK" smtClean="0"/>
              <a:t>‹#›</a:t>
            </a:fld>
            <a:endParaRPr lang="sk-SK"/>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cs-CZ" smtClean="0"/>
              <a:t>Kliknutím lze upravit styl.</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cs-CZ" smtClean="0"/>
              <a:t>Kliknutím lze upravit styly předlohy textu.</a:t>
            </a:r>
          </a:p>
        </p:txBody>
      </p:sp>
      <p:sp>
        <p:nvSpPr>
          <p:cNvPr id="4" name="Date Placeholder 3"/>
          <p:cNvSpPr>
            <a:spLocks noGrp="1"/>
          </p:cNvSpPr>
          <p:nvPr>
            <p:ph type="dt" sz="half" idx="10"/>
          </p:nvPr>
        </p:nvSpPr>
        <p:spPr/>
        <p:txBody>
          <a:bodyPr/>
          <a:lstStyle/>
          <a:p>
            <a:fld id="{52B76858-06A3-4602-8847-37E8B9CD3EB6}" type="datetimeFigureOut">
              <a:rPr lang="sk-SK" smtClean="0"/>
              <a:t>26. 5. 2021</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6DF6A07B-52CB-4E15-A366-3494D98D459C}" type="slidenum">
              <a:rPr lang="sk-SK" smtClean="0"/>
              <a:t>‹#›</a:t>
            </a:fld>
            <a:endParaRPr lang="sk-SK"/>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cs-CZ" smtClean="0"/>
              <a:t>Kliknutím lze upravit styl.</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cs-CZ" smtClean="0"/>
              <a:t>Kliknutím lze upravit styly předlohy textu.</a:t>
            </a:r>
          </a:p>
          <a:p>
            <a:pPr lvl="1" eaLnBrk="1" latinLnBrk="0" hangingPunct="1"/>
            <a:r>
              <a:rPr lang="cs-CZ" smtClean="0"/>
              <a:t>Druhá úroveň</a:t>
            </a:r>
          </a:p>
          <a:p>
            <a:pPr lvl="2" eaLnBrk="1" latinLnBrk="0" hangingPunct="1"/>
            <a:r>
              <a:rPr lang="cs-CZ" smtClean="0"/>
              <a:t>Třetí úroveň</a:t>
            </a:r>
          </a:p>
          <a:p>
            <a:pPr lvl="3" eaLnBrk="1" latinLnBrk="0" hangingPunct="1"/>
            <a:r>
              <a:rPr lang="cs-CZ" smtClean="0"/>
              <a:t>Čtvrtá úroveň</a:t>
            </a:r>
          </a:p>
          <a:p>
            <a:pPr lvl="4" eaLnBrk="1" latinLnBrk="0" hangingPunct="1"/>
            <a:r>
              <a:rPr lang="cs-CZ" smtClean="0"/>
              <a:t>Pátá úroveň</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cs-CZ" smtClean="0"/>
              <a:t>Kliknutím lze upravit styly předlohy textu.</a:t>
            </a:r>
          </a:p>
          <a:p>
            <a:pPr lvl="1" eaLnBrk="1" latinLnBrk="0" hangingPunct="1"/>
            <a:r>
              <a:rPr lang="cs-CZ" smtClean="0"/>
              <a:t>Druhá úroveň</a:t>
            </a:r>
          </a:p>
          <a:p>
            <a:pPr lvl="2" eaLnBrk="1" latinLnBrk="0" hangingPunct="1"/>
            <a:r>
              <a:rPr lang="cs-CZ" smtClean="0"/>
              <a:t>Třetí úroveň</a:t>
            </a:r>
          </a:p>
          <a:p>
            <a:pPr lvl="3" eaLnBrk="1" latinLnBrk="0" hangingPunct="1"/>
            <a:r>
              <a:rPr lang="cs-CZ" smtClean="0"/>
              <a:t>Čtvrtá úroveň</a:t>
            </a:r>
          </a:p>
          <a:p>
            <a:pPr lvl="4" eaLnBrk="1" latinLnBrk="0" hangingPunct="1"/>
            <a:r>
              <a:rPr lang="cs-CZ" smtClean="0"/>
              <a:t>Pátá úroveň</a:t>
            </a:r>
            <a:endParaRPr kumimoji="0" lang="en-US"/>
          </a:p>
        </p:txBody>
      </p:sp>
      <p:sp>
        <p:nvSpPr>
          <p:cNvPr id="5" name="Date Placeholder 4"/>
          <p:cNvSpPr>
            <a:spLocks noGrp="1"/>
          </p:cNvSpPr>
          <p:nvPr>
            <p:ph type="dt" sz="half" idx="10"/>
          </p:nvPr>
        </p:nvSpPr>
        <p:spPr/>
        <p:txBody>
          <a:bodyPr/>
          <a:lstStyle/>
          <a:p>
            <a:fld id="{52B76858-06A3-4602-8847-37E8B9CD3EB6}" type="datetimeFigureOut">
              <a:rPr lang="sk-SK" smtClean="0"/>
              <a:t>26. 5. 2021</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6DF6A07B-52CB-4E15-A366-3494D98D459C}" type="slidenum">
              <a:rPr lang="sk-SK" smtClean="0"/>
              <a:t>‹#›</a:t>
            </a:fld>
            <a:endParaRPr lang="sk-SK"/>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cs-CZ" smtClean="0"/>
              <a:t>Kliknutím lze upravit styl.</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cs-CZ" smtClean="0"/>
              <a:t>Kliknutím lze upravit styly předlohy textu.</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cs-CZ" smtClean="0"/>
              <a:t>Kliknutím lze upravit styly předlohy textu.</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cs-CZ" smtClean="0"/>
              <a:t>Kliknutím lze upravit styly předlohy textu.</a:t>
            </a:r>
          </a:p>
          <a:p>
            <a:pPr lvl="1" eaLnBrk="1" latinLnBrk="0" hangingPunct="1"/>
            <a:r>
              <a:rPr lang="cs-CZ" smtClean="0"/>
              <a:t>Druhá úroveň</a:t>
            </a:r>
          </a:p>
          <a:p>
            <a:pPr lvl="2" eaLnBrk="1" latinLnBrk="0" hangingPunct="1"/>
            <a:r>
              <a:rPr lang="cs-CZ" smtClean="0"/>
              <a:t>Třetí úroveň</a:t>
            </a:r>
          </a:p>
          <a:p>
            <a:pPr lvl="3" eaLnBrk="1" latinLnBrk="0" hangingPunct="1"/>
            <a:r>
              <a:rPr lang="cs-CZ" smtClean="0"/>
              <a:t>Čtvrtá úroveň</a:t>
            </a:r>
          </a:p>
          <a:p>
            <a:pPr lvl="4" eaLnBrk="1" latinLnBrk="0" hangingPunct="1"/>
            <a:r>
              <a:rPr lang="cs-CZ" smtClean="0"/>
              <a:t>Pátá úroveň</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cs-CZ" smtClean="0"/>
              <a:t>Kliknutím lze upravit styly předlohy textu.</a:t>
            </a:r>
          </a:p>
          <a:p>
            <a:pPr lvl="1" eaLnBrk="1" latinLnBrk="0" hangingPunct="1"/>
            <a:r>
              <a:rPr lang="cs-CZ" smtClean="0"/>
              <a:t>Druhá úroveň</a:t>
            </a:r>
          </a:p>
          <a:p>
            <a:pPr lvl="2" eaLnBrk="1" latinLnBrk="0" hangingPunct="1"/>
            <a:r>
              <a:rPr lang="cs-CZ" smtClean="0"/>
              <a:t>Třetí úroveň</a:t>
            </a:r>
          </a:p>
          <a:p>
            <a:pPr lvl="3" eaLnBrk="1" latinLnBrk="0" hangingPunct="1"/>
            <a:r>
              <a:rPr lang="cs-CZ" smtClean="0"/>
              <a:t>Čtvrtá úroveň</a:t>
            </a:r>
          </a:p>
          <a:p>
            <a:pPr lvl="4" eaLnBrk="1" latinLnBrk="0" hangingPunct="1"/>
            <a:r>
              <a:rPr lang="cs-CZ" smtClean="0"/>
              <a:t>Pátá úroveň</a:t>
            </a:r>
            <a:endParaRPr kumimoji="0" lang="en-US"/>
          </a:p>
        </p:txBody>
      </p:sp>
      <p:sp>
        <p:nvSpPr>
          <p:cNvPr id="7" name="Date Placeholder 6"/>
          <p:cNvSpPr>
            <a:spLocks noGrp="1"/>
          </p:cNvSpPr>
          <p:nvPr>
            <p:ph type="dt" sz="half" idx="10"/>
          </p:nvPr>
        </p:nvSpPr>
        <p:spPr/>
        <p:txBody>
          <a:bodyPr/>
          <a:lstStyle/>
          <a:p>
            <a:fld id="{52B76858-06A3-4602-8847-37E8B9CD3EB6}" type="datetimeFigureOut">
              <a:rPr lang="sk-SK" smtClean="0"/>
              <a:t>26. 5. 2021</a:t>
            </a:fld>
            <a:endParaRPr lang="sk-SK"/>
          </a:p>
        </p:txBody>
      </p:sp>
      <p:sp>
        <p:nvSpPr>
          <p:cNvPr id="8" name="Footer Placeholder 7"/>
          <p:cNvSpPr>
            <a:spLocks noGrp="1"/>
          </p:cNvSpPr>
          <p:nvPr>
            <p:ph type="ftr" sz="quarter" idx="11"/>
          </p:nvPr>
        </p:nvSpPr>
        <p:spPr/>
        <p:txBody>
          <a:bodyPr/>
          <a:lstStyle/>
          <a:p>
            <a:endParaRPr lang="sk-SK"/>
          </a:p>
        </p:txBody>
      </p:sp>
      <p:sp>
        <p:nvSpPr>
          <p:cNvPr id="9" name="Slide Number Placeholder 8"/>
          <p:cNvSpPr>
            <a:spLocks noGrp="1"/>
          </p:cNvSpPr>
          <p:nvPr>
            <p:ph type="sldNum" sz="quarter" idx="12"/>
          </p:nvPr>
        </p:nvSpPr>
        <p:spPr/>
        <p:txBody>
          <a:bodyPr/>
          <a:lstStyle/>
          <a:p>
            <a:fld id="{6DF6A07B-52CB-4E15-A366-3494D98D459C}" type="slidenum">
              <a:rPr lang="sk-SK" smtClean="0"/>
              <a:t>‹#›</a:t>
            </a:fld>
            <a:endParaRPr lang="sk-SK"/>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cs-CZ" smtClean="0"/>
              <a:t>Kliknutím lze upravit styl.</a:t>
            </a:r>
            <a:endParaRPr kumimoji="0" lang="en-US"/>
          </a:p>
        </p:txBody>
      </p:sp>
      <p:sp>
        <p:nvSpPr>
          <p:cNvPr id="3" name="Date Placeholder 2"/>
          <p:cNvSpPr>
            <a:spLocks noGrp="1"/>
          </p:cNvSpPr>
          <p:nvPr>
            <p:ph type="dt" sz="half" idx="10"/>
          </p:nvPr>
        </p:nvSpPr>
        <p:spPr/>
        <p:txBody>
          <a:bodyPr/>
          <a:lstStyle/>
          <a:p>
            <a:fld id="{52B76858-06A3-4602-8847-37E8B9CD3EB6}" type="datetimeFigureOut">
              <a:rPr lang="sk-SK" smtClean="0"/>
              <a:t>26. 5. 2021</a:t>
            </a:fld>
            <a:endParaRPr lang="sk-SK"/>
          </a:p>
        </p:txBody>
      </p:sp>
      <p:sp>
        <p:nvSpPr>
          <p:cNvPr id="4" name="Footer Placeholder 3"/>
          <p:cNvSpPr>
            <a:spLocks noGrp="1"/>
          </p:cNvSpPr>
          <p:nvPr>
            <p:ph type="ftr" sz="quarter" idx="11"/>
          </p:nvPr>
        </p:nvSpPr>
        <p:spPr/>
        <p:txBody>
          <a:bodyPr/>
          <a:lstStyle/>
          <a:p>
            <a:endParaRPr lang="sk-SK"/>
          </a:p>
        </p:txBody>
      </p:sp>
      <p:sp>
        <p:nvSpPr>
          <p:cNvPr id="5" name="Slide Number Placeholder 4"/>
          <p:cNvSpPr>
            <a:spLocks noGrp="1"/>
          </p:cNvSpPr>
          <p:nvPr>
            <p:ph type="sldNum" sz="quarter" idx="12"/>
          </p:nvPr>
        </p:nvSpPr>
        <p:spPr/>
        <p:txBody>
          <a:bodyPr/>
          <a:lstStyle/>
          <a:p>
            <a:fld id="{6DF6A07B-52CB-4E15-A366-3494D98D459C}" type="slidenum">
              <a:rPr lang="sk-SK" smtClean="0"/>
              <a:t>‹#›</a:t>
            </a:fld>
            <a:endParaRPr lang="sk-SK"/>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B76858-06A3-4602-8847-37E8B9CD3EB6}" type="datetimeFigureOut">
              <a:rPr lang="sk-SK" smtClean="0"/>
              <a:t>26. 5. 2021</a:t>
            </a:fld>
            <a:endParaRPr lang="sk-SK"/>
          </a:p>
        </p:txBody>
      </p:sp>
      <p:sp>
        <p:nvSpPr>
          <p:cNvPr id="3" name="Footer Placeholder 2"/>
          <p:cNvSpPr>
            <a:spLocks noGrp="1"/>
          </p:cNvSpPr>
          <p:nvPr>
            <p:ph type="ftr" sz="quarter" idx="11"/>
          </p:nvPr>
        </p:nvSpPr>
        <p:spPr/>
        <p:txBody>
          <a:bodyPr/>
          <a:lstStyle/>
          <a:p>
            <a:endParaRPr lang="sk-SK"/>
          </a:p>
        </p:txBody>
      </p:sp>
      <p:sp>
        <p:nvSpPr>
          <p:cNvPr id="4" name="Slide Number Placeholder 3"/>
          <p:cNvSpPr>
            <a:spLocks noGrp="1"/>
          </p:cNvSpPr>
          <p:nvPr>
            <p:ph type="sldNum" sz="quarter" idx="12"/>
          </p:nvPr>
        </p:nvSpPr>
        <p:spPr/>
        <p:txBody>
          <a:bodyPr/>
          <a:lstStyle/>
          <a:p>
            <a:fld id="{6DF6A07B-52CB-4E15-A366-3494D98D459C}" type="slidenum">
              <a:rPr lang="sk-SK" smtClean="0"/>
              <a:t>‹#›</a:t>
            </a:fld>
            <a:endParaRPr lang="sk-SK"/>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cs-CZ" smtClean="0"/>
              <a:t>Kliknutím lze upravit styl.</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cs-CZ" smtClean="0"/>
              <a:t>Kliknutím lze upravit styly předlohy textu.</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cs-CZ" smtClean="0"/>
              <a:t>Kliknutím lze upravit styly předlohy textu.</a:t>
            </a:r>
          </a:p>
          <a:p>
            <a:pPr lvl="1" eaLnBrk="1" latinLnBrk="0" hangingPunct="1"/>
            <a:r>
              <a:rPr lang="cs-CZ" smtClean="0"/>
              <a:t>Druhá úroveň</a:t>
            </a:r>
          </a:p>
          <a:p>
            <a:pPr lvl="2" eaLnBrk="1" latinLnBrk="0" hangingPunct="1"/>
            <a:r>
              <a:rPr lang="cs-CZ" smtClean="0"/>
              <a:t>Třetí úroveň</a:t>
            </a:r>
          </a:p>
          <a:p>
            <a:pPr lvl="3" eaLnBrk="1" latinLnBrk="0" hangingPunct="1"/>
            <a:r>
              <a:rPr lang="cs-CZ" smtClean="0"/>
              <a:t>Čtvrtá úroveň</a:t>
            </a:r>
          </a:p>
          <a:p>
            <a:pPr lvl="4" eaLnBrk="1" latinLnBrk="0" hangingPunct="1"/>
            <a:r>
              <a:rPr lang="cs-CZ" smtClean="0"/>
              <a:t>Pátá úroveň</a:t>
            </a:r>
            <a:endParaRPr kumimoji="0" lang="en-US"/>
          </a:p>
        </p:txBody>
      </p:sp>
      <p:sp>
        <p:nvSpPr>
          <p:cNvPr id="5" name="Date Placeholder 4"/>
          <p:cNvSpPr>
            <a:spLocks noGrp="1"/>
          </p:cNvSpPr>
          <p:nvPr>
            <p:ph type="dt" sz="half" idx="10"/>
          </p:nvPr>
        </p:nvSpPr>
        <p:spPr/>
        <p:txBody>
          <a:bodyPr/>
          <a:lstStyle/>
          <a:p>
            <a:fld id="{52B76858-06A3-4602-8847-37E8B9CD3EB6}" type="datetimeFigureOut">
              <a:rPr lang="sk-SK" smtClean="0"/>
              <a:t>26. 5. 2021</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6DF6A07B-52CB-4E15-A366-3494D98D459C}" type="slidenum">
              <a:rPr lang="sk-SK" smtClean="0"/>
              <a:t>‹#›</a:t>
            </a:fld>
            <a:endParaRPr lang="sk-SK"/>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ek s titulkem">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cs-CZ" smtClean="0"/>
              <a:t>Kliknutím lze upravit styl.</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cs-CZ" smtClean="0"/>
              <a:t>Kliknutím lze upravit styly předlohy textu.</a:t>
            </a:r>
          </a:p>
        </p:txBody>
      </p:sp>
      <p:sp>
        <p:nvSpPr>
          <p:cNvPr id="5" name="Date Placeholder 4"/>
          <p:cNvSpPr>
            <a:spLocks noGrp="1"/>
          </p:cNvSpPr>
          <p:nvPr>
            <p:ph type="dt" sz="half" idx="10"/>
          </p:nvPr>
        </p:nvSpPr>
        <p:spPr/>
        <p:txBody>
          <a:bodyPr/>
          <a:lstStyle/>
          <a:p>
            <a:fld id="{52B76858-06A3-4602-8847-37E8B9CD3EB6}" type="datetimeFigureOut">
              <a:rPr lang="sk-SK" smtClean="0"/>
              <a:t>26. 5. 2021</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a:xfrm>
            <a:off x="8077200" y="6356350"/>
            <a:ext cx="609600" cy="365125"/>
          </a:xfrm>
        </p:spPr>
        <p:txBody>
          <a:bodyPr/>
          <a:lstStyle/>
          <a:p>
            <a:fld id="{6DF6A07B-52CB-4E15-A366-3494D98D459C}" type="slidenum">
              <a:rPr lang="sk-SK" smtClean="0"/>
              <a:t>‹#›</a:t>
            </a:fld>
            <a:endParaRPr lang="sk-SK"/>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cs-CZ" smtClean="0"/>
              <a:t>Kliknutím na ikonu přidáte obrázek.</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cs-CZ" smtClean="0"/>
              <a:t>Kliknutím lze upravit styl.</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cs-CZ" smtClean="0"/>
              <a:t>Kliknutím lze upravit styly předlohy textu.</a:t>
            </a:r>
          </a:p>
          <a:p>
            <a:pPr lvl="1" eaLnBrk="1" latinLnBrk="0" hangingPunct="1"/>
            <a:r>
              <a:rPr kumimoji="0" lang="cs-CZ" smtClean="0"/>
              <a:t>Druhá úroveň</a:t>
            </a:r>
          </a:p>
          <a:p>
            <a:pPr lvl="2" eaLnBrk="1" latinLnBrk="0" hangingPunct="1"/>
            <a:r>
              <a:rPr kumimoji="0" lang="cs-CZ" smtClean="0"/>
              <a:t>Třetí úroveň</a:t>
            </a:r>
          </a:p>
          <a:p>
            <a:pPr lvl="3" eaLnBrk="1" latinLnBrk="0" hangingPunct="1"/>
            <a:r>
              <a:rPr kumimoji="0" lang="cs-CZ" smtClean="0"/>
              <a:t>Čtvrtá úroveň</a:t>
            </a:r>
          </a:p>
          <a:p>
            <a:pPr lvl="4" eaLnBrk="1" latinLnBrk="0" hangingPunct="1"/>
            <a:r>
              <a:rPr kumimoji="0" lang="cs-CZ" smtClean="0"/>
              <a:t>Pátá úroveň</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2B76858-06A3-4602-8847-37E8B9CD3EB6}" type="datetimeFigureOut">
              <a:rPr lang="sk-SK" smtClean="0"/>
              <a:t>26. 5. 2021</a:t>
            </a:fld>
            <a:endParaRPr lang="sk-SK"/>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sk-SK"/>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DF6A07B-52CB-4E15-A366-3494D98D459C}" type="slidenum">
              <a:rPr lang="sk-SK" smtClean="0"/>
              <a:t>‹#›</a:t>
            </a:fld>
            <a:endParaRPr lang="sk-SK"/>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slide" Target="slide2.xml"/><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5.jpeg"/><Relationship Id="rId13" Type="http://schemas.openxmlformats.org/officeDocument/2006/relationships/slide" Target="slide2.xml"/><Relationship Id="rId3" Type="http://schemas.openxmlformats.org/officeDocument/2006/relationships/image" Target="../media/image20.jpeg"/><Relationship Id="rId7" Type="http://schemas.openxmlformats.org/officeDocument/2006/relationships/image" Target="../media/image24.jpeg"/><Relationship Id="rId12" Type="http://schemas.microsoft.com/office/2007/relationships/hdphoto" Target="../media/hdphoto1.wdp"/><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image" Target="../media/image23.jpeg"/><Relationship Id="rId11" Type="http://schemas.openxmlformats.org/officeDocument/2006/relationships/image" Target="../media/image28.jpeg"/><Relationship Id="rId5" Type="http://schemas.openxmlformats.org/officeDocument/2006/relationships/image" Target="../media/image22.jpeg"/><Relationship Id="rId10" Type="http://schemas.openxmlformats.org/officeDocument/2006/relationships/image" Target="../media/image27.jpeg"/><Relationship Id="rId4" Type="http://schemas.openxmlformats.org/officeDocument/2006/relationships/image" Target="../media/image21.jpeg"/><Relationship Id="rId9" Type="http://schemas.openxmlformats.org/officeDocument/2006/relationships/image" Target="../media/image26.jpeg"/></Relationships>
</file>

<file path=ppt/slides/_rels/slide14.xml.rels><?xml version="1.0" encoding="UTF-8" standalone="yes"?>
<Relationships xmlns="http://schemas.openxmlformats.org/package/2006/relationships"><Relationship Id="rId8" Type="http://schemas.openxmlformats.org/officeDocument/2006/relationships/hyperlink" Target="https://klocher.sk/zaujimavosti-o-mackach/" TargetMode="External"/><Relationship Id="rId3" Type="http://schemas.openxmlformats.org/officeDocument/2006/relationships/hyperlink" Target="http://projekt.weblahko.sk/Macka-domaca.html" TargetMode="External"/><Relationship Id="rId7" Type="http://schemas.openxmlformats.org/officeDocument/2006/relationships/hyperlink" Target="https://micky.estranky.sk/clanky/vedeli-ste_-ze-___-_.html" TargetMode="External"/><Relationship Id="rId2" Type="http://schemas.openxmlformats.org/officeDocument/2006/relationships/hyperlink" Target="https://sk.wikipedia.org/wiki/Ma%C4%8Dka_dom%C3%A1ca#Vek_ma%C4%8Dky" TargetMode="External"/><Relationship Id="rId1" Type="http://schemas.openxmlformats.org/officeDocument/2006/relationships/slideLayout" Target="../slideLayouts/slideLayout2.xml"/><Relationship Id="rId6" Type="http://schemas.openxmlformats.org/officeDocument/2006/relationships/hyperlink" Target="https://www.alza.sk/pet/starostlivost-o-maciatko#vyvoj" TargetMode="External"/><Relationship Id="rId5" Type="http://schemas.openxmlformats.org/officeDocument/2006/relationships/hyperlink" Target="https://www.istockphoto.com/search/2/image?phrase=cats" TargetMode="External"/><Relationship Id="rId4" Type="http://schemas.openxmlformats.org/officeDocument/2006/relationships/hyperlink" Target="https://jessinka.estranky.sk/clanky/nieco_o_macke.html"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4.xml"/><Relationship Id="rId7"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slide" Target="slide9.xml"/><Relationship Id="rId4" Type="http://schemas.openxmlformats.org/officeDocument/2006/relationships/slide" Target="slide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slide" Target="slide2.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slide" Target="slide2.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p:txBody>
          <a:bodyPr/>
          <a:lstStyle/>
          <a:p>
            <a:pPr algn="ctr"/>
            <a:r>
              <a:rPr lang="sk-SK" dirty="0" smtClean="0">
                <a:solidFill>
                  <a:srgbClr val="358F5E"/>
                </a:solidFill>
              </a:rPr>
              <a:t>Mačka domáca</a:t>
            </a:r>
            <a:endParaRPr lang="sk-SK" dirty="0">
              <a:solidFill>
                <a:srgbClr val="358F5E"/>
              </a:solidFill>
            </a:endParaRPr>
          </a:p>
        </p:txBody>
      </p:sp>
      <p:sp>
        <p:nvSpPr>
          <p:cNvPr id="3" name="Podnadpis 2"/>
          <p:cNvSpPr>
            <a:spLocks noGrp="1"/>
          </p:cNvSpPr>
          <p:nvPr>
            <p:ph type="subTitle" idx="1"/>
          </p:nvPr>
        </p:nvSpPr>
        <p:spPr>
          <a:xfrm>
            <a:off x="1403648" y="3068960"/>
            <a:ext cx="6213475" cy="1752600"/>
          </a:xfrm>
        </p:spPr>
        <p:txBody>
          <a:bodyPr/>
          <a:lstStyle/>
          <a:p>
            <a:pPr algn="ctr"/>
            <a:r>
              <a:rPr lang="sk-SK" dirty="0" smtClean="0">
                <a:latin typeface="+mj-lt"/>
              </a:rPr>
              <a:t>    Nina </a:t>
            </a:r>
            <a:r>
              <a:rPr lang="sk-SK" dirty="0" smtClean="0">
                <a:latin typeface="+mj-lt"/>
              </a:rPr>
              <a:t>Marčeková</a:t>
            </a:r>
            <a:endParaRPr lang="sk-SK" dirty="0">
              <a:latin typeface="+mj-lt"/>
            </a:endParaRPr>
          </a:p>
        </p:txBody>
      </p:sp>
      <p:sp>
        <p:nvSpPr>
          <p:cNvPr id="4" name="AutoShape 2" descr="Domáca mačka v prírode – ekologická katastrofa. – horar.sk"/>
          <p:cNvSpPr>
            <a:spLocks noChangeAspect="1" noChangeArrowheads="1"/>
          </p:cNvSpPr>
          <p:nvPr/>
        </p:nvSpPr>
        <p:spPr bwMode="auto">
          <a:xfrm>
            <a:off x="155575" y="-769938"/>
            <a:ext cx="2857500" cy="1609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k-SK"/>
          </a:p>
        </p:txBody>
      </p:sp>
    </p:spTree>
    <p:extLst>
      <p:ext uri="{BB962C8B-B14F-4D97-AF65-F5344CB8AC3E}">
        <p14:creationId xmlns:p14="http://schemas.microsoft.com/office/powerpoint/2010/main" val="397241858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106" name="Picture 10" descr="Kurz vor dem Sprung Eine Katze kurz vor dem Angriff cats while hunting stock pictures, royalty-free photos &amp;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09" y="116633"/>
            <a:ext cx="4028578" cy="268571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4104" name="Picture 8" descr="Cat and mouse  cats while hunting stock pictures, royalty-free photos &amp;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8011" y="2924944"/>
            <a:ext cx="4028578" cy="267255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4098" name="Picture 2" descr="https://media.istockphoto.com/photos/cat-hunter-with-a-caught-mouse-in-her-mouth-picture-id1169434440?b=1&amp;k=6&amp;m=1169434440&amp;s=170667a&amp;w=0&amp;h=2S7gHEafgr1_hlMPcS7kfdgCiGiW4DDH5GTd_y3TSO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116632"/>
            <a:ext cx="4032541" cy="268572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4100" name="Picture 4" descr="https://media.istockphoto.com/photos/young-cat-hunting-butterfly-picture-id500175633?b=1&amp;k=6&amp;m=500175633&amp;s=170667a&amp;w=0&amp;h=u0LkztpqMUqUgbkpCiySau6BbDbVSkFme_ppGwVCsN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09" y="2924944"/>
            <a:ext cx="4028578" cy="268572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4102" name="Picture 6" descr="Cat with bird in a teeth.  cats while hunting stock pictures, royalty-free photos &amp; imag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1820" y="1820821"/>
            <a:ext cx="3312368" cy="220824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8" name="Tlačítko akce: Domů 3">
            <a:hlinkClick r:id="rId7" action="ppaction://hlinksldjump" highlightClick="1"/>
          </p:cNvPr>
          <p:cNvSpPr/>
          <p:nvPr/>
        </p:nvSpPr>
        <p:spPr>
          <a:xfrm>
            <a:off x="4103948" y="6129460"/>
            <a:ext cx="936104" cy="576064"/>
          </a:xfrm>
          <a:prstGeom prst="actionButtonHome">
            <a:avLst/>
          </a:prstGeom>
          <a:solidFill>
            <a:schemeClr val="accent3">
              <a:lumMod val="40000"/>
              <a:lumOff val="60000"/>
            </a:schemeClr>
          </a:solidFill>
          <a:ln>
            <a:solidFill>
              <a:schemeClr val="bg2">
                <a:lumMod val="75000"/>
              </a:schemeClr>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17430023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100"/>
                                  </p:stCondLst>
                                  <p:childTnLst>
                                    <p:set>
                                      <p:cBhvr>
                                        <p:cTn id="6" dur="1" fill="hold">
                                          <p:stCondLst>
                                            <p:cond delay="0"/>
                                          </p:stCondLst>
                                        </p:cTn>
                                        <p:tgtEl>
                                          <p:spTgt spid="4106"/>
                                        </p:tgtEl>
                                        <p:attrNameLst>
                                          <p:attrName>style.visibility</p:attrName>
                                        </p:attrNameLst>
                                      </p:cBhvr>
                                      <p:to>
                                        <p:strVal val="visible"/>
                                      </p:to>
                                    </p:set>
                                    <p:anim calcmode="lin" valueType="num">
                                      <p:cBhvr additive="base">
                                        <p:cTn id="7" dur="500" fill="hold"/>
                                        <p:tgtEl>
                                          <p:spTgt spid="4106"/>
                                        </p:tgtEl>
                                        <p:attrNameLst>
                                          <p:attrName>ppt_x</p:attrName>
                                        </p:attrNameLst>
                                      </p:cBhvr>
                                      <p:tavLst>
                                        <p:tav tm="0">
                                          <p:val>
                                            <p:strVal val="0-#ppt_w/2"/>
                                          </p:val>
                                        </p:tav>
                                        <p:tav tm="100000">
                                          <p:val>
                                            <p:strVal val="#ppt_x"/>
                                          </p:val>
                                        </p:tav>
                                      </p:tavLst>
                                    </p:anim>
                                    <p:anim calcmode="lin" valueType="num">
                                      <p:cBhvr additive="base">
                                        <p:cTn id="8" dur="500" fill="hold"/>
                                        <p:tgtEl>
                                          <p:spTgt spid="4106"/>
                                        </p:tgtEl>
                                        <p:attrNameLst>
                                          <p:attrName>ppt_y</p:attrName>
                                        </p:attrNameLst>
                                      </p:cBhvr>
                                      <p:tavLst>
                                        <p:tav tm="0">
                                          <p:val>
                                            <p:strVal val="#ppt_y"/>
                                          </p:val>
                                        </p:tav>
                                        <p:tav tm="100000">
                                          <p:val>
                                            <p:strVal val="#ppt_y"/>
                                          </p:val>
                                        </p:tav>
                                      </p:tavLst>
                                    </p:anim>
                                  </p:childTnLst>
                                </p:cTn>
                              </p:par>
                            </p:childTnLst>
                          </p:cTn>
                        </p:par>
                        <p:par>
                          <p:cTn id="9" fill="hold">
                            <p:stCondLst>
                              <p:cond delay="600"/>
                            </p:stCondLst>
                            <p:childTnLst>
                              <p:par>
                                <p:cTn id="10" presetID="2" presetClass="entr" presetSubtype="8" fill="hold" nodeType="afterEffect">
                                  <p:stCondLst>
                                    <p:cond delay="100"/>
                                  </p:stCondLst>
                                  <p:childTnLst>
                                    <p:set>
                                      <p:cBhvr>
                                        <p:cTn id="11" dur="1" fill="hold">
                                          <p:stCondLst>
                                            <p:cond delay="0"/>
                                          </p:stCondLst>
                                        </p:cTn>
                                        <p:tgtEl>
                                          <p:spTgt spid="4102"/>
                                        </p:tgtEl>
                                        <p:attrNameLst>
                                          <p:attrName>style.visibility</p:attrName>
                                        </p:attrNameLst>
                                      </p:cBhvr>
                                      <p:to>
                                        <p:strVal val="visible"/>
                                      </p:to>
                                    </p:set>
                                    <p:anim calcmode="lin" valueType="num">
                                      <p:cBhvr additive="base">
                                        <p:cTn id="12" dur="500" fill="hold"/>
                                        <p:tgtEl>
                                          <p:spTgt spid="4102"/>
                                        </p:tgtEl>
                                        <p:attrNameLst>
                                          <p:attrName>ppt_x</p:attrName>
                                        </p:attrNameLst>
                                      </p:cBhvr>
                                      <p:tavLst>
                                        <p:tav tm="0">
                                          <p:val>
                                            <p:strVal val="0-#ppt_w/2"/>
                                          </p:val>
                                        </p:tav>
                                        <p:tav tm="100000">
                                          <p:val>
                                            <p:strVal val="#ppt_x"/>
                                          </p:val>
                                        </p:tav>
                                      </p:tavLst>
                                    </p:anim>
                                    <p:anim calcmode="lin" valueType="num">
                                      <p:cBhvr additive="base">
                                        <p:cTn id="13" dur="500" fill="hold"/>
                                        <p:tgtEl>
                                          <p:spTgt spid="4102"/>
                                        </p:tgtEl>
                                        <p:attrNameLst>
                                          <p:attrName>ppt_y</p:attrName>
                                        </p:attrNameLst>
                                      </p:cBhvr>
                                      <p:tavLst>
                                        <p:tav tm="0">
                                          <p:val>
                                            <p:strVal val="#ppt_y"/>
                                          </p:val>
                                        </p:tav>
                                        <p:tav tm="100000">
                                          <p:val>
                                            <p:strVal val="#ppt_y"/>
                                          </p:val>
                                        </p:tav>
                                      </p:tavLst>
                                    </p:anim>
                                  </p:childTnLst>
                                </p:cTn>
                              </p:par>
                            </p:childTnLst>
                          </p:cTn>
                        </p:par>
                        <p:par>
                          <p:cTn id="14" fill="hold">
                            <p:stCondLst>
                              <p:cond delay="1200"/>
                            </p:stCondLst>
                            <p:childTnLst>
                              <p:par>
                                <p:cTn id="15" presetID="2" presetClass="entr" presetSubtype="8" fill="hold" nodeType="afterEffect">
                                  <p:stCondLst>
                                    <p:cond delay="100"/>
                                  </p:stCondLst>
                                  <p:childTnLst>
                                    <p:set>
                                      <p:cBhvr>
                                        <p:cTn id="16" dur="1" fill="hold">
                                          <p:stCondLst>
                                            <p:cond delay="0"/>
                                          </p:stCondLst>
                                        </p:cTn>
                                        <p:tgtEl>
                                          <p:spTgt spid="4098"/>
                                        </p:tgtEl>
                                        <p:attrNameLst>
                                          <p:attrName>style.visibility</p:attrName>
                                        </p:attrNameLst>
                                      </p:cBhvr>
                                      <p:to>
                                        <p:strVal val="visible"/>
                                      </p:to>
                                    </p:set>
                                    <p:anim calcmode="lin" valueType="num">
                                      <p:cBhvr additive="base">
                                        <p:cTn id="17" dur="500" fill="hold"/>
                                        <p:tgtEl>
                                          <p:spTgt spid="4098"/>
                                        </p:tgtEl>
                                        <p:attrNameLst>
                                          <p:attrName>ppt_x</p:attrName>
                                        </p:attrNameLst>
                                      </p:cBhvr>
                                      <p:tavLst>
                                        <p:tav tm="0">
                                          <p:val>
                                            <p:strVal val="0-#ppt_w/2"/>
                                          </p:val>
                                        </p:tav>
                                        <p:tav tm="100000">
                                          <p:val>
                                            <p:strVal val="#ppt_x"/>
                                          </p:val>
                                        </p:tav>
                                      </p:tavLst>
                                    </p:anim>
                                    <p:anim calcmode="lin" valueType="num">
                                      <p:cBhvr additive="base">
                                        <p:cTn id="18" dur="500" fill="hold"/>
                                        <p:tgtEl>
                                          <p:spTgt spid="4098"/>
                                        </p:tgtEl>
                                        <p:attrNameLst>
                                          <p:attrName>ppt_y</p:attrName>
                                        </p:attrNameLst>
                                      </p:cBhvr>
                                      <p:tavLst>
                                        <p:tav tm="0">
                                          <p:val>
                                            <p:strVal val="#ppt_y"/>
                                          </p:val>
                                        </p:tav>
                                        <p:tav tm="100000">
                                          <p:val>
                                            <p:strVal val="#ppt_y"/>
                                          </p:val>
                                        </p:tav>
                                      </p:tavLst>
                                    </p:anim>
                                  </p:childTnLst>
                                </p:cTn>
                              </p:par>
                            </p:childTnLst>
                          </p:cTn>
                        </p:par>
                        <p:par>
                          <p:cTn id="19" fill="hold">
                            <p:stCondLst>
                              <p:cond delay="1800"/>
                            </p:stCondLst>
                            <p:childTnLst>
                              <p:par>
                                <p:cTn id="20" presetID="2" presetClass="entr" presetSubtype="8" fill="hold" nodeType="afterEffect">
                                  <p:stCondLst>
                                    <p:cond delay="100"/>
                                  </p:stCondLst>
                                  <p:childTnLst>
                                    <p:set>
                                      <p:cBhvr>
                                        <p:cTn id="21" dur="1" fill="hold">
                                          <p:stCondLst>
                                            <p:cond delay="0"/>
                                          </p:stCondLst>
                                        </p:cTn>
                                        <p:tgtEl>
                                          <p:spTgt spid="4104"/>
                                        </p:tgtEl>
                                        <p:attrNameLst>
                                          <p:attrName>style.visibility</p:attrName>
                                        </p:attrNameLst>
                                      </p:cBhvr>
                                      <p:to>
                                        <p:strVal val="visible"/>
                                      </p:to>
                                    </p:set>
                                    <p:anim calcmode="lin" valueType="num">
                                      <p:cBhvr additive="base">
                                        <p:cTn id="22" dur="500" fill="hold"/>
                                        <p:tgtEl>
                                          <p:spTgt spid="4104"/>
                                        </p:tgtEl>
                                        <p:attrNameLst>
                                          <p:attrName>ppt_x</p:attrName>
                                        </p:attrNameLst>
                                      </p:cBhvr>
                                      <p:tavLst>
                                        <p:tav tm="0">
                                          <p:val>
                                            <p:strVal val="0-#ppt_w/2"/>
                                          </p:val>
                                        </p:tav>
                                        <p:tav tm="100000">
                                          <p:val>
                                            <p:strVal val="#ppt_x"/>
                                          </p:val>
                                        </p:tav>
                                      </p:tavLst>
                                    </p:anim>
                                    <p:anim calcmode="lin" valueType="num">
                                      <p:cBhvr additive="base">
                                        <p:cTn id="23" dur="500" fill="hold"/>
                                        <p:tgtEl>
                                          <p:spTgt spid="4104"/>
                                        </p:tgtEl>
                                        <p:attrNameLst>
                                          <p:attrName>ppt_y</p:attrName>
                                        </p:attrNameLst>
                                      </p:cBhvr>
                                      <p:tavLst>
                                        <p:tav tm="0">
                                          <p:val>
                                            <p:strVal val="#ppt_y"/>
                                          </p:val>
                                        </p:tav>
                                        <p:tav tm="100000">
                                          <p:val>
                                            <p:strVal val="#ppt_y"/>
                                          </p:val>
                                        </p:tav>
                                      </p:tavLst>
                                    </p:anim>
                                  </p:childTnLst>
                                </p:cTn>
                              </p:par>
                            </p:childTnLst>
                          </p:cTn>
                        </p:par>
                        <p:par>
                          <p:cTn id="24" fill="hold">
                            <p:stCondLst>
                              <p:cond delay="2400"/>
                            </p:stCondLst>
                            <p:childTnLst>
                              <p:par>
                                <p:cTn id="25" presetID="2" presetClass="entr" presetSubtype="8" fill="hold" nodeType="afterEffect">
                                  <p:stCondLst>
                                    <p:cond delay="100"/>
                                  </p:stCondLst>
                                  <p:childTnLst>
                                    <p:set>
                                      <p:cBhvr>
                                        <p:cTn id="26" dur="1" fill="hold">
                                          <p:stCondLst>
                                            <p:cond delay="0"/>
                                          </p:stCondLst>
                                        </p:cTn>
                                        <p:tgtEl>
                                          <p:spTgt spid="4100"/>
                                        </p:tgtEl>
                                        <p:attrNameLst>
                                          <p:attrName>style.visibility</p:attrName>
                                        </p:attrNameLst>
                                      </p:cBhvr>
                                      <p:to>
                                        <p:strVal val="visible"/>
                                      </p:to>
                                    </p:set>
                                    <p:anim calcmode="lin" valueType="num">
                                      <p:cBhvr additive="base">
                                        <p:cTn id="27" dur="500" fill="hold"/>
                                        <p:tgtEl>
                                          <p:spTgt spid="4100"/>
                                        </p:tgtEl>
                                        <p:attrNameLst>
                                          <p:attrName>ppt_x</p:attrName>
                                        </p:attrNameLst>
                                      </p:cBhvr>
                                      <p:tavLst>
                                        <p:tav tm="0">
                                          <p:val>
                                            <p:strVal val="0-#ppt_w/2"/>
                                          </p:val>
                                        </p:tav>
                                        <p:tav tm="100000">
                                          <p:val>
                                            <p:strVal val="#ppt_x"/>
                                          </p:val>
                                        </p:tav>
                                      </p:tavLst>
                                    </p:anim>
                                    <p:anim calcmode="lin" valueType="num">
                                      <p:cBhvr additive="base">
                                        <p:cTn id="28" dur="500" fill="hold"/>
                                        <p:tgtEl>
                                          <p:spTgt spid="41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pPr algn="ctr"/>
            <a:r>
              <a:rPr lang="sk-SK" dirty="0" smtClean="0"/>
              <a:t>Zaujímavosti</a:t>
            </a:r>
            <a:endParaRPr lang="sk-SK" dirty="0"/>
          </a:p>
        </p:txBody>
      </p:sp>
      <p:sp>
        <p:nvSpPr>
          <p:cNvPr id="3" name="Zástupný symbol pro obsah 2"/>
          <p:cNvSpPr>
            <a:spLocks noGrp="1"/>
          </p:cNvSpPr>
          <p:nvPr>
            <p:ph idx="1"/>
          </p:nvPr>
        </p:nvSpPr>
        <p:spPr/>
        <p:txBody>
          <a:bodyPr>
            <a:normAutofit/>
          </a:bodyPr>
          <a:lstStyle/>
          <a:p>
            <a:pPr algn="just"/>
            <a:r>
              <a:rPr lang="sk-SK" sz="2000" dirty="0">
                <a:latin typeface="+mj-lt"/>
              </a:rPr>
              <a:t>Je vedecky dokázané, že prítomnosť mačky vo vašej domácnosti má priaznivý vplyv na vaše zdravie a môže znižovať krvný tlak</a:t>
            </a:r>
            <a:r>
              <a:rPr lang="sk-SK" sz="2000" dirty="0" smtClean="0">
                <a:latin typeface="+mj-lt"/>
              </a:rPr>
              <a:t>.</a:t>
            </a:r>
          </a:p>
          <a:p>
            <a:pPr algn="just"/>
            <a:r>
              <a:rPr lang="sk-SK" sz="2000" dirty="0">
                <a:latin typeface="+mj-lt"/>
              </a:rPr>
              <a:t>Mačky majú v tele viac kostí ako človek (</a:t>
            </a:r>
            <a:r>
              <a:rPr lang="sk-SK" sz="2000" dirty="0" smtClean="0">
                <a:latin typeface="+mj-lt"/>
              </a:rPr>
              <a:t>človek: 206 </a:t>
            </a:r>
            <a:r>
              <a:rPr lang="sk-SK" sz="2000" dirty="0">
                <a:latin typeface="+mj-lt"/>
              </a:rPr>
              <a:t>a </a:t>
            </a:r>
            <a:r>
              <a:rPr lang="sk-SK" sz="2000" dirty="0" smtClean="0">
                <a:latin typeface="+mj-lt"/>
              </a:rPr>
              <a:t>mačka: 230).</a:t>
            </a:r>
          </a:p>
          <a:p>
            <a:pPr algn="just"/>
            <a:r>
              <a:rPr lang="sk-SK" sz="2000" dirty="0">
                <a:latin typeface="+mj-lt"/>
              </a:rPr>
              <a:t>Telesná teplota zdravých mačičiek sa pohybuje medzi 38 až 39 stupňami </a:t>
            </a:r>
            <a:r>
              <a:rPr lang="sk-SK" sz="2000" dirty="0" smtClean="0">
                <a:latin typeface="+mj-lt"/>
              </a:rPr>
              <a:t>Celzia.</a:t>
            </a:r>
          </a:p>
          <a:p>
            <a:pPr algn="just"/>
            <a:r>
              <a:rPr lang="sk-SK" sz="2000" dirty="0" smtClean="0">
                <a:latin typeface="+mj-lt"/>
              </a:rPr>
              <a:t>V</a:t>
            </a:r>
            <a:r>
              <a:rPr lang="sk-SK" sz="2000" dirty="0">
                <a:latin typeface="+mj-lt"/>
              </a:rPr>
              <a:t> anglických a amerických domácnostiach sú mačky najčastejším domácim miláčikom </a:t>
            </a:r>
            <a:r>
              <a:rPr lang="sk-SK" sz="2000" dirty="0" smtClean="0">
                <a:latin typeface="+mj-lt"/>
              </a:rPr>
              <a:t>a</a:t>
            </a:r>
            <a:r>
              <a:rPr lang="sk-SK" sz="2000" dirty="0">
                <a:latin typeface="+mj-lt"/>
              </a:rPr>
              <a:t> až 35% domácností má dve a viac mačiek</a:t>
            </a:r>
            <a:r>
              <a:rPr lang="sk-SK" sz="2000" dirty="0" smtClean="0">
                <a:latin typeface="+mj-lt"/>
              </a:rPr>
              <a:t>.</a:t>
            </a:r>
          </a:p>
          <a:p>
            <a:pPr algn="just"/>
            <a:r>
              <a:rPr lang="sk-SK" sz="2000" dirty="0" smtClean="0">
                <a:latin typeface="+mj-lt"/>
              </a:rPr>
              <a:t>Mlieko </a:t>
            </a:r>
            <a:r>
              <a:rPr lang="sk-SK" sz="2000" dirty="0">
                <a:latin typeface="+mj-lt"/>
              </a:rPr>
              <a:t>môže mačke spôsobiť závažné hnačkové ochorenie</a:t>
            </a:r>
            <a:r>
              <a:rPr lang="sk-SK" sz="2000" dirty="0" smtClean="0">
                <a:latin typeface="+mj-lt"/>
              </a:rPr>
              <a:t>.</a:t>
            </a:r>
          </a:p>
          <a:p>
            <a:pPr algn="just"/>
            <a:r>
              <a:rPr lang="sk-SK" sz="2000" dirty="0">
                <a:latin typeface="+mj-lt"/>
              </a:rPr>
              <a:t>V priemere mačky spia až 16 hodín denne</a:t>
            </a:r>
            <a:r>
              <a:rPr lang="sk-SK" sz="2000" dirty="0" smtClean="0">
                <a:latin typeface="+mj-lt"/>
              </a:rPr>
              <a:t>.</a:t>
            </a:r>
          </a:p>
          <a:p>
            <a:pPr algn="just"/>
            <a:r>
              <a:rPr lang="sk-SK" sz="2000" dirty="0">
                <a:latin typeface="+mj-lt"/>
              </a:rPr>
              <a:t>Mačka domáca dokáže vyvinúť pri behu rýchlosť približne 48 km/h.</a:t>
            </a:r>
            <a:endParaRPr lang="sk-SK" sz="2000" dirty="0" smtClean="0">
              <a:latin typeface="+mj-lt"/>
            </a:endParaRPr>
          </a:p>
          <a:p>
            <a:pPr algn="just"/>
            <a:endParaRPr lang="sk-SK" sz="2000" dirty="0" smtClean="0">
              <a:latin typeface="+mj-lt"/>
            </a:endParaRPr>
          </a:p>
        </p:txBody>
      </p:sp>
    </p:spTree>
    <p:extLst>
      <p:ext uri="{BB962C8B-B14F-4D97-AF65-F5344CB8AC3E}">
        <p14:creationId xmlns:p14="http://schemas.microsoft.com/office/powerpoint/2010/main" val="346175114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pPr algn="ctr"/>
            <a:r>
              <a:rPr lang="sk-SK" dirty="0" smtClean="0"/>
              <a:t>Zaujímavosti</a:t>
            </a:r>
            <a:endParaRPr lang="sk-SK" dirty="0"/>
          </a:p>
        </p:txBody>
      </p:sp>
      <p:sp>
        <p:nvSpPr>
          <p:cNvPr id="3" name="Zástupný symbol pro obsah 2"/>
          <p:cNvSpPr>
            <a:spLocks noGrp="1"/>
          </p:cNvSpPr>
          <p:nvPr>
            <p:ph idx="1"/>
          </p:nvPr>
        </p:nvSpPr>
        <p:spPr/>
        <p:txBody>
          <a:bodyPr>
            <a:normAutofit/>
          </a:bodyPr>
          <a:lstStyle/>
          <a:p>
            <a:pPr algn="just"/>
            <a:r>
              <a:rPr lang="sk-SK" sz="2000" dirty="0">
                <a:latin typeface="+mj-lt"/>
              </a:rPr>
              <a:t>Mačky neznášajú horúce jedlo a chute si pamätajú dlho. Aj preto je problém dať im lieky tak, aby si to nevšimli</a:t>
            </a:r>
            <a:r>
              <a:rPr lang="sk-SK" sz="2000" dirty="0" smtClean="0">
                <a:latin typeface="+mj-lt"/>
              </a:rPr>
              <a:t>.</a:t>
            </a:r>
          </a:p>
          <a:p>
            <a:pPr algn="just"/>
            <a:r>
              <a:rPr lang="sk-SK" sz="2000" dirty="0">
                <a:latin typeface="+mj-lt"/>
              </a:rPr>
              <a:t>Mačky dokážu vydávať vyše 100 rôznych zvukov</a:t>
            </a:r>
            <a:r>
              <a:rPr lang="sk-SK" sz="2000" dirty="0" smtClean="0">
                <a:latin typeface="+mj-lt"/>
              </a:rPr>
              <a:t>.</a:t>
            </a:r>
          </a:p>
          <a:p>
            <a:pPr algn="just"/>
            <a:r>
              <a:rPr lang="sk-SK" sz="2000" dirty="0">
                <a:latin typeface="+mj-lt"/>
              </a:rPr>
              <a:t>Zemetrasenie vytušia o 15 minút skôr ako človek. Môžu za to ich citlivé labky so senzormi, ktoré zachytia aj ten najmenší pohyb</a:t>
            </a:r>
            <a:r>
              <a:rPr lang="sk-SK" sz="2000" dirty="0" smtClean="0">
                <a:latin typeface="+mj-lt"/>
              </a:rPr>
              <a:t>.</a:t>
            </a:r>
          </a:p>
          <a:p>
            <a:pPr algn="just"/>
            <a:r>
              <a:rPr lang="sk-SK" sz="2000" dirty="0">
                <a:latin typeface="+mj-lt"/>
              </a:rPr>
              <a:t>V starom Egypte si mačky veľmi vážili. Ak by ste v tom čase jednu zabili, pravdepodobne by ste dostali trest smrti. </a:t>
            </a:r>
            <a:endParaRPr lang="sk-SK" sz="2000" dirty="0" smtClean="0">
              <a:latin typeface="+mj-lt"/>
            </a:endParaRPr>
          </a:p>
          <a:p>
            <a:pPr algn="just"/>
            <a:r>
              <a:rPr lang="pl-PL" sz="2000" dirty="0" smtClean="0">
                <a:latin typeface="+mj-lt"/>
              </a:rPr>
              <a:t>Chorobný </a:t>
            </a:r>
            <a:r>
              <a:rPr lang="pl-PL" sz="2000" dirty="0">
                <a:latin typeface="+mj-lt"/>
              </a:rPr>
              <a:t>strach z mačiek sa nazývame ailurofóbia</a:t>
            </a:r>
            <a:r>
              <a:rPr lang="pl-PL" sz="2000" dirty="0" smtClean="0">
                <a:latin typeface="+mj-lt"/>
              </a:rPr>
              <a:t>.</a:t>
            </a:r>
          </a:p>
          <a:p>
            <a:pPr algn="just"/>
            <a:r>
              <a:rPr lang="sk-SK" sz="2000" dirty="0">
                <a:latin typeface="+mj-lt"/>
              </a:rPr>
              <a:t>Keď mačka pomaly zatvára a otvára oči, je to znamenie veľkej lásky k vám.</a:t>
            </a:r>
          </a:p>
        </p:txBody>
      </p:sp>
      <p:sp>
        <p:nvSpPr>
          <p:cNvPr id="4" name="Tlačítko akce: Domů 3">
            <a:hlinkClick r:id="rId2" action="ppaction://hlinksldjump" highlightClick="1"/>
          </p:cNvPr>
          <p:cNvSpPr/>
          <p:nvPr/>
        </p:nvSpPr>
        <p:spPr>
          <a:xfrm>
            <a:off x="4103948" y="6129460"/>
            <a:ext cx="936104" cy="576064"/>
          </a:xfrm>
          <a:prstGeom prst="actionButtonHome">
            <a:avLst/>
          </a:prstGeom>
          <a:solidFill>
            <a:schemeClr val="accent3">
              <a:lumMod val="40000"/>
              <a:lumOff val="60000"/>
            </a:schemeClr>
          </a:solidFill>
          <a:ln>
            <a:solidFill>
              <a:schemeClr val="bg2">
                <a:lumMod val="75000"/>
              </a:schemeClr>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139126225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Skupina 1"/>
          <p:cNvGrpSpPr/>
          <p:nvPr/>
        </p:nvGrpSpPr>
        <p:grpSpPr>
          <a:xfrm>
            <a:off x="-22936" y="-27384"/>
            <a:ext cx="9166936" cy="6906994"/>
            <a:chOff x="-22936" y="-27384"/>
            <a:chExt cx="9166936" cy="6906994"/>
          </a:xfrm>
        </p:grpSpPr>
        <p:pic>
          <p:nvPicPr>
            <p:cNvPr id="4" name="Obrázek 3"/>
            <p:cNvPicPr>
              <a:picLocks noChangeAspect="1"/>
            </p:cNvPicPr>
            <p:nvPr/>
          </p:nvPicPr>
          <p:blipFill rotWithShape="1">
            <a:blip r:embed="rId2" cstate="print">
              <a:extLst>
                <a:ext uri="{28A0092B-C50C-407E-A947-70E740481C1C}">
                  <a14:useLocalDpi xmlns:a14="http://schemas.microsoft.com/office/drawing/2010/main" val="0"/>
                </a:ext>
              </a:extLst>
            </a:blip>
            <a:srcRect l="19083" r="13189" b="5603"/>
            <a:stretch/>
          </p:blipFill>
          <p:spPr>
            <a:xfrm>
              <a:off x="6588224" y="1"/>
              <a:ext cx="2555776" cy="2132855"/>
            </a:xfrm>
            <a:prstGeom prst="rect">
              <a:avLst/>
            </a:prstGeom>
          </p:spPr>
        </p:pic>
        <p:pic>
          <p:nvPicPr>
            <p:cNvPr id="14" name="Obrázek 13"/>
            <p:cNvPicPr>
              <a:picLocks noChangeAspect="1"/>
            </p:cNvPicPr>
            <p:nvPr/>
          </p:nvPicPr>
          <p:blipFill rotWithShape="1">
            <a:blip r:embed="rId3" cstate="print">
              <a:extLst>
                <a:ext uri="{28A0092B-C50C-407E-A947-70E740481C1C}">
                  <a14:useLocalDpi xmlns:a14="http://schemas.microsoft.com/office/drawing/2010/main" val="0"/>
                </a:ext>
              </a:extLst>
            </a:blip>
            <a:srcRect b="4637"/>
            <a:stretch/>
          </p:blipFill>
          <p:spPr>
            <a:xfrm>
              <a:off x="5193579" y="2125992"/>
              <a:ext cx="1736438" cy="2765550"/>
            </a:xfrm>
            <a:prstGeom prst="rect">
              <a:avLst/>
            </a:prstGeom>
          </p:spPr>
        </p:pic>
        <p:pic>
          <p:nvPicPr>
            <p:cNvPr id="9" name="Obrázek 8"/>
            <p:cNvPicPr>
              <a:picLocks noChangeAspect="1"/>
            </p:cNvPicPr>
            <p:nvPr/>
          </p:nvPicPr>
          <p:blipFill rotWithShape="1">
            <a:blip r:embed="rId4" cstate="print">
              <a:extLst>
                <a:ext uri="{28A0092B-C50C-407E-A947-70E740481C1C}">
                  <a14:useLocalDpi xmlns:a14="http://schemas.microsoft.com/office/drawing/2010/main" val="0"/>
                </a:ext>
              </a:extLst>
            </a:blip>
            <a:srcRect b="6770"/>
            <a:stretch/>
          </p:blipFill>
          <p:spPr>
            <a:xfrm>
              <a:off x="3428110" y="2125992"/>
              <a:ext cx="1776153" cy="2765549"/>
            </a:xfrm>
            <a:prstGeom prst="rect">
              <a:avLst/>
            </a:prstGeom>
          </p:spPr>
        </p:pic>
        <p:pic>
          <p:nvPicPr>
            <p:cNvPr id="13" name="Obrázek 12"/>
            <p:cNvPicPr>
              <a:picLocks noChangeAspect="1"/>
            </p:cNvPicPr>
            <p:nvPr/>
          </p:nvPicPr>
          <p:blipFill rotWithShape="1">
            <a:blip r:embed="rId5" cstate="print">
              <a:extLst>
                <a:ext uri="{28A0092B-C50C-407E-A947-70E740481C1C}">
                  <a14:useLocalDpi xmlns:a14="http://schemas.microsoft.com/office/drawing/2010/main" val="0"/>
                </a:ext>
              </a:extLst>
            </a:blip>
            <a:srcRect t="112"/>
            <a:stretch/>
          </p:blipFill>
          <p:spPr>
            <a:xfrm>
              <a:off x="2987824" y="-27384"/>
              <a:ext cx="3600401" cy="2153376"/>
            </a:xfrm>
            <a:prstGeom prst="rect">
              <a:avLst/>
            </a:prstGeom>
          </p:spPr>
        </p:pic>
        <p:pic>
          <p:nvPicPr>
            <p:cNvPr id="10" name="Obrázek 9"/>
            <p:cNvPicPr>
              <a:picLocks noChangeAspect="1"/>
            </p:cNvPicPr>
            <p:nvPr/>
          </p:nvPicPr>
          <p:blipFill rotWithShape="1">
            <a:blip r:embed="rId6" cstate="print">
              <a:extLst>
                <a:ext uri="{28A0092B-C50C-407E-A947-70E740481C1C}">
                  <a14:useLocalDpi xmlns:a14="http://schemas.microsoft.com/office/drawing/2010/main" val="0"/>
                </a:ext>
              </a:extLst>
            </a:blip>
            <a:srcRect r="5778"/>
            <a:stretch/>
          </p:blipFill>
          <p:spPr>
            <a:xfrm>
              <a:off x="6015129" y="4891273"/>
              <a:ext cx="3128871" cy="1988337"/>
            </a:xfrm>
            <a:prstGeom prst="rect">
              <a:avLst/>
            </a:prstGeom>
          </p:spPr>
        </p:pic>
        <p:pic>
          <p:nvPicPr>
            <p:cNvPr id="16" name="Obrázek 15"/>
            <p:cNvPicPr>
              <a:picLocks noChangeAspect="1"/>
            </p:cNvPicPr>
            <p:nvPr/>
          </p:nvPicPr>
          <p:blipFill rotWithShape="1">
            <a:blip r:embed="rId7" cstate="print">
              <a:extLst>
                <a:ext uri="{28A0092B-C50C-407E-A947-70E740481C1C}">
                  <a14:useLocalDpi xmlns:a14="http://schemas.microsoft.com/office/drawing/2010/main" val="0"/>
                </a:ext>
              </a:extLst>
            </a:blip>
            <a:srcRect t="5321"/>
            <a:stretch/>
          </p:blipFill>
          <p:spPr>
            <a:xfrm>
              <a:off x="-22936" y="2125992"/>
              <a:ext cx="1744645" cy="2765550"/>
            </a:xfrm>
            <a:prstGeom prst="rect">
              <a:avLst/>
            </a:prstGeom>
          </p:spPr>
        </p:pic>
        <p:pic>
          <p:nvPicPr>
            <p:cNvPr id="12" name="Obrázek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936" y="-7941"/>
              <a:ext cx="3563888" cy="2133933"/>
            </a:xfrm>
            <a:prstGeom prst="rect">
              <a:avLst/>
            </a:prstGeom>
          </p:spPr>
        </p:pic>
        <p:pic>
          <p:nvPicPr>
            <p:cNvPr id="11" name="Obrázek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361" y="4891273"/>
              <a:ext cx="3284217" cy="1966476"/>
            </a:xfrm>
            <a:prstGeom prst="rect">
              <a:avLst/>
            </a:prstGeom>
          </p:spPr>
        </p:pic>
        <p:pic>
          <p:nvPicPr>
            <p:cNvPr id="17" name="Obrázek 16"/>
            <p:cNvPicPr>
              <a:picLocks noChangeAspect="1"/>
            </p:cNvPicPr>
            <p:nvPr/>
          </p:nvPicPr>
          <p:blipFill rotWithShape="1">
            <a:blip r:embed="rId10" cstate="print">
              <a:extLst>
                <a:ext uri="{28A0092B-C50C-407E-A947-70E740481C1C}">
                  <a14:useLocalDpi xmlns:a14="http://schemas.microsoft.com/office/drawing/2010/main" val="0"/>
                </a:ext>
              </a:extLst>
            </a:blip>
            <a:srcRect b="3979"/>
            <a:stretch/>
          </p:blipFill>
          <p:spPr>
            <a:xfrm>
              <a:off x="1721126" y="2125992"/>
              <a:ext cx="1724540" cy="2765550"/>
            </a:xfrm>
            <a:prstGeom prst="rect">
              <a:avLst/>
            </a:prstGeom>
          </p:spPr>
        </p:pic>
        <p:pic>
          <p:nvPicPr>
            <p:cNvPr id="6" name="Obrázek 5"/>
            <p:cNvPicPr>
              <a:picLocks noChangeAspect="1"/>
            </p:cNvPicPr>
            <p:nvPr/>
          </p:nvPicPr>
          <p:blipFill rotWithShape="1">
            <a:blip r:embed="rId11" cstate="print">
              <a:extLst>
                <a:ext uri="{BEBA8EAE-BF5A-486C-A8C5-ECC9F3942E4B}">
                  <a14:imgProps xmlns:a14="http://schemas.microsoft.com/office/drawing/2010/main">
                    <a14:imgLayer r:embed="rId12">
                      <a14:imgEffect>
                        <a14:sharpenSoften amount="25000"/>
                      </a14:imgEffect>
                      <a14:imgEffect>
                        <a14:brightnessContrast bright="20000" contrast="-20000"/>
                      </a14:imgEffect>
                    </a14:imgLayer>
                  </a14:imgProps>
                </a:ext>
                <a:ext uri="{28A0092B-C50C-407E-A947-70E740481C1C}">
                  <a14:useLocalDpi xmlns:a14="http://schemas.microsoft.com/office/drawing/2010/main" val="0"/>
                </a:ext>
              </a:extLst>
            </a:blip>
            <a:srcRect l="2882" t="16683" r="3354" b="13032"/>
            <a:stretch/>
          </p:blipFill>
          <p:spPr>
            <a:xfrm>
              <a:off x="6930017" y="2125991"/>
              <a:ext cx="2213983" cy="2765549"/>
            </a:xfrm>
            <a:prstGeom prst="rect">
              <a:avLst/>
            </a:prstGeom>
          </p:spPr>
        </p:pic>
      </p:grpSp>
      <p:sp>
        <p:nvSpPr>
          <p:cNvPr id="15" name="Tlačítko akce: Domů 3">
            <a:hlinkClick r:id="rId13" action="ppaction://hlinksldjump" highlightClick="1"/>
          </p:cNvPr>
          <p:cNvSpPr/>
          <p:nvPr/>
        </p:nvSpPr>
        <p:spPr>
          <a:xfrm>
            <a:off x="4103948" y="6129460"/>
            <a:ext cx="936104" cy="576064"/>
          </a:xfrm>
          <a:prstGeom prst="actionButtonHome">
            <a:avLst/>
          </a:prstGeom>
          <a:solidFill>
            <a:schemeClr val="accent3">
              <a:lumMod val="40000"/>
              <a:lumOff val="60000"/>
            </a:schemeClr>
          </a:solidFill>
          <a:ln>
            <a:solidFill>
              <a:schemeClr val="bg2">
                <a:lumMod val="75000"/>
              </a:schemeClr>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401976007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pPr algn="ctr"/>
            <a:r>
              <a:rPr lang="sk-SK" dirty="0" smtClean="0"/>
              <a:t>Zdroje</a:t>
            </a:r>
            <a:endParaRPr lang="sk-SK" dirty="0"/>
          </a:p>
        </p:txBody>
      </p:sp>
      <p:sp>
        <p:nvSpPr>
          <p:cNvPr id="3" name="Zástupný symbol pro obsah 2"/>
          <p:cNvSpPr>
            <a:spLocks noGrp="1"/>
          </p:cNvSpPr>
          <p:nvPr>
            <p:ph idx="1"/>
          </p:nvPr>
        </p:nvSpPr>
        <p:spPr/>
        <p:txBody>
          <a:bodyPr>
            <a:normAutofit/>
          </a:bodyPr>
          <a:lstStyle/>
          <a:p>
            <a:r>
              <a:rPr lang="sk-SK" sz="1600" dirty="0">
                <a:solidFill>
                  <a:srgbClr val="FF0000"/>
                </a:solidFill>
                <a:hlinkClick r:id="rId2"/>
              </a:rPr>
              <a:t>https://</a:t>
            </a:r>
            <a:r>
              <a:rPr lang="sk-SK" sz="1600" dirty="0" smtClean="0">
                <a:solidFill>
                  <a:srgbClr val="FF0000"/>
                </a:solidFill>
                <a:hlinkClick r:id="rId2"/>
              </a:rPr>
              <a:t>sk.wikipedia.org/wiki/Ma%C4%8Dka_dom%C3%A1ca#Vek_ma%C4%8Dky</a:t>
            </a:r>
            <a:endParaRPr lang="sk-SK" sz="1600" dirty="0" smtClean="0">
              <a:solidFill>
                <a:srgbClr val="FF0000"/>
              </a:solidFill>
            </a:endParaRPr>
          </a:p>
          <a:p>
            <a:r>
              <a:rPr lang="sk-SK" sz="1600" dirty="0">
                <a:solidFill>
                  <a:srgbClr val="FF0000"/>
                </a:solidFill>
                <a:hlinkClick r:id="rId3"/>
              </a:rPr>
              <a:t>http://</a:t>
            </a:r>
            <a:r>
              <a:rPr lang="sk-SK" sz="1600" dirty="0" smtClean="0">
                <a:solidFill>
                  <a:srgbClr val="FF0000"/>
                </a:solidFill>
                <a:hlinkClick r:id="rId3"/>
              </a:rPr>
              <a:t>projekt.weblahko.sk/Macka-domaca.html</a:t>
            </a:r>
            <a:endParaRPr lang="sk-SK" sz="1600" dirty="0" smtClean="0">
              <a:solidFill>
                <a:srgbClr val="FF0000"/>
              </a:solidFill>
            </a:endParaRPr>
          </a:p>
          <a:p>
            <a:r>
              <a:rPr lang="sk-SK" sz="1600" dirty="0">
                <a:solidFill>
                  <a:srgbClr val="FF0000"/>
                </a:solidFill>
                <a:hlinkClick r:id="rId4"/>
              </a:rPr>
              <a:t>https://</a:t>
            </a:r>
            <a:r>
              <a:rPr lang="sk-SK" sz="1600" dirty="0" smtClean="0">
                <a:solidFill>
                  <a:srgbClr val="FF0000"/>
                </a:solidFill>
                <a:hlinkClick r:id="rId4"/>
              </a:rPr>
              <a:t>jessinka.estranky.sk/clanky/nieco_o_macke.html</a:t>
            </a:r>
            <a:endParaRPr lang="sk-SK" sz="1600" dirty="0" smtClean="0">
              <a:solidFill>
                <a:srgbClr val="FF0000"/>
              </a:solidFill>
            </a:endParaRPr>
          </a:p>
          <a:p>
            <a:r>
              <a:rPr lang="sk-SK" sz="1600" dirty="0">
                <a:solidFill>
                  <a:srgbClr val="FF0000"/>
                </a:solidFill>
                <a:hlinkClick r:id="rId5"/>
              </a:rPr>
              <a:t>https://</a:t>
            </a:r>
            <a:r>
              <a:rPr lang="sk-SK" sz="1600" dirty="0" smtClean="0">
                <a:solidFill>
                  <a:srgbClr val="FF0000"/>
                </a:solidFill>
                <a:hlinkClick r:id="rId5"/>
              </a:rPr>
              <a:t>www.istockphoto.com/search/2/image?phrase=cats</a:t>
            </a:r>
            <a:endParaRPr lang="sk-SK" sz="1600" dirty="0" smtClean="0">
              <a:solidFill>
                <a:srgbClr val="FF0000"/>
              </a:solidFill>
            </a:endParaRPr>
          </a:p>
          <a:p>
            <a:r>
              <a:rPr lang="sk-SK" sz="1600" dirty="0">
                <a:solidFill>
                  <a:srgbClr val="FF0000"/>
                </a:solidFill>
                <a:hlinkClick r:id="rId6"/>
              </a:rPr>
              <a:t>https://</a:t>
            </a:r>
            <a:r>
              <a:rPr lang="sk-SK" sz="1600" dirty="0" smtClean="0">
                <a:solidFill>
                  <a:srgbClr val="FF0000"/>
                </a:solidFill>
                <a:hlinkClick r:id="rId6"/>
              </a:rPr>
              <a:t>www.alza.sk/pet/starostlivost-o-maciatko#vyvoj</a:t>
            </a:r>
            <a:endParaRPr lang="sk-SK" sz="1600" dirty="0" smtClean="0">
              <a:solidFill>
                <a:srgbClr val="FF0000"/>
              </a:solidFill>
            </a:endParaRPr>
          </a:p>
          <a:p>
            <a:r>
              <a:rPr lang="sk-SK" sz="1600" dirty="0">
                <a:solidFill>
                  <a:srgbClr val="FF0000"/>
                </a:solidFill>
                <a:hlinkClick r:id="rId7"/>
              </a:rPr>
              <a:t>https://micky.estranky.sk/clanky/vedeli-ste_-ze-___-_.</a:t>
            </a:r>
            <a:r>
              <a:rPr lang="sk-SK" sz="1600" dirty="0" smtClean="0">
                <a:solidFill>
                  <a:srgbClr val="FF0000"/>
                </a:solidFill>
                <a:hlinkClick r:id="rId7"/>
              </a:rPr>
              <a:t>html</a:t>
            </a:r>
            <a:endParaRPr lang="sk-SK" sz="1600" dirty="0" smtClean="0">
              <a:solidFill>
                <a:srgbClr val="FF0000"/>
              </a:solidFill>
            </a:endParaRPr>
          </a:p>
          <a:p>
            <a:r>
              <a:rPr lang="sk-SK" sz="1600" dirty="0">
                <a:solidFill>
                  <a:srgbClr val="FF0000"/>
                </a:solidFill>
                <a:hlinkClick r:id="rId8"/>
              </a:rPr>
              <a:t>https://klocher.sk/zaujimavosti-o-mackach/</a:t>
            </a:r>
            <a:endParaRPr lang="sk-SK" sz="1600" dirty="0">
              <a:solidFill>
                <a:srgbClr val="FF0000"/>
              </a:solidFill>
            </a:endParaRPr>
          </a:p>
          <a:p>
            <a:endParaRPr lang="sk-SK" sz="1600" dirty="0" smtClean="0">
              <a:solidFill>
                <a:srgbClr val="154336"/>
              </a:solidFill>
            </a:endParaRPr>
          </a:p>
          <a:p>
            <a:endParaRPr lang="sk-SK" sz="1600" dirty="0" smtClean="0">
              <a:solidFill>
                <a:schemeClr val="accent4">
                  <a:lumMod val="50000"/>
                </a:schemeClr>
              </a:solidFill>
            </a:endParaRPr>
          </a:p>
          <a:p>
            <a:endParaRPr lang="sk-SK" sz="1600" dirty="0">
              <a:solidFill>
                <a:schemeClr val="accent4">
                  <a:lumMod val="50000"/>
                </a:schemeClr>
              </a:solidFill>
            </a:endParaRPr>
          </a:p>
        </p:txBody>
      </p:sp>
    </p:spTree>
    <p:extLst>
      <p:ext uri="{BB962C8B-B14F-4D97-AF65-F5344CB8AC3E}">
        <p14:creationId xmlns:p14="http://schemas.microsoft.com/office/powerpoint/2010/main" val="111677957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pPr algn="ctr"/>
            <a:r>
              <a:rPr lang="sk-SK" dirty="0" smtClean="0"/>
              <a:t>Ďakujem za pozornosť!</a:t>
            </a:r>
            <a:endParaRPr lang="sk-SK" dirty="0"/>
          </a:p>
        </p:txBody>
      </p:sp>
      <p:pic>
        <p:nvPicPr>
          <p:cNvPr id="10248" name="Picture 8" descr="Curious cat. Sticker on a car or a refrigerator Curious cat hides and peeps. Sticker on a car or a refrigerator cats stock illustrations"/>
          <p:cNvPicPr>
            <a:picLocks noChangeAspect="1" noChangeArrowheads="1"/>
          </p:cNvPicPr>
          <p:nvPr/>
        </p:nvPicPr>
        <p:blipFill rotWithShape="1">
          <a:blip r:embed="rId2">
            <a:extLst>
              <a:ext uri="{28A0092B-C50C-407E-A947-70E740481C1C}">
                <a14:useLocalDpi xmlns:a14="http://schemas.microsoft.com/office/drawing/2010/main" val="0"/>
              </a:ext>
            </a:extLst>
          </a:blip>
          <a:srcRect t="50000" r="9698"/>
          <a:stretch/>
        </p:blipFill>
        <p:spPr bwMode="auto">
          <a:xfrm>
            <a:off x="1619672" y="2717539"/>
            <a:ext cx="7477844" cy="4140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29695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pPr algn="ctr"/>
            <a:r>
              <a:rPr lang="sk-SK" dirty="0" smtClean="0"/>
              <a:t>Obsah</a:t>
            </a:r>
            <a:endParaRPr lang="sk-SK" dirty="0"/>
          </a:p>
        </p:txBody>
      </p:sp>
      <p:sp>
        <p:nvSpPr>
          <p:cNvPr id="3" name="Zástupný symbol pro obsah 2"/>
          <p:cNvSpPr>
            <a:spLocks noGrp="1"/>
          </p:cNvSpPr>
          <p:nvPr>
            <p:ph idx="1"/>
          </p:nvPr>
        </p:nvSpPr>
        <p:spPr/>
        <p:txBody>
          <a:bodyPr/>
          <a:lstStyle/>
          <a:p>
            <a:r>
              <a:rPr lang="sk-SK" b="1" dirty="0" smtClean="0">
                <a:solidFill>
                  <a:schemeClr val="accent4">
                    <a:lumMod val="50000"/>
                  </a:schemeClr>
                </a:solidFill>
                <a:latin typeface="+mj-lt"/>
                <a:hlinkClick r:id="rId2" action="ppaction://hlinksldjump"/>
              </a:rPr>
              <a:t>Predkovia mačiek</a:t>
            </a:r>
            <a:endParaRPr lang="sk-SK" b="1" dirty="0" smtClean="0">
              <a:solidFill>
                <a:schemeClr val="accent4">
                  <a:lumMod val="50000"/>
                </a:schemeClr>
              </a:solidFill>
              <a:latin typeface="+mj-lt"/>
            </a:endParaRPr>
          </a:p>
          <a:p>
            <a:r>
              <a:rPr lang="sk-SK" b="1" dirty="0" smtClean="0">
                <a:solidFill>
                  <a:schemeClr val="accent4">
                    <a:lumMod val="50000"/>
                  </a:schemeClr>
                </a:solidFill>
                <a:latin typeface="+mj-lt"/>
                <a:hlinkClick r:id="rId3" action="ppaction://hlinksldjump"/>
              </a:rPr>
              <a:t>Mláďatá</a:t>
            </a:r>
            <a:endParaRPr lang="sk-SK" b="1" dirty="0" smtClean="0">
              <a:solidFill>
                <a:schemeClr val="accent4">
                  <a:lumMod val="50000"/>
                </a:schemeClr>
              </a:solidFill>
              <a:latin typeface="+mj-lt"/>
            </a:endParaRPr>
          </a:p>
          <a:p>
            <a:r>
              <a:rPr lang="sk-SK" b="1" dirty="0" smtClean="0">
                <a:solidFill>
                  <a:schemeClr val="accent4">
                    <a:lumMod val="50000"/>
                  </a:schemeClr>
                </a:solidFill>
                <a:latin typeface="+mj-lt"/>
                <a:hlinkClick r:id="rId4" action="ppaction://hlinksldjump"/>
              </a:rPr>
              <a:t>Komunikácia</a:t>
            </a:r>
            <a:r>
              <a:rPr lang="sk-SK" b="1" dirty="0" smtClean="0">
                <a:solidFill>
                  <a:schemeClr val="accent4">
                    <a:lumMod val="50000"/>
                  </a:schemeClr>
                </a:solidFill>
                <a:latin typeface="+mj-lt"/>
              </a:rPr>
              <a:t> </a:t>
            </a:r>
          </a:p>
          <a:p>
            <a:r>
              <a:rPr lang="cs-CZ" b="1" dirty="0" smtClean="0">
                <a:solidFill>
                  <a:schemeClr val="accent4">
                    <a:lumMod val="50000"/>
                  </a:schemeClr>
                </a:solidFill>
                <a:latin typeface="+mj-lt"/>
                <a:hlinkClick r:id="rId5" action="ppaction://hlinksldjump"/>
              </a:rPr>
              <a:t>Lovenie koristi</a:t>
            </a:r>
            <a:endParaRPr lang="cs-CZ" b="1" dirty="0" smtClean="0">
              <a:solidFill>
                <a:schemeClr val="accent4">
                  <a:lumMod val="50000"/>
                </a:schemeClr>
              </a:solidFill>
              <a:latin typeface="+mj-lt"/>
            </a:endParaRPr>
          </a:p>
          <a:p>
            <a:r>
              <a:rPr lang="cs-CZ" b="1" dirty="0" smtClean="0">
                <a:solidFill>
                  <a:schemeClr val="accent4">
                    <a:lumMod val="50000"/>
                  </a:schemeClr>
                </a:solidFill>
                <a:latin typeface="+mj-lt"/>
                <a:hlinkClick r:id="rId6" action="ppaction://hlinksldjump"/>
              </a:rPr>
              <a:t>Zaujímavosti</a:t>
            </a:r>
            <a:endParaRPr lang="cs-CZ" b="1" dirty="0" smtClean="0">
              <a:solidFill>
                <a:schemeClr val="accent4">
                  <a:lumMod val="50000"/>
                </a:schemeClr>
              </a:solidFill>
              <a:latin typeface="+mj-lt"/>
            </a:endParaRPr>
          </a:p>
          <a:p>
            <a:r>
              <a:rPr lang="cs-CZ" b="1" dirty="0" smtClean="0">
                <a:solidFill>
                  <a:schemeClr val="accent4">
                    <a:lumMod val="50000"/>
                  </a:schemeClr>
                </a:solidFill>
                <a:latin typeface="+mj-lt"/>
                <a:hlinkClick r:id="rId7" action="ppaction://hlinksldjump"/>
              </a:rPr>
              <a:t>Fotky mojich mačiek</a:t>
            </a:r>
            <a:endParaRPr lang="cs-CZ" b="1" dirty="0" smtClean="0">
              <a:solidFill>
                <a:schemeClr val="accent4">
                  <a:lumMod val="50000"/>
                </a:schemeClr>
              </a:solidFill>
              <a:latin typeface="+mj-lt"/>
            </a:endParaRPr>
          </a:p>
          <a:p>
            <a:r>
              <a:rPr lang="cs-CZ" b="1" dirty="0" smtClean="0">
                <a:solidFill>
                  <a:schemeClr val="accent4">
                    <a:lumMod val="50000"/>
                  </a:schemeClr>
                </a:solidFill>
                <a:latin typeface="+mj-lt"/>
                <a:hlinkClick r:id="rId8" action="ppaction://hlinksldjump"/>
              </a:rPr>
              <a:t>Zdroje</a:t>
            </a:r>
            <a:endParaRPr lang="sk-SK" b="1" dirty="0">
              <a:solidFill>
                <a:schemeClr val="accent4">
                  <a:lumMod val="50000"/>
                </a:schemeClr>
              </a:solidFill>
              <a:latin typeface="+mj-lt"/>
            </a:endParaRPr>
          </a:p>
        </p:txBody>
      </p:sp>
    </p:spTree>
    <p:extLst>
      <p:ext uri="{BB962C8B-B14F-4D97-AF65-F5344CB8AC3E}">
        <p14:creationId xmlns:p14="http://schemas.microsoft.com/office/powerpoint/2010/main" val="401699058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45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950"/>
                            </p:stCondLst>
                            <p:childTnLst>
                              <p:par>
                                <p:cTn id="10" presetID="2" presetClass="entr" presetSubtype="8" fill="hold" nodeType="afterEffect">
                                  <p:stCondLst>
                                    <p:cond delay="45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900"/>
                            </p:stCondLst>
                            <p:childTnLst>
                              <p:par>
                                <p:cTn id="15" presetID="2" presetClass="entr" presetSubtype="8" fill="hold" nodeType="afterEffect">
                                  <p:stCondLst>
                                    <p:cond delay="45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2850"/>
                            </p:stCondLst>
                            <p:childTnLst>
                              <p:par>
                                <p:cTn id="20" presetID="2" presetClass="entr" presetSubtype="8" fill="hold" nodeType="afterEffect">
                                  <p:stCondLst>
                                    <p:cond delay="45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3800"/>
                            </p:stCondLst>
                            <p:childTnLst>
                              <p:par>
                                <p:cTn id="25" presetID="2" presetClass="entr" presetSubtype="8" fill="hold" nodeType="afterEffect">
                                  <p:stCondLst>
                                    <p:cond delay="45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4750"/>
                            </p:stCondLst>
                            <p:childTnLst>
                              <p:par>
                                <p:cTn id="30" presetID="2" presetClass="entr" presetSubtype="8" fill="hold" nodeType="afterEffect">
                                  <p:stCondLst>
                                    <p:cond delay="45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par>
                          <p:cTn id="34" fill="hold">
                            <p:stCondLst>
                              <p:cond delay="5700"/>
                            </p:stCondLst>
                            <p:childTnLst>
                              <p:par>
                                <p:cTn id="35" presetID="2" presetClass="entr" presetSubtype="8" fill="hold" nodeType="afterEffect">
                                  <p:stCondLst>
                                    <p:cond delay="45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507867" y="579737"/>
            <a:ext cx="8229600" cy="1143000"/>
          </a:xfrm>
        </p:spPr>
        <p:txBody>
          <a:bodyPr/>
          <a:lstStyle/>
          <a:p>
            <a:pPr algn="ctr"/>
            <a:r>
              <a:rPr lang="sk-SK" dirty="0" smtClean="0"/>
              <a:t>Predkovia mačiek</a:t>
            </a:r>
            <a:endParaRPr lang="sk-SK" dirty="0"/>
          </a:p>
        </p:txBody>
      </p:sp>
      <p:sp>
        <p:nvSpPr>
          <p:cNvPr id="3" name="Zástupný symbol pro obsah 2"/>
          <p:cNvSpPr>
            <a:spLocks noGrp="1"/>
          </p:cNvSpPr>
          <p:nvPr>
            <p:ph idx="1"/>
          </p:nvPr>
        </p:nvSpPr>
        <p:spPr/>
        <p:txBody>
          <a:bodyPr>
            <a:normAutofit/>
          </a:bodyPr>
          <a:lstStyle/>
          <a:p>
            <a:pPr algn="just">
              <a:lnSpc>
                <a:spcPct val="80000"/>
              </a:lnSpc>
              <a:defRPr/>
            </a:pPr>
            <a:r>
              <a:rPr lang="sk-SK" sz="2000" dirty="0" smtClean="0">
                <a:latin typeface="+mj-lt"/>
              </a:rPr>
              <a:t>Domestifikácia </a:t>
            </a:r>
            <a:r>
              <a:rPr lang="sk-SK" sz="2000" dirty="0">
                <a:latin typeface="+mj-lt"/>
              </a:rPr>
              <a:t>mačky nastala 4000 – 2000 rokov pred našim letopočtom a podľa nálezov sa usudzuje, že v Ázii boli </a:t>
            </a:r>
            <a:r>
              <a:rPr lang="sk-SK" sz="2000" dirty="0" smtClean="0">
                <a:latin typeface="+mj-lt"/>
              </a:rPr>
              <a:t>mačky (</a:t>
            </a:r>
            <a:r>
              <a:rPr lang="sk-SK" sz="2000" dirty="0">
                <a:latin typeface="+mj-lt"/>
              </a:rPr>
              <a:t>dlhosrsté) </a:t>
            </a:r>
            <a:r>
              <a:rPr lang="sk-SK" sz="2000" dirty="0" smtClean="0">
                <a:latin typeface="+mj-lt"/>
              </a:rPr>
              <a:t>zdomácnené </a:t>
            </a:r>
            <a:r>
              <a:rPr lang="sk-SK" sz="2000" dirty="0">
                <a:latin typeface="+mj-lt"/>
              </a:rPr>
              <a:t>o tisícročie skôr.</a:t>
            </a:r>
          </a:p>
          <a:p>
            <a:pPr algn="just">
              <a:lnSpc>
                <a:spcPct val="80000"/>
              </a:lnSpc>
              <a:defRPr/>
            </a:pPr>
            <a:r>
              <a:rPr lang="sk-SK" sz="2000" dirty="0">
                <a:latin typeface="+mj-lt"/>
              </a:rPr>
              <a:t>Prvé mačky skrotili v Egypte na chytanie myší. </a:t>
            </a:r>
            <a:endParaRPr lang="sk-SK" sz="2000" dirty="0" smtClean="0">
              <a:latin typeface="+mj-lt"/>
            </a:endParaRPr>
          </a:p>
          <a:p>
            <a:pPr algn="just">
              <a:lnSpc>
                <a:spcPct val="80000"/>
              </a:lnSpc>
              <a:defRPr/>
            </a:pPr>
            <a:r>
              <a:rPr lang="sk-SK" sz="2000" dirty="0" smtClean="0">
                <a:latin typeface="+mj-lt"/>
              </a:rPr>
              <a:t>Egypťania </a:t>
            </a:r>
            <a:r>
              <a:rPr lang="sk-SK" sz="2000" dirty="0">
                <a:latin typeface="+mj-lt"/>
              </a:rPr>
              <a:t>si veľmi ctili mačky, ba pokladali ich za posvätné zvieratá. </a:t>
            </a:r>
          </a:p>
          <a:p>
            <a:pPr algn="just">
              <a:lnSpc>
                <a:spcPct val="80000"/>
              </a:lnSpc>
              <a:defRPr/>
            </a:pPr>
            <a:r>
              <a:rPr lang="sk-SK" sz="2000" dirty="0" smtClean="0">
                <a:latin typeface="+mj-lt"/>
              </a:rPr>
              <a:t>Z </a:t>
            </a:r>
            <a:r>
              <a:rPr lang="sk-SK" sz="2000" dirty="0">
                <a:latin typeface="+mj-lt"/>
              </a:rPr>
              <a:t>Egypta </a:t>
            </a:r>
            <a:r>
              <a:rPr lang="sk-SK" sz="2000" dirty="0" smtClean="0">
                <a:latin typeface="+mj-lt"/>
              </a:rPr>
              <a:t>sa dostali do </a:t>
            </a:r>
            <a:r>
              <a:rPr lang="sk-SK" sz="2000" dirty="0">
                <a:latin typeface="+mj-lt"/>
              </a:rPr>
              <a:t>Talianska, odkiaľ sa rozšírili po celej Európe</a:t>
            </a:r>
            <a:r>
              <a:rPr lang="sk-SK" sz="2000" dirty="0" smtClean="0">
                <a:latin typeface="+mj-lt"/>
              </a:rPr>
              <a:t>.</a:t>
            </a:r>
          </a:p>
          <a:p>
            <a:pPr algn="just">
              <a:lnSpc>
                <a:spcPct val="80000"/>
              </a:lnSpc>
              <a:defRPr/>
            </a:pPr>
            <a:r>
              <a:rPr lang="sk-SK" sz="2000" dirty="0" smtClean="0">
                <a:latin typeface="+mj-lt"/>
              </a:rPr>
              <a:t>Po </a:t>
            </a:r>
            <a:r>
              <a:rPr lang="sk-SK" sz="2000" dirty="0">
                <a:latin typeface="+mj-lt"/>
              </a:rPr>
              <a:t>svojich predkoch zdedila vynikajúci </a:t>
            </a:r>
            <a:r>
              <a:rPr lang="sk-SK" sz="2000" dirty="0" smtClean="0">
                <a:latin typeface="+mj-lt"/>
              </a:rPr>
              <a:t>zrak a sluch, </a:t>
            </a:r>
            <a:r>
              <a:rPr lang="sk-SK" sz="2000" dirty="0">
                <a:latin typeface="+mj-lt"/>
              </a:rPr>
              <a:t>k lovu dokonale prispôsobené telo.</a:t>
            </a:r>
          </a:p>
        </p:txBody>
      </p:sp>
      <p:sp>
        <p:nvSpPr>
          <p:cNvPr id="4" name="Tlačítko akce: Domů 3">
            <a:hlinkClick r:id="rId2" action="ppaction://hlinksldjump" highlightClick="1"/>
          </p:cNvPr>
          <p:cNvSpPr/>
          <p:nvPr/>
        </p:nvSpPr>
        <p:spPr>
          <a:xfrm>
            <a:off x="4103948" y="6129460"/>
            <a:ext cx="936104" cy="576064"/>
          </a:xfrm>
          <a:prstGeom prst="actionButtonHome">
            <a:avLst/>
          </a:prstGeom>
          <a:solidFill>
            <a:schemeClr val="accent3">
              <a:lumMod val="40000"/>
              <a:lumOff val="60000"/>
            </a:schemeClr>
          </a:solidFill>
          <a:ln>
            <a:solidFill>
              <a:schemeClr val="bg2">
                <a:lumMod val="75000"/>
              </a:schemeClr>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5122" name="Picture 2" descr="Great Sphinx Body Blue Sky Pyramid Giza Egypt Full length body profile of Great Sphinx including head, feet with great pyramid of Menkaure in background on a clear, blue sky day in Giza, Egypt empty with no people. Copy space cats in history stock pictures, royalty-free photos &amp; imag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8184" y="4410800"/>
            <a:ext cx="2376264" cy="229472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5124" name="Picture 4" descr="Cat on the street of Istanbul, Turkey Cat on the street of Istanbul, Turkey cats in history stock pictures, royalty-free photos &amp; imag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4737305"/>
            <a:ext cx="2952328" cy="196821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120069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100"/>
                                  </p:stCondLst>
                                  <p:childTnLst>
                                    <p:set>
                                      <p:cBhvr>
                                        <p:cTn id="6" dur="1" fill="hold">
                                          <p:stCondLst>
                                            <p:cond delay="0"/>
                                          </p:stCondLst>
                                        </p:cTn>
                                        <p:tgtEl>
                                          <p:spTgt spid="5124"/>
                                        </p:tgtEl>
                                        <p:attrNameLst>
                                          <p:attrName>style.visibility</p:attrName>
                                        </p:attrNameLst>
                                      </p:cBhvr>
                                      <p:to>
                                        <p:strVal val="visible"/>
                                      </p:to>
                                    </p:set>
                                    <p:anim calcmode="lin" valueType="num">
                                      <p:cBhvr additive="base">
                                        <p:cTn id="7" dur="500" fill="hold"/>
                                        <p:tgtEl>
                                          <p:spTgt spid="5124"/>
                                        </p:tgtEl>
                                        <p:attrNameLst>
                                          <p:attrName>ppt_x</p:attrName>
                                        </p:attrNameLst>
                                      </p:cBhvr>
                                      <p:tavLst>
                                        <p:tav tm="0">
                                          <p:val>
                                            <p:strVal val="0-#ppt_w/2"/>
                                          </p:val>
                                        </p:tav>
                                        <p:tav tm="100000">
                                          <p:val>
                                            <p:strVal val="#ppt_x"/>
                                          </p:val>
                                        </p:tav>
                                      </p:tavLst>
                                    </p:anim>
                                    <p:anim calcmode="lin" valueType="num">
                                      <p:cBhvr additive="base">
                                        <p:cTn id="8" dur="500" fill="hold"/>
                                        <p:tgtEl>
                                          <p:spTgt spid="5124"/>
                                        </p:tgtEl>
                                        <p:attrNameLst>
                                          <p:attrName>ppt_y</p:attrName>
                                        </p:attrNameLst>
                                      </p:cBhvr>
                                      <p:tavLst>
                                        <p:tav tm="0">
                                          <p:val>
                                            <p:strVal val="#ppt_y"/>
                                          </p:val>
                                        </p:tav>
                                        <p:tav tm="100000">
                                          <p:val>
                                            <p:strVal val="#ppt_y"/>
                                          </p:val>
                                        </p:tav>
                                      </p:tavLst>
                                    </p:anim>
                                  </p:childTnLst>
                                </p:cTn>
                              </p:par>
                            </p:childTnLst>
                          </p:cTn>
                        </p:par>
                        <p:par>
                          <p:cTn id="9" fill="hold">
                            <p:stCondLst>
                              <p:cond delay="600"/>
                            </p:stCondLst>
                            <p:childTnLst>
                              <p:par>
                                <p:cTn id="10" presetID="2" presetClass="entr" presetSubtype="8" fill="hold" nodeType="afterEffect">
                                  <p:stCondLst>
                                    <p:cond delay="100"/>
                                  </p:stCondLst>
                                  <p:childTnLst>
                                    <p:set>
                                      <p:cBhvr>
                                        <p:cTn id="11" dur="1" fill="hold">
                                          <p:stCondLst>
                                            <p:cond delay="0"/>
                                          </p:stCondLst>
                                        </p:cTn>
                                        <p:tgtEl>
                                          <p:spTgt spid="5122"/>
                                        </p:tgtEl>
                                        <p:attrNameLst>
                                          <p:attrName>style.visibility</p:attrName>
                                        </p:attrNameLst>
                                      </p:cBhvr>
                                      <p:to>
                                        <p:strVal val="visible"/>
                                      </p:to>
                                    </p:set>
                                    <p:anim calcmode="lin" valueType="num">
                                      <p:cBhvr additive="base">
                                        <p:cTn id="12" dur="500" fill="hold"/>
                                        <p:tgtEl>
                                          <p:spTgt spid="5122"/>
                                        </p:tgtEl>
                                        <p:attrNameLst>
                                          <p:attrName>ppt_x</p:attrName>
                                        </p:attrNameLst>
                                      </p:cBhvr>
                                      <p:tavLst>
                                        <p:tav tm="0">
                                          <p:val>
                                            <p:strVal val="0-#ppt_w/2"/>
                                          </p:val>
                                        </p:tav>
                                        <p:tav tm="100000">
                                          <p:val>
                                            <p:strVal val="#ppt_x"/>
                                          </p:val>
                                        </p:tav>
                                      </p:tavLst>
                                    </p:anim>
                                    <p:anim calcmode="lin" valueType="num">
                                      <p:cBhvr additive="base">
                                        <p:cTn id="13" dur="500" fill="hold"/>
                                        <p:tgtEl>
                                          <p:spTgt spid="51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pPr algn="ctr"/>
            <a:r>
              <a:rPr lang="sk-SK" dirty="0" smtClean="0"/>
              <a:t>Mláďatá</a:t>
            </a:r>
            <a:endParaRPr lang="sk-SK" dirty="0"/>
          </a:p>
        </p:txBody>
      </p:sp>
      <p:sp>
        <p:nvSpPr>
          <p:cNvPr id="3" name="Zástupný symbol pro obsah 2"/>
          <p:cNvSpPr>
            <a:spLocks noGrp="1"/>
          </p:cNvSpPr>
          <p:nvPr>
            <p:ph idx="1"/>
          </p:nvPr>
        </p:nvSpPr>
        <p:spPr/>
        <p:txBody>
          <a:bodyPr>
            <a:normAutofit/>
          </a:bodyPr>
          <a:lstStyle/>
          <a:p>
            <a:pPr algn="just"/>
            <a:r>
              <a:rPr lang="sk-SK" sz="2000" dirty="0">
                <a:latin typeface="+mj-lt"/>
              </a:rPr>
              <a:t>Nazývajú sa mačiatka.</a:t>
            </a:r>
          </a:p>
          <a:p>
            <a:pPr algn="just"/>
            <a:r>
              <a:rPr lang="sk-SK" sz="2000" dirty="0" smtClean="0">
                <a:latin typeface="+mj-lt"/>
              </a:rPr>
              <a:t>V tele mačky sa vyvíjajú 9 týždňov.</a:t>
            </a:r>
          </a:p>
          <a:p>
            <a:pPr algn="just"/>
            <a:r>
              <a:rPr lang="sk-SK" sz="2000" dirty="0" smtClean="0">
                <a:latin typeface="+mj-lt"/>
              </a:rPr>
              <a:t>V jednom vrhu sa ich môže narodiť 1-10, pričom môžu mať rôznych otcov.</a:t>
            </a:r>
          </a:p>
          <a:p>
            <a:pPr algn="just"/>
            <a:r>
              <a:rPr lang="sk-SK" sz="2000" dirty="0" smtClean="0">
                <a:latin typeface="+mj-lt"/>
              </a:rPr>
              <a:t>Pri narodení vážia 60-120g.</a:t>
            </a:r>
          </a:p>
          <a:p>
            <a:pPr algn="just">
              <a:defRPr/>
            </a:pPr>
            <a:r>
              <a:rPr lang="sk-SK" sz="2000" dirty="0" smtClean="0">
                <a:latin typeface="+mj-lt"/>
              </a:rPr>
              <a:t>Rodia sa slepé </a:t>
            </a:r>
            <a:r>
              <a:rPr lang="sk-SK" sz="2000" dirty="0">
                <a:latin typeface="+mj-lt"/>
              </a:rPr>
              <a:t>a hluché, </a:t>
            </a:r>
            <a:r>
              <a:rPr lang="sk-SK" sz="2000" dirty="0" smtClean="0">
                <a:latin typeface="+mj-lt"/>
              </a:rPr>
              <a:t>sú </a:t>
            </a:r>
            <a:r>
              <a:rPr lang="sk-SK" sz="2000" dirty="0">
                <a:latin typeface="+mj-lt"/>
              </a:rPr>
              <a:t>teda plne závislé na svojej matke. Na nájdenie zdroja potravy, mačacej bradavky, však má už od narodenia vyvinuté iné zmysly – hmat a čuch. V období prvého týždňa života mačiatko najmä spí, saje materské </a:t>
            </a:r>
            <a:r>
              <a:rPr lang="sk-SK" sz="2000" dirty="0" smtClean="0">
                <a:latin typeface="+mj-lt"/>
              </a:rPr>
              <a:t>mlieko. </a:t>
            </a:r>
            <a:endParaRPr lang="sk-SK" sz="2000" dirty="0">
              <a:latin typeface="+mj-lt"/>
            </a:endParaRPr>
          </a:p>
          <a:p>
            <a:endParaRPr lang="sk-SK" sz="2000" dirty="0">
              <a:latin typeface="+mj-lt"/>
            </a:endParaRPr>
          </a:p>
        </p:txBody>
      </p:sp>
      <p:sp>
        <p:nvSpPr>
          <p:cNvPr id="5" name="Zaoblený obdélník 4">
            <a:hlinkClick r:id="rId2" action="ppaction://hlinksldjump"/>
          </p:cNvPr>
          <p:cNvSpPr/>
          <p:nvPr/>
        </p:nvSpPr>
        <p:spPr>
          <a:xfrm>
            <a:off x="3563888" y="6021288"/>
            <a:ext cx="2110916" cy="470842"/>
          </a:xfrm>
          <a:prstGeom prst="roundRect">
            <a:avLst/>
          </a:prstGeom>
          <a:solidFill>
            <a:schemeClr val="accent3">
              <a:lumMod val="20000"/>
              <a:lumOff val="80000"/>
            </a:schemeClr>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smtClean="0">
                <a:solidFill>
                  <a:schemeClr val="tx1"/>
                </a:solidFill>
                <a:latin typeface="+mj-lt"/>
              </a:rPr>
              <a:t>FOTOGRAFIE</a:t>
            </a:r>
            <a:endParaRPr lang="sk-SK" sz="2400" dirty="0">
              <a:solidFill>
                <a:schemeClr val="tx1"/>
              </a:solidFill>
              <a:latin typeface="+mj-lt"/>
            </a:endParaRPr>
          </a:p>
        </p:txBody>
      </p:sp>
    </p:spTree>
    <p:extLst>
      <p:ext uri="{BB962C8B-B14F-4D97-AF65-F5344CB8AC3E}">
        <p14:creationId xmlns:p14="http://schemas.microsoft.com/office/powerpoint/2010/main" val="386441401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70" name="Picture 2" descr="Mother cat nursing baby kittens Grey mother cat nursing her babies kittens, close up baby cats stock pictures, royalty-free photos &amp;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6632"/>
            <a:ext cx="3717696" cy="247846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7172" name="Picture 4" descr="Siberian cat Lovely siberian cat with newborn kitten close-up litter of kittens stock pictures, royalty-free photos &amp;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66941"/>
            <a:ext cx="3717696" cy="246631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7176" name="Picture 8" descr="Cute tabby kittens sleeping and hugging Cute tabby kittens sleeping and hugging in a basket young cats stock pictures, royalty-free photos &amp; imag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3273016"/>
            <a:ext cx="3717696" cy="246024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7178" name="Picture 10" descr="Two cute kittens in a fluffy white bed Looking down at two cute blue-eyed kittens sleeping in a white bed young cats stock pictures, royalty-free photos &amp; imag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3390" y="116632"/>
            <a:ext cx="3545773" cy="252028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7174" name="Picture 6" descr="Group persian kittens sitting on cat tower Group persian kittens sitting on cat tower kittens stock pictures, royalty-free photos &amp; imag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95836" y="2204864"/>
            <a:ext cx="3024336" cy="201622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8" name="Tlačítko akce: Domů 3">
            <a:hlinkClick r:id="rId7" action="ppaction://hlinksldjump" highlightClick="1"/>
          </p:cNvPr>
          <p:cNvSpPr/>
          <p:nvPr/>
        </p:nvSpPr>
        <p:spPr>
          <a:xfrm>
            <a:off x="4103948" y="6129460"/>
            <a:ext cx="936104" cy="576064"/>
          </a:xfrm>
          <a:prstGeom prst="actionButtonHome">
            <a:avLst/>
          </a:prstGeom>
          <a:solidFill>
            <a:schemeClr val="accent3">
              <a:lumMod val="40000"/>
              <a:lumOff val="60000"/>
            </a:schemeClr>
          </a:solidFill>
          <a:ln>
            <a:solidFill>
              <a:schemeClr val="bg2">
                <a:lumMod val="75000"/>
              </a:schemeClr>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262088669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10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0-#ppt_w/2"/>
                                          </p:val>
                                        </p:tav>
                                        <p:tav tm="100000">
                                          <p:val>
                                            <p:strVal val="#ppt_x"/>
                                          </p:val>
                                        </p:tav>
                                      </p:tavLst>
                                    </p:anim>
                                    <p:anim calcmode="lin" valueType="num">
                                      <p:cBhvr additive="base">
                                        <p:cTn id="8" dur="500" fill="hold"/>
                                        <p:tgtEl>
                                          <p:spTgt spid="7170"/>
                                        </p:tgtEl>
                                        <p:attrNameLst>
                                          <p:attrName>ppt_y</p:attrName>
                                        </p:attrNameLst>
                                      </p:cBhvr>
                                      <p:tavLst>
                                        <p:tav tm="0">
                                          <p:val>
                                            <p:strVal val="#ppt_y"/>
                                          </p:val>
                                        </p:tav>
                                        <p:tav tm="100000">
                                          <p:val>
                                            <p:strVal val="#ppt_y"/>
                                          </p:val>
                                        </p:tav>
                                      </p:tavLst>
                                    </p:anim>
                                  </p:childTnLst>
                                </p:cTn>
                              </p:par>
                            </p:childTnLst>
                          </p:cTn>
                        </p:par>
                        <p:par>
                          <p:cTn id="9" fill="hold">
                            <p:stCondLst>
                              <p:cond delay="600"/>
                            </p:stCondLst>
                            <p:childTnLst>
                              <p:par>
                                <p:cTn id="10" presetID="2" presetClass="entr" presetSubtype="8" fill="hold" nodeType="afterEffect">
                                  <p:stCondLst>
                                    <p:cond delay="100"/>
                                  </p:stCondLst>
                                  <p:childTnLst>
                                    <p:set>
                                      <p:cBhvr>
                                        <p:cTn id="11" dur="1" fill="hold">
                                          <p:stCondLst>
                                            <p:cond delay="0"/>
                                          </p:stCondLst>
                                        </p:cTn>
                                        <p:tgtEl>
                                          <p:spTgt spid="7174"/>
                                        </p:tgtEl>
                                        <p:attrNameLst>
                                          <p:attrName>style.visibility</p:attrName>
                                        </p:attrNameLst>
                                      </p:cBhvr>
                                      <p:to>
                                        <p:strVal val="visible"/>
                                      </p:to>
                                    </p:set>
                                    <p:anim calcmode="lin" valueType="num">
                                      <p:cBhvr additive="base">
                                        <p:cTn id="12" dur="500" fill="hold"/>
                                        <p:tgtEl>
                                          <p:spTgt spid="7174"/>
                                        </p:tgtEl>
                                        <p:attrNameLst>
                                          <p:attrName>ppt_x</p:attrName>
                                        </p:attrNameLst>
                                      </p:cBhvr>
                                      <p:tavLst>
                                        <p:tav tm="0">
                                          <p:val>
                                            <p:strVal val="0-#ppt_w/2"/>
                                          </p:val>
                                        </p:tav>
                                        <p:tav tm="100000">
                                          <p:val>
                                            <p:strVal val="#ppt_x"/>
                                          </p:val>
                                        </p:tav>
                                      </p:tavLst>
                                    </p:anim>
                                    <p:anim calcmode="lin" valueType="num">
                                      <p:cBhvr additive="base">
                                        <p:cTn id="13" dur="500" fill="hold"/>
                                        <p:tgtEl>
                                          <p:spTgt spid="7174"/>
                                        </p:tgtEl>
                                        <p:attrNameLst>
                                          <p:attrName>ppt_y</p:attrName>
                                        </p:attrNameLst>
                                      </p:cBhvr>
                                      <p:tavLst>
                                        <p:tav tm="0">
                                          <p:val>
                                            <p:strVal val="#ppt_y"/>
                                          </p:val>
                                        </p:tav>
                                        <p:tav tm="100000">
                                          <p:val>
                                            <p:strVal val="#ppt_y"/>
                                          </p:val>
                                        </p:tav>
                                      </p:tavLst>
                                    </p:anim>
                                  </p:childTnLst>
                                </p:cTn>
                              </p:par>
                            </p:childTnLst>
                          </p:cTn>
                        </p:par>
                        <p:par>
                          <p:cTn id="14" fill="hold">
                            <p:stCondLst>
                              <p:cond delay="1200"/>
                            </p:stCondLst>
                            <p:childTnLst>
                              <p:par>
                                <p:cTn id="15" presetID="2" presetClass="entr" presetSubtype="8" fill="hold" nodeType="afterEffect">
                                  <p:stCondLst>
                                    <p:cond delay="100"/>
                                  </p:stCondLst>
                                  <p:childTnLst>
                                    <p:set>
                                      <p:cBhvr>
                                        <p:cTn id="16" dur="1" fill="hold">
                                          <p:stCondLst>
                                            <p:cond delay="0"/>
                                          </p:stCondLst>
                                        </p:cTn>
                                        <p:tgtEl>
                                          <p:spTgt spid="7178"/>
                                        </p:tgtEl>
                                        <p:attrNameLst>
                                          <p:attrName>style.visibility</p:attrName>
                                        </p:attrNameLst>
                                      </p:cBhvr>
                                      <p:to>
                                        <p:strVal val="visible"/>
                                      </p:to>
                                    </p:set>
                                    <p:anim calcmode="lin" valueType="num">
                                      <p:cBhvr additive="base">
                                        <p:cTn id="17" dur="500" fill="hold"/>
                                        <p:tgtEl>
                                          <p:spTgt spid="7178"/>
                                        </p:tgtEl>
                                        <p:attrNameLst>
                                          <p:attrName>ppt_x</p:attrName>
                                        </p:attrNameLst>
                                      </p:cBhvr>
                                      <p:tavLst>
                                        <p:tav tm="0">
                                          <p:val>
                                            <p:strVal val="0-#ppt_w/2"/>
                                          </p:val>
                                        </p:tav>
                                        <p:tav tm="100000">
                                          <p:val>
                                            <p:strVal val="#ppt_x"/>
                                          </p:val>
                                        </p:tav>
                                      </p:tavLst>
                                    </p:anim>
                                    <p:anim calcmode="lin" valueType="num">
                                      <p:cBhvr additive="base">
                                        <p:cTn id="18" dur="500" fill="hold"/>
                                        <p:tgtEl>
                                          <p:spTgt spid="7178"/>
                                        </p:tgtEl>
                                        <p:attrNameLst>
                                          <p:attrName>ppt_y</p:attrName>
                                        </p:attrNameLst>
                                      </p:cBhvr>
                                      <p:tavLst>
                                        <p:tav tm="0">
                                          <p:val>
                                            <p:strVal val="#ppt_y"/>
                                          </p:val>
                                        </p:tav>
                                        <p:tav tm="100000">
                                          <p:val>
                                            <p:strVal val="#ppt_y"/>
                                          </p:val>
                                        </p:tav>
                                      </p:tavLst>
                                    </p:anim>
                                  </p:childTnLst>
                                </p:cTn>
                              </p:par>
                            </p:childTnLst>
                          </p:cTn>
                        </p:par>
                        <p:par>
                          <p:cTn id="19" fill="hold">
                            <p:stCondLst>
                              <p:cond delay="1800"/>
                            </p:stCondLst>
                            <p:childTnLst>
                              <p:par>
                                <p:cTn id="20" presetID="2" presetClass="entr" presetSubtype="8" fill="hold" nodeType="afterEffect">
                                  <p:stCondLst>
                                    <p:cond delay="100"/>
                                  </p:stCondLst>
                                  <p:childTnLst>
                                    <p:set>
                                      <p:cBhvr>
                                        <p:cTn id="21" dur="1" fill="hold">
                                          <p:stCondLst>
                                            <p:cond delay="0"/>
                                          </p:stCondLst>
                                        </p:cTn>
                                        <p:tgtEl>
                                          <p:spTgt spid="7172"/>
                                        </p:tgtEl>
                                        <p:attrNameLst>
                                          <p:attrName>style.visibility</p:attrName>
                                        </p:attrNameLst>
                                      </p:cBhvr>
                                      <p:to>
                                        <p:strVal val="visible"/>
                                      </p:to>
                                    </p:set>
                                    <p:anim calcmode="lin" valueType="num">
                                      <p:cBhvr additive="base">
                                        <p:cTn id="22" dur="500" fill="hold"/>
                                        <p:tgtEl>
                                          <p:spTgt spid="7172"/>
                                        </p:tgtEl>
                                        <p:attrNameLst>
                                          <p:attrName>ppt_x</p:attrName>
                                        </p:attrNameLst>
                                      </p:cBhvr>
                                      <p:tavLst>
                                        <p:tav tm="0">
                                          <p:val>
                                            <p:strVal val="0-#ppt_w/2"/>
                                          </p:val>
                                        </p:tav>
                                        <p:tav tm="100000">
                                          <p:val>
                                            <p:strVal val="#ppt_x"/>
                                          </p:val>
                                        </p:tav>
                                      </p:tavLst>
                                    </p:anim>
                                    <p:anim calcmode="lin" valueType="num">
                                      <p:cBhvr additive="base">
                                        <p:cTn id="23" dur="500" fill="hold"/>
                                        <p:tgtEl>
                                          <p:spTgt spid="7172"/>
                                        </p:tgtEl>
                                        <p:attrNameLst>
                                          <p:attrName>ppt_y</p:attrName>
                                        </p:attrNameLst>
                                      </p:cBhvr>
                                      <p:tavLst>
                                        <p:tav tm="0">
                                          <p:val>
                                            <p:strVal val="#ppt_y"/>
                                          </p:val>
                                        </p:tav>
                                        <p:tav tm="100000">
                                          <p:val>
                                            <p:strVal val="#ppt_y"/>
                                          </p:val>
                                        </p:tav>
                                      </p:tavLst>
                                    </p:anim>
                                  </p:childTnLst>
                                </p:cTn>
                              </p:par>
                            </p:childTnLst>
                          </p:cTn>
                        </p:par>
                        <p:par>
                          <p:cTn id="24" fill="hold">
                            <p:stCondLst>
                              <p:cond delay="2400"/>
                            </p:stCondLst>
                            <p:childTnLst>
                              <p:par>
                                <p:cTn id="25" presetID="2" presetClass="entr" presetSubtype="8" fill="hold" nodeType="afterEffect">
                                  <p:stCondLst>
                                    <p:cond delay="100"/>
                                  </p:stCondLst>
                                  <p:childTnLst>
                                    <p:set>
                                      <p:cBhvr>
                                        <p:cTn id="26" dur="1" fill="hold">
                                          <p:stCondLst>
                                            <p:cond delay="0"/>
                                          </p:stCondLst>
                                        </p:cTn>
                                        <p:tgtEl>
                                          <p:spTgt spid="7176"/>
                                        </p:tgtEl>
                                        <p:attrNameLst>
                                          <p:attrName>style.visibility</p:attrName>
                                        </p:attrNameLst>
                                      </p:cBhvr>
                                      <p:to>
                                        <p:strVal val="visible"/>
                                      </p:to>
                                    </p:set>
                                    <p:anim calcmode="lin" valueType="num">
                                      <p:cBhvr additive="base">
                                        <p:cTn id="27" dur="500" fill="hold"/>
                                        <p:tgtEl>
                                          <p:spTgt spid="7176"/>
                                        </p:tgtEl>
                                        <p:attrNameLst>
                                          <p:attrName>ppt_x</p:attrName>
                                        </p:attrNameLst>
                                      </p:cBhvr>
                                      <p:tavLst>
                                        <p:tav tm="0">
                                          <p:val>
                                            <p:strVal val="0-#ppt_w/2"/>
                                          </p:val>
                                        </p:tav>
                                        <p:tav tm="100000">
                                          <p:val>
                                            <p:strVal val="#ppt_x"/>
                                          </p:val>
                                        </p:tav>
                                      </p:tavLst>
                                    </p:anim>
                                    <p:anim calcmode="lin" valueType="num">
                                      <p:cBhvr additive="base">
                                        <p:cTn id="28" dur="500" fill="hold"/>
                                        <p:tgtEl>
                                          <p:spTgt spid="71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pPr algn="ctr"/>
            <a:r>
              <a:rPr lang="sk-SK" dirty="0" smtClean="0"/>
              <a:t>Komunikácia</a:t>
            </a:r>
            <a:endParaRPr lang="sk-SK" dirty="0"/>
          </a:p>
        </p:txBody>
      </p:sp>
      <p:sp>
        <p:nvSpPr>
          <p:cNvPr id="3" name="Zástupný symbol pro obsah 2"/>
          <p:cNvSpPr>
            <a:spLocks noGrp="1"/>
          </p:cNvSpPr>
          <p:nvPr>
            <p:ph idx="1"/>
          </p:nvPr>
        </p:nvSpPr>
        <p:spPr/>
        <p:txBody>
          <a:bodyPr>
            <a:normAutofit/>
          </a:bodyPr>
          <a:lstStyle/>
          <a:p>
            <a:pPr algn="just"/>
            <a:r>
              <a:rPr lang="sk-SK" sz="2000" dirty="0"/>
              <a:t>Rečou tela mačky vyjadrujú najmä pocity ako sú strach, radosť a agresivita. </a:t>
            </a:r>
          </a:p>
          <a:p>
            <a:pPr algn="just"/>
            <a:r>
              <a:rPr lang="sk-SK" sz="2000" dirty="0" smtClean="0"/>
              <a:t>Mačky </a:t>
            </a:r>
            <a:r>
              <a:rPr lang="sk-SK" sz="2000" dirty="0"/>
              <a:t>podobne ako ľudia nekomunikujú iba pomocou zvukov, ale aj postavením tela a chvosta, </a:t>
            </a:r>
            <a:r>
              <a:rPr lang="sk-SK" sz="2000" dirty="0" smtClean="0"/>
              <a:t>či mimikou.</a:t>
            </a:r>
          </a:p>
          <a:p>
            <a:pPr algn="just"/>
            <a:r>
              <a:rPr lang="sk-SK" sz="2000" dirty="0" smtClean="0"/>
              <a:t>Pradenie </a:t>
            </a:r>
            <a:r>
              <a:rPr lang="sk-SK" sz="2000" dirty="0"/>
              <a:t>je typickým zvukovým prejavom mačky, ktorý je úzko spätý s predstavou mačky. Je to zvuk, ktorý </a:t>
            </a:r>
            <a:r>
              <a:rPr lang="sk-SK" sz="2000" dirty="0" smtClean="0"/>
              <a:t>sa považuje </a:t>
            </a:r>
            <a:r>
              <a:rPr lang="sk-SK" sz="2000" dirty="0"/>
              <a:t>za prejav spokojnosti a na ľudí pôsobí upokojujúco. V skutočnosti však mačky nepradú len keď sú spokojné, ale aj keď sú poranené, alebo trpia bolesťami, či sú dokonca zoslabnuté alebo umierajú. </a:t>
            </a:r>
            <a:endParaRPr lang="sk-SK" sz="2000" dirty="0" smtClean="0"/>
          </a:p>
        </p:txBody>
      </p:sp>
      <p:sp>
        <p:nvSpPr>
          <p:cNvPr id="4" name="AutoShape 2" descr="Neprimerané močenie a značkovanie mačiek - Zdraviezvierat.sk"/>
          <p:cNvSpPr>
            <a:spLocks noChangeAspect="1" noChangeArrowheads="1"/>
          </p:cNvSpPr>
          <p:nvPr/>
        </p:nvSpPr>
        <p:spPr bwMode="auto">
          <a:xfrm>
            <a:off x="155575" y="-822325"/>
            <a:ext cx="1990725" cy="1714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k-SK"/>
          </a:p>
        </p:txBody>
      </p:sp>
    </p:spTree>
    <p:extLst>
      <p:ext uri="{BB962C8B-B14F-4D97-AF65-F5344CB8AC3E}">
        <p14:creationId xmlns:p14="http://schemas.microsoft.com/office/powerpoint/2010/main" val="284072908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pPr algn="ctr"/>
            <a:r>
              <a:rPr lang="sk-SK" dirty="0" smtClean="0"/>
              <a:t>Komunikácia</a:t>
            </a:r>
            <a:endParaRPr lang="sk-SK" dirty="0"/>
          </a:p>
        </p:txBody>
      </p:sp>
      <p:sp>
        <p:nvSpPr>
          <p:cNvPr id="3" name="Zástupný symbol pro obsah 2"/>
          <p:cNvSpPr>
            <a:spLocks noGrp="1"/>
          </p:cNvSpPr>
          <p:nvPr>
            <p:ph idx="1"/>
          </p:nvPr>
        </p:nvSpPr>
        <p:spPr/>
        <p:txBody>
          <a:bodyPr>
            <a:normAutofit/>
          </a:bodyPr>
          <a:lstStyle/>
          <a:p>
            <a:pPr algn="just"/>
            <a:r>
              <a:rPr lang="sk-SK" sz="2000" dirty="0"/>
              <a:t>Nezastupiteľným komunikačným prostriedkom sú tiež pachy produkované žľazami, ktoré mačky zanechávajú na ľuďoch, rastlinách a predmetoch otieraním, škriabaním a rozprašovaním moču. </a:t>
            </a:r>
          </a:p>
          <a:p>
            <a:pPr algn="just"/>
            <a:r>
              <a:rPr lang="sk-SK" sz="2000" dirty="0" smtClean="0"/>
              <a:t>Ak chce niekoho vydesiť je schopná naježiť srsť </a:t>
            </a:r>
            <a:r>
              <a:rPr lang="sk-SK" sz="2000" dirty="0"/>
              <a:t>a tým dosiahnuť želaný efekt. </a:t>
            </a:r>
            <a:endParaRPr lang="sk-SK" sz="2000" dirty="0" smtClean="0"/>
          </a:p>
          <a:p>
            <a:pPr algn="just"/>
            <a:r>
              <a:rPr lang="sk-SK" sz="2000" dirty="0" smtClean="0"/>
              <a:t>Ďalším </a:t>
            </a:r>
            <a:r>
              <a:rPr lang="sk-SK" sz="2000" dirty="0"/>
              <a:t>spoľahlivým ukazovateľom nálady mačky je jej chvost. Mačka, ktorá má z niečoho radosť má vztýčenú hlavu aj chvost. </a:t>
            </a:r>
            <a:r>
              <a:rPr lang="sk-SK" sz="2000" dirty="0" smtClean="0"/>
              <a:t>Keď </a:t>
            </a:r>
            <a:r>
              <a:rPr lang="sk-SK" sz="2000" dirty="0"/>
              <a:t>má mačka hravú náladu, má chvost tvar otáznika, poskakuje a loví predmety vhodné k lovu</a:t>
            </a:r>
            <a:r>
              <a:rPr lang="sk-SK" sz="2000" dirty="0" smtClean="0"/>
              <a:t>.</a:t>
            </a:r>
          </a:p>
          <a:p>
            <a:pPr algn="just"/>
            <a:r>
              <a:rPr lang="sk-SK" sz="2000" dirty="0" smtClean="0"/>
              <a:t>Mačka</a:t>
            </a:r>
            <a:r>
              <a:rPr lang="sk-SK" sz="2000" dirty="0"/>
              <a:t>, ktorá má strach sa snaží opticky zmenšiť tým, že pokrčí nohy a uši stiahne smerom do strán. </a:t>
            </a:r>
          </a:p>
        </p:txBody>
      </p:sp>
      <p:sp>
        <p:nvSpPr>
          <p:cNvPr id="5" name="Zaoblený obdélník 4">
            <a:hlinkClick r:id="rId2" action="ppaction://hlinksldjump"/>
          </p:cNvPr>
          <p:cNvSpPr/>
          <p:nvPr/>
        </p:nvSpPr>
        <p:spPr>
          <a:xfrm>
            <a:off x="3563888" y="6021288"/>
            <a:ext cx="2110916" cy="470842"/>
          </a:xfrm>
          <a:prstGeom prst="roundRect">
            <a:avLst/>
          </a:prstGeom>
          <a:solidFill>
            <a:schemeClr val="accent3">
              <a:lumMod val="20000"/>
              <a:lumOff val="80000"/>
            </a:schemeClr>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smtClean="0">
                <a:solidFill>
                  <a:schemeClr val="tx1"/>
                </a:solidFill>
                <a:latin typeface="+mj-lt"/>
              </a:rPr>
              <a:t>FOTOGRAFIE</a:t>
            </a:r>
            <a:endParaRPr lang="sk-SK" sz="2400" dirty="0">
              <a:solidFill>
                <a:schemeClr val="tx1"/>
              </a:solidFill>
              <a:latin typeface="+mj-lt"/>
            </a:endParaRPr>
          </a:p>
        </p:txBody>
      </p:sp>
    </p:spTree>
    <p:extLst>
      <p:ext uri="{BB962C8B-B14F-4D97-AF65-F5344CB8AC3E}">
        <p14:creationId xmlns:p14="http://schemas.microsoft.com/office/powerpoint/2010/main" val="95549851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196" name="Picture 4" descr="Happy kitten likes being stroked by woman's hand. Happy kitten likes being stroked by woman's hand. The British Shorthair cats stock pictures, royalty-free photos &amp;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43305"/>
            <a:ext cx="3814750" cy="254316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8198" name="Picture 6" descr="Close up Scottish fold cat head with shocking face and wide open eyes. Frighten or surprised cat when look at something. Close up Scottish fold cat head with shocking face and wide open eyes. Frighten or surprised cat when look at something. cats stock pictures, royalty-free photos &amp;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3077058"/>
            <a:ext cx="3814750" cy="254316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8200" name="Picture 8" descr="I'm not happy that you brought a puppy home Shot of a black cat standing on a sofa scared cat  stock pictures, royalty-free photos &amp; imag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5561" y="143304"/>
            <a:ext cx="3814750" cy="254316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8202" name="Picture 10" descr="Close up of cat licking lips with dark background Portrait of a cat on a dark background hungry cat stock pictures, royalty-free photos &amp; imag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5561" y="3077058"/>
            <a:ext cx="3814750" cy="254316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8204" name="Picture 12" descr="Cute, red kitten is sleeping on his back and smiling, paws up. Concept of sleep and good morning. A cute, red kitten is sleeping on his back and smiling, paws up. The concept of sleep and good morning. how feel cats stock pictures, royalty-free photos &amp; imag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824" y="2188401"/>
            <a:ext cx="3240360" cy="216024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8" name="Tlačítko akce: Domů 3">
            <a:hlinkClick r:id="rId7" action="ppaction://hlinksldjump" highlightClick="1"/>
          </p:cNvPr>
          <p:cNvSpPr/>
          <p:nvPr/>
        </p:nvSpPr>
        <p:spPr>
          <a:xfrm>
            <a:off x="4103948" y="6129460"/>
            <a:ext cx="936104" cy="576064"/>
          </a:xfrm>
          <a:prstGeom prst="actionButtonHome">
            <a:avLst/>
          </a:prstGeom>
          <a:solidFill>
            <a:schemeClr val="accent3">
              <a:lumMod val="40000"/>
              <a:lumOff val="60000"/>
            </a:schemeClr>
          </a:solidFill>
          <a:ln>
            <a:solidFill>
              <a:schemeClr val="bg2">
                <a:lumMod val="75000"/>
              </a:schemeClr>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351933056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100"/>
                                  </p:stCondLst>
                                  <p:childTnLst>
                                    <p:set>
                                      <p:cBhvr>
                                        <p:cTn id="6" dur="1" fill="hold">
                                          <p:stCondLst>
                                            <p:cond delay="0"/>
                                          </p:stCondLst>
                                        </p:cTn>
                                        <p:tgtEl>
                                          <p:spTgt spid="8196"/>
                                        </p:tgtEl>
                                        <p:attrNameLst>
                                          <p:attrName>style.visibility</p:attrName>
                                        </p:attrNameLst>
                                      </p:cBhvr>
                                      <p:to>
                                        <p:strVal val="visible"/>
                                      </p:to>
                                    </p:set>
                                    <p:anim calcmode="lin" valueType="num">
                                      <p:cBhvr additive="base">
                                        <p:cTn id="7" dur="500" fill="hold"/>
                                        <p:tgtEl>
                                          <p:spTgt spid="8196"/>
                                        </p:tgtEl>
                                        <p:attrNameLst>
                                          <p:attrName>ppt_x</p:attrName>
                                        </p:attrNameLst>
                                      </p:cBhvr>
                                      <p:tavLst>
                                        <p:tav tm="0">
                                          <p:val>
                                            <p:strVal val="0-#ppt_w/2"/>
                                          </p:val>
                                        </p:tav>
                                        <p:tav tm="100000">
                                          <p:val>
                                            <p:strVal val="#ppt_x"/>
                                          </p:val>
                                        </p:tav>
                                      </p:tavLst>
                                    </p:anim>
                                    <p:anim calcmode="lin" valueType="num">
                                      <p:cBhvr additive="base">
                                        <p:cTn id="8" dur="500" fill="hold"/>
                                        <p:tgtEl>
                                          <p:spTgt spid="8196"/>
                                        </p:tgtEl>
                                        <p:attrNameLst>
                                          <p:attrName>ppt_y</p:attrName>
                                        </p:attrNameLst>
                                      </p:cBhvr>
                                      <p:tavLst>
                                        <p:tav tm="0">
                                          <p:val>
                                            <p:strVal val="#ppt_y"/>
                                          </p:val>
                                        </p:tav>
                                        <p:tav tm="100000">
                                          <p:val>
                                            <p:strVal val="#ppt_y"/>
                                          </p:val>
                                        </p:tav>
                                      </p:tavLst>
                                    </p:anim>
                                  </p:childTnLst>
                                </p:cTn>
                              </p:par>
                            </p:childTnLst>
                          </p:cTn>
                        </p:par>
                        <p:par>
                          <p:cTn id="9" fill="hold">
                            <p:stCondLst>
                              <p:cond delay="600"/>
                            </p:stCondLst>
                            <p:childTnLst>
                              <p:par>
                                <p:cTn id="10" presetID="2" presetClass="entr" presetSubtype="8" fill="hold" nodeType="afterEffect">
                                  <p:stCondLst>
                                    <p:cond delay="100"/>
                                  </p:stCondLst>
                                  <p:childTnLst>
                                    <p:set>
                                      <p:cBhvr>
                                        <p:cTn id="11" dur="1" fill="hold">
                                          <p:stCondLst>
                                            <p:cond delay="0"/>
                                          </p:stCondLst>
                                        </p:cTn>
                                        <p:tgtEl>
                                          <p:spTgt spid="8204"/>
                                        </p:tgtEl>
                                        <p:attrNameLst>
                                          <p:attrName>style.visibility</p:attrName>
                                        </p:attrNameLst>
                                      </p:cBhvr>
                                      <p:to>
                                        <p:strVal val="visible"/>
                                      </p:to>
                                    </p:set>
                                    <p:anim calcmode="lin" valueType="num">
                                      <p:cBhvr additive="base">
                                        <p:cTn id="12" dur="500" fill="hold"/>
                                        <p:tgtEl>
                                          <p:spTgt spid="8204"/>
                                        </p:tgtEl>
                                        <p:attrNameLst>
                                          <p:attrName>ppt_x</p:attrName>
                                        </p:attrNameLst>
                                      </p:cBhvr>
                                      <p:tavLst>
                                        <p:tav tm="0">
                                          <p:val>
                                            <p:strVal val="0-#ppt_w/2"/>
                                          </p:val>
                                        </p:tav>
                                        <p:tav tm="100000">
                                          <p:val>
                                            <p:strVal val="#ppt_x"/>
                                          </p:val>
                                        </p:tav>
                                      </p:tavLst>
                                    </p:anim>
                                    <p:anim calcmode="lin" valueType="num">
                                      <p:cBhvr additive="base">
                                        <p:cTn id="13" dur="500" fill="hold"/>
                                        <p:tgtEl>
                                          <p:spTgt spid="8204"/>
                                        </p:tgtEl>
                                        <p:attrNameLst>
                                          <p:attrName>ppt_y</p:attrName>
                                        </p:attrNameLst>
                                      </p:cBhvr>
                                      <p:tavLst>
                                        <p:tav tm="0">
                                          <p:val>
                                            <p:strVal val="#ppt_y"/>
                                          </p:val>
                                        </p:tav>
                                        <p:tav tm="100000">
                                          <p:val>
                                            <p:strVal val="#ppt_y"/>
                                          </p:val>
                                        </p:tav>
                                      </p:tavLst>
                                    </p:anim>
                                  </p:childTnLst>
                                </p:cTn>
                              </p:par>
                            </p:childTnLst>
                          </p:cTn>
                        </p:par>
                        <p:par>
                          <p:cTn id="14" fill="hold">
                            <p:stCondLst>
                              <p:cond delay="1200"/>
                            </p:stCondLst>
                            <p:childTnLst>
                              <p:par>
                                <p:cTn id="15" presetID="2" presetClass="entr" presetSubtype="8" fill="hold" nodeType="afterEffect">
                                  <p:stCondLst>
                                    <p:cond delay="100"/>
                                  </p:stCondLst>
                                  <p:childTnLst>
                                    <p:set>
                                      <p:cBhvr>
                                        <p:cTn id="16" dur="1" fill="hold">
                                          <p:stCondLst>
                                            <p:cond delay="0"/>
                                          </p:stCondLst>
                                        </p:cTn>
                                        <p:tgtEl>
                                          <p:spTgt spid="8200"/>
                                        </p:tgtEl>
                                        <p:attrNameLst>
                                          <p:attrName>style.visibility</p:attrName>
                                        </p:attrNameLst>
                                      </p:cBhvr>
                                      <p:to>
                                        <p:strVal val="visible"/>
                                      </p:to>
                                    </p:set>
                                    <p:anim calcmode="lin" valueType="num">
                                      <p:cBhvr additive="base">
                                        <p:cTn id="17" dur="500" fill="hold"/>
                                        <p:tgtEl>
                                          <p:spTgt spid="8200"/>
                                        </p:tgtEl>
                                        <p:attrNameLst>
                                          <p:attrName>ppt_x</p:attrName>
                                        </p:attrNameLst>
                                      </p:cBhvr>
                                      <p:tavLst>
                                        <p:tav tm="0">
                                          <p:val>
                                            <p:strVal val="0-#ppt_w/2"/>
                                          </p:val>
                                        </p:tav>
                                        <p:tav tm="100000">
                                          <p:val>
                                            <p:strVal val="#ppt_x"/>
                                          </p:val>
                                        </p:tav>
                                      </p:tavLst>
                                    </p:anim>
                                    <p:anim calcmode="lin" valueType="num">
                                      <p:cBhvr additive="base">
                                        <p:cTn id="18" dur="500" fill="hold"/>
                                        <p:tgtEl>
                                          <p:spTgt spid="8200"/>
                                        </p:tgtEl>
                                        <p:attrNameLst>
                                          <p:attrName>ppt_y</p:attrName>
                                        </p:attrNameLst>
                                      </p:cBhvr>
                                      <p:tavLst>
                                        <p:tav tm="0">
                                          <p:val>
                                            <p:strVal val="#ppt_y"/>
                                          </p:val>
                                        </p:tav>
                                        <p:tav tm="100000">
                                          <p:val>
                                            <p:strVal val="#ppt_y"/>
                                          </p:val>
                                        </p:tav>
                                      </p:tavLst>
                                    </p:anim>
                                  </p:childTnLst>
                                </p:cTn>
                              </p:par>
                            </p:childTnLst>
                          </p:cTn>
                        </p:par>
                        <p:par>
                          <p:cTn id="19" fill="hold">
                            <p:stCondLst>
                              <p:cond delay="1800"/>
                            </p:stCondLst>
                            <p:childTnLst>
                              <p:par>
                                <p:cTn id="20" presetID="2" presetClass="entr" presetSubtype="8" fill="hold" nodeType="afterEffect">
                                  <p:stCondLst>
                                    <p:cond delay="100"/>
                                  </p:stCondLst>
                                  <p:childTnLst>
                                    <p:set>
                                      <p:cBhvr>
                                        <p:cTn id="21" dur="1" fill="hold">
                                          <p:stCondLst>
                                            <p:cond delay="0"/>
                                          </p:stCondLst>
                                        </p:cTn>
                                        <p:tgtEl>
                                          <p:spTgt spid="8202"/>
                                        </p:tgtEl>
                                        <p:attrNameLst>
                                          <p:attrName>style.visibility</p:attrName>
                                        </p:attrNameLst>
                                      </p:cBhvr>
                                      <p:to>
                                        <p:strVal val="visible"/>
                                      </p:to>
                                    </p:set>
                                    <p:anim calcmode="lin" valueType="num">
                                      <p:cBhvr additive="base">
                                        <p:cTn id="22" dur="500" fill="hold"/>
                                        <p:tgtEl>
                                          <p:spTgt spid="8202"/>
                                        </p:tgtEl>
                                        <p:attrNameLst>
                                          <p:attrName>ppt_x</p:attrName>
                                        </p:attrNameLst>
                                      </p:cBhvr>
                                      <p:tavLst>
                                        <p:tav tm="0">
                                          <p:val>
                                            <p:strVal val="0-#ppt_w/2"/>
                                          </p:val>
                                        </p:tav>
                                        <p:tav tm="100000">
                                          <p:val>
                                            <p:strVal val="#ppt_x"/>
                                          </p:val>
                                        </p:tav>
                                      </p:tavLst>
                                    </p:anim>
                                    <p:anim calcmode="lin" valueType="num">
                                      <p:cBhvr additive="base">
                                        <p:cTn id="23" dur="500" fill="hold"/>
                                        <p:tgtEl>
                                          <p:spTgt spid="8202"/>
                                        </p:tgtEl>
                                        <p:attrNameLst>
                                          <p:attrName>ppt_y</p:attrName>
                                        </p:attrNameLst>
                                      </p:cBhvr>
                                      <p:tavLst>
                                        <p:tav tm="0">
                                          <p:val>
                                            <p:strVal val="#ppt_y"/>
                                          </p:val>
                                        </p:tav>
                                        <p:tav tm="100000">
                                          <p:val>
                                            <p:strVal val="#ppt_y"/>
                                          </p:val>
                                        </p:tav>
                                      </p:tavLst>
                                    </p:anim>
                                  </p:childTnLst>
                                </p:cTn>
                              </p:par>
                            </p:childTnLst>
                          </p:cTn>
                        </p:par>
                        <p:par>
                          <p:cTn id="24" fill="hold">
                            <p:stCondLst>
                              <p:cond delay="2400"/>
                            </p:stCondLst>
                            <p:childTnLst>
                              <p:par>
                                <p:cTn id="25" presetID="2" presetClass="entr" presetSubtype="8" fill="hold" nodeType="afterEffect">
                                  <p:stCondLst>
                                    <p:cond delay="100"/>
                                  </p:stCondLst>
                                  <p:childTnLst>
                                    <p:set>
                                      <p:cBhvr>
                                        <p:cTn id="26" dur="1" fill="hold">
                                          <p:stCondLst>
                                            <p:cond delay="0"/>
                                          </p:stCondLst>
                                        </p:cTn>
                                        <p:tgtEl>
                                          <p:spTgt spid="8198"/>
                                        </p:tgtEl>
                                        <p:attrNameLst>
                                          <p:attrName>style.visibility</p:attrName>
                                        </p:attrNameLst>
                                      </p:cBhvr>
                                      <p:to>
                                        <p:strVal val="visible"/>
                                      </p:to>
                                    </p:set>
                                    <p:anim calcmode="lin" valueType="num">
                                      <p:cBhvr additive="base">
                                        <p:cTn id="27" dur="500" fill="hold"/>
                                        <p:tgtEl>
                                          <p:spTgt spid="8198"/>
                                        </p:tgtEl>
                                        <p:attrNameLst>
                                          <p:attrName>ppt_x</p:attrName>
                                        </p:attrNameLst>
                                      </p:cBhvr>
                                      <p:tavLst>
                                        <p:tav tm="0">
                                          <p:val>
                                            <p:strVal val="0-#ppt_w/2"/>
                                          </p:val>
                                        </p:tav>
                                        <p:tav tm="100000">
                                          <p:val>
                                            <p:strVal val="#ppt_x"/>
                                          </p:val>
                                        </p:tav>
                                      </p:tavLst>
                                    </p:anim>
                                    <p:anim calcmode="lin" valueType="num">
                                      <p:cBhvr additive="base">
                                        <p:cTn id="28" dur="500" fill="hold"/>
                                        <p:tgtEl>
                                          <p:spTgt spid="81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395536" y="548680"/>
            <a:ext cx="8229600" cy="1143000"/>
          </a:xfrm>
        </p:spPr>
        <p:txBody>
          <a:bodyPr>
            <a:normAutofit/>
          </a:bodyPr>
          <a:lstStyle/>
          <a:p>
            <a:pPr algn="ctr"/>
            <a:r>
              <a:rPr lang="sk-SK" dirty="0" smtClean="0"/>
              <a:t>Lovenie koristi</a:t>
            </a:r>
            <a:endParaRPr lang="sk-SK" dirty="0"/>
          </a:p>
        </p:txBody>
      </p:sp>
      <p:sp>
        <p:nvSpPr>
          <p:cNvPr id="3" name="Zástupný symbol pro obsah 2"/>
          <p:cNvSpPr>
            <a:spLocks noGrp="1"/>
          </p:cNvSpPr>
          <p:nvPr>
            <p:ph idx="1"/>
          </p:nvPr>
        </p:nvSpPr>
        <p:spPr>
          <a:xfrm>
            <a:off x="755576" y="1772816"/>
            <a:ext cx="7408333" cy="3450696"/>
          </a:xfrm>
        </p:spPr>
        <p:txBody>
          <a:bodyPr>
            <a:normAutofit fontScale="25000" lnSpcReduction="20000"/>
          </a:bodyPr>
          <a:lstStyle/>
          <a:p>
            <a:pPr algn="just"/>
            <a:r>
              <a:rPr lang="sk-SK" sz="8000" dirty="0" smtClean="0">
                <a:latin typeface="+mj-lt"/>
              </a:rPr>
              <a:t>Väčšina domácich mačiek síce nemusí loviť potravu avšak ich lovecké inštinkty ostali zachované. </a:t>
            </a:r>
          </a:p>
          <a:p>
            <a:pPr algn="just"/>
            <a:r>
              <a:rPr lang="sk-SK" sz="8000" dirty="0" smtClean="0">
                <a:latin typeface="+mj-lt"/>
              </a:rPr>
              <a:t>Lovia najmä v noci a to myši, malé vtáky a hmyz. </a:t>
            </a:r>
          </a:p>
          <a:p>
            <a:pPr algn="just"/>
            <a:r>
              <a:rPr lang="sk-SK" sz="8000" dirty="0" smtClean="0">
                <a:latin typeface="+mj-lt"/>
              </a:rPr>
              <a:t>Často sa hrajú so svojou korisťou, skôr ako ju zabijú. </a:t>
            </a:r>
          </a:p>
          <a:p>
            <a:pPr algn="just"/>
            <a:r>
              <a:rPr lang="sk-SK" sz="8000" dirty="0" smtClean="0">
                <a:latin typeface="+mj-lt"/>
              </a:rPr>
              <a:t>Mačky sú od prírody lovci a svoju korisť chytajú takto: </a:t>
            </a:r>
          </a:p>
          <a:p>
            <a:pPr marL="0" indent="0" algn="just">
              <a:buNone/>
            </a:pPr>
            <a:r>
              <a:rPr lang="sk-SK" sz="8000" dirty="0" smtClean="0">
                <a:latin typeface="+mj-lt"/>
              </a:rPr>
              <a:t>1. potichu sa k nej prikradnú a prekvapia ju</a:t>
            </a:r>
          </a:p>
          <a:p>
            <a:pPr marL="0" indent="0" algn="just">
              <a:buNone/>
            </a:pPr>
            <a:endParaRPr lang="sk-SK" sz="8000" dirty="0" smtClean="0">
              <a:latin typeface="+mj-lt"/>
            </a:endParaRPr>
          </a:p>
          <a:p>
            <a:pPr marL="0" indent="0" algn="just">
              <a:buNone/>
            </a:pPr>
            <a:r>
              <a:rPr lang="sk-SK" sz="8000" dirty="0" smtClean="0">
                <a:latin typeface="+mj-lt"/>
              </a:rPr>
              <a:t>2. zovrú korisť do pazúrov a zabijú ju mocným uhryznutím, najčastejšie do zadnej časti hlavy, čím jej zlomia väz </a:t>
            </a:r>
          </a:p>
          <a:p>
            <a:endParaRPr lang="sk-SK" sz="8000" dirty="0">
              <a:solidFill>
                <a:schemeClr val="tx2">
                  <a:lumMod val="75000"/>
                </a:schemeClr>
              </a:solidFill>
              <a:latin typeface="+mj-lt"/>
            </a:endParaRPr>
          </a:p>
          <a:p>
            <a:endParaRPr lang="sk-SK" dirty="0" smtClean="0"/>
          </a:p>
          <a:p>
            <a:endParaRPr lang="sk-SK" dirty="0"/>
          </a:p>
          <a:p>
            <a:endParaRPr lang="sk-SK" dirty="0" smtClean="0"/>
          </a:p>
          <a:p>
            <a:endParaRPr lang="sk-SK" dirty="0"/>
          </a:p>
          <a:p>
            <a:endParaRPr lang="sk-SK" dirty="0" smtClean="0"/>
          </a:p>
          <a:p>
            <a:endParaRPr lang="sk-SK" dirty="0"/>
          </a:p>
          <a:p>
            <a:endParaRPr lang="sk-SK" dirty="0" smtClean="0"/>
          </a:p>
          <a:p>
            <a:endParaRPr lang="sk-SK" dirty="0"/>
          </a:p>
          <a:p>
            <a:endParaRPr lang="sk-SK" dirty="0" smtClean="0"/>
          </a:p>
          <a:p>
            <a:endParaRPr lang="sk-SK" dirty="0"/>
          </a:p>
          <a:p>
            <a:endParaRPr lang="sk-SK" dirty="0" smtClean="0"/>
          </a:p>
          <a:p>
            <a:endParaRPr lang="sk-SK" dirty="0"/>
          </a:p>
          <a:p>
            <a:endParaRPr lang="sk-SK" dirty="0" smtClean="0"/>
          </a:p>
          <a:p>
            <a:endParaRPr lang="sk-SK" dirty="0"/>
          </a:p>
          <a:p>
            <a:endParaRPr lang="sk-SK" dirty="0" smtClean="0"/>
          </a:p>
          <a:p>
            <a:endParaRPr lang="sk-SK" dirty="0"/>
          </a:p>
          <a:p>
            <a:endParaRPr lang="sk-SK" dirty="0" smtClean="0"/>
          </a:p>
          <a:p>
            <a:pPr marL="0" indent="0">
              <a:buNone/>
            </a:pPr>
            <a:r>
              <a:rPr lang="sk-SK" dirty="0" smtClean="0"/>
              <a:t> </a:t>
            </a:r>
            <a:endParaRPr lang="sk-SK" dirty="0"/>
          </a:p>
        </p:txBody>
      </p:sp>
      <p:sp>
        <p:nvSpPr>
          <p:cNvPr id="4" name="AutoShape 2" descr="Keď mačka loví | rady a tipy pre chovatelov | magazín zoohit"/>
          <p:cNvSpPr>
            <a:spLocks noChangeAspect="1" noChangeArrowheads="1"/>
          </p:cNvSpPr>
          <p:nvPr/>
        </p:nvSpPr>
        <p:spPr bwMode="auto">
          <a:xfrm>
            <a:off x="155575" y="-822325"/>
            <a:ext cx="259080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k-SK"/>
          </a:p>
        </p:txBody>
      </p:sp>
      <p:sp>
        <p:nvSpPr>
          <p:cNvPr id="5" name="AutoShape 4" descr="Prečo mačky nosia pred dvere mŕtve zvieratá? | interez.sk"/>
          <p:cNvSpPr>
            <a:spLocks noChangeAspect="1" noChangeArrowheads="1"/>
          </p:cNvSpPr>
          <p:nvPr/>
        </p:nvSpPr>
        <p:spPr bwMode="auto">
          <a:xfrm>
            <a:off x="155575" y="-808038"/>
            <a:ext cx="2705100" cy="16954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k-SK"/>
          </a:p>
        </p:txBody>
      </p:sp>
      <p:sp>
        <p:nvSpPr>
          <p:cNvPr id="7" name="AutoShape 6" descr="Prečo mačky nosia pred dvere mŕtve zvieratá? | interez.sk"/>
          <p:cNvSpPr>
            <a:spLocks noChangeAspect="1" noChangeArrowheads="1"/>
          </p:cNvSpPr>
          <p:nvPr/>
        </p:nvSpPr>
        <p:spPr bwMode="auto">
          <a:xfrm>
            <a:off x="155575" y="-784225"/>
            <a:ext cx="2466975" cy="1638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k-SK"/>
          </a:p>
        </p:txBody>
      </p:sp>
      <p:sp>
        <p:nvSpPr>
          <p:cNvPr id="9" name="AutoShape 8" descr="Keď mačka loví | rady a tipy pre chovatelov | magazín zoohit"/>
          <p:cNvSpPr>
            <a:spLocks noChangeAspect="1" noChangeArrowheads="1"/>
          </p:cNvSpPr>
          <p:nvPr/>
        </p:nvSpPr>
        <p:spPr bwMode="auto">
          <a:xfrm>
            <a:off x="155575" y="-838200"/>
            <a:ext cx="2619375" cy="1752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k-SK"/>
          </a:p>
        </p:txBody>
      </p:sp>
      <p:sp>
        <p:nvSpPr>
          <p:cNvPr id="11" name="AutoShape 10" descr="Domáca mačka v prírode – ekologická katastrofa. – horar.sk"/>
          <p:cNvSpPr>
            <a:spLocks noChangeAspect="1" noChangeArrowheads="1"/>
          </p:cNvSpPr>
          <p:nvPr/>
        </p:nvSpPr>
        <p:spPr bwMode="auto">
          <a:xfrm>
            <a:off x="155575" y="-769938"/>
            <a:ext cx="2857500" cy="1609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k-SK"/>
          </a:p>
        </p:txBody>
      </p:sp>
      <p:sp>
        <p:nvSpPr>
          <p:cNvPr id="10" name="Zaoblený obdélník 4">
            <a:hlinkClick r:id="rId2" action="ppaction://hlinksldjump"/>
          </p:cNvPr>
          <p:cNvSpPr/>
          <p:nvPr/>
        </p:nvSpPr>
        <p:spPr>
          <a:xfrm>
            <a:off x="3563888" y="6021288"/>
            <a:ext cx="2110916" cy="470842"/>
          </a:xfrm>
          <a:prstGeom prst="roundRect">
            <a:avLst/>
          </a:prstGeom>
          <a:solidFill>
            <a:schemeClr val="accent3">
              <a:lumMod val="20000"/>
              <a:lumOff val="80000"/>
            </a:schemeClr>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400" dirty="0" smtClean="0">
                <a:solidFill>
                  <a:schemeClr val="tx1"/>
                </a:solidFill>
                <a:latin typeface="+mj-lt"/>
              </a:rPr>
              <a:t>FOTOGRAFIE</a:t>
            </a:r>
            <a:endParaRPr lang="sk-SK" sz="2400" dirty="0">
              <a:solidFill>
                <a:schemeClr val="tx1"/>
              </a:solidFill>
              <a:latin typeface="+mj-lt"/>
            </a:endParaRPr>
          </a:p>
        </p:txBody>
      </p:sp>
    </p:spTree>
    <p:extLst>
      <p:ext uri="{BB962C8B-B14F-4D97-AF65-F5344CB8AC3E}">
        <p14:creationId xmlns:p14="http://schemas.microsoft.com/office/powerpoint/2010/main" val="43323352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ok">
  <a:themeElements>
    <a:clrScheme name="Vlastné 10">
      <a:dk1>
        <a:sysClr val="windowText" lastClr="000000"/>
      </a:dk1>
      <a:lt1>
        <a:sysClr val="window" lastClr="FFFFFF"/>
      </a:lt1>
      <a:dk2>
        <a:srgbClr val="212745"/>
      </a:dk2>
      <a:lt2>
        <a:srgbClr val="B4DCFA"/>
      </a:lt2>
      <a:accent1>
        <a:srgbClr val="4E67C8"/>
      </a:accent1>
      <a:accent2>
        <a:srgbClr val="5ECCF3"/>
      </a:accent2>
      <a:accent3>
        <a:srgbClr val="A7EA52"/>
      </a:accent3>
      <a:accent4>
        <a:srgbClr val="22725C"/>
      </a:accent4>
      <a:accent5>
        <a:srgbClr val="FF8021"/>
      </a:accent5>
      <a:accent6>
        <a:srgbClr val="F14124"/>
      </a:accent6>
      <a:hlink>
        <a:srgbClr val="1F5F4E"/>
      </a:hlink>
      <a:folHlink>
        <a:srgbClr val="1F5F4E"/>
      </a:folHlink>
    </a:clrScheme>
    <a:fontScheme name="Tok">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ok">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601</TotalTime>
  <Words>570</Words>
  <Application>Microsoft Office PowerPoint</Application>
  <PresentationFormat>Předvádění na obrazovce (4:3)</PresentationFormat>
  <Paragraphs>86</Paragraphs>
  <Slides>15</Slides>
  <Notes>0</Notes>
  <HiddenSlides>0</HiddenSlides>
  <MMClips>0</MMClips>
  <ScaleCrop>false</ScaleCrop>
  <HeadingPairs>
    <vt:vector size="4" baseType="variant">
      <vt:variant>
        <vt:lpstr>Motiv</vt:lpstr>
      </vt:variant>
      <vt:variant>
        <vt:i4>1</vt:i4>
      </vt:variant>
      <vt:variant>
        <vt:lpstr>Nadpisy snímků</vt:lpstr>
      </vt:variant>
      <vt:variant>
        <vt:i4>15</vt:i4>
      </vt:variant>
    </vt:vector>
  </HeadingPairs>
  <TitlesOfParts>
    <vt:vector size="16" baseType="lpstr">
      <vt:lpstr>Tok</vt:lpstr>
      <vt:lpstr>Mačka domáca</vt:lpstr>
      <vt:lpstr>Obsah</vt:lpstr>
      <vt:lpstr>Predkovia mačiek</vt:lpstr>
      <vt:lpstr>Mláďatá</vt:lpstr>
      <vt:lpstr>Prezentace aplikace PowerPoint</vt:lpstr>
      <vt:lpstr>Komunikácia</vt:lpstr>
      <vt:lpstr>Komunikácia</vt:lpstr>
      <vt:lpstr>Prezentace aplikace PowerPoint</vt:lpstr>
      <vt:lpstr>Lovenie koristi</vt:lpstr>
      <vt:lpstr>Prezentace aplikace PowerPoint</vt:lpstr>
      <vt:lpstr>Zaujímavosti</vt:lpstr>
      <vt:lpstr>Zaujímavosti</vt:lpstr>
      <vt:lpstr>Prezentace aplikace PowerPoint</vt:lpstr>
      <vt:lpstr>Zdroje</vt:lpstr>
      <vt:lpstr>Ďakujem za pozornosť!</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Mačky</dc:title>
  <dc:creator>Brumik</dc:creator>
  <cp:lastModifiedBy>Brumik</cp:lastModifiedBy>
  <cp:revision>43</cp:revision>
  <dcterms:created xsi:type="dcterms:W3CDTF">2021-05-05T12:58:18Z</dcterms:created>
  <dcterms:modified xsi:type="dcterms:W3CDTF">2021-05-26T20:10:35Z</dcterms:modified>
</cp:coreProperties>
</file>